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3" r:id="rId3"/>
    <p:sldId id="258" r:id="rId4"/>
    <p:sldId id="259" r:id="rId5"/>
    <p:sldId id="261" r:id="rId6"/>
    <p:sldId id="260" r:id="rId7"/>
    <p:sldId id="263" r:id="rId8"/>
    <p:sldId id="273" r:id="rId9"/>
    <p:sldId id="281" r:id="rId10"/>
    <p:sldId id="282" r:id="rId11"/>
    <p:sldId id="280" r:id="rId12"/>
    <p:sldId id="279" r:id="rId13"/>
    <p:sldId id="265" r:id="rId14"/>
    <p:sldId id="286" r:id="rId15"/>
    <p:sldId id="287" r:id="rId16"/>
    <p:sldId id="288" r:id="rId17"/>
    <p:sldId id="289" r:id="rId18"/>
    <p:sldId id="284" r:id="rId19"/>
    <p:sldId id="267" r:id="rId20"/>
    <p:sldId id="272" r:id="rId21"/>
    <p:sldId id="285" r:id="rId22"/>
    <p:sldId id="266" r:id="rId23"/>
    <p:sldId id="277" r:id="rId24"/>
    <p:sldId id="278" r:id="rId25"/>
    <p:sldId id="275" r:id="rId26"/>
    <p:sldId id="276" r:id="rId27"/>
    <p:sldId id="274" r:id="rId28"/>
    <p:sldId id="268" r:id="rId29"/>
    <p:sldId id="269" r:id="rId30"/>
    <p:sldId id="27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00"/>
    <a:srgbClr val="660033"/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7F682A-7079-4CFE-AC3A-7E6D9F972D06}" v="6" dt="2024-07-18T22:42:23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80259" autoAdjust="0"/>
  </p:normalViewPr>
  <p:slideViewPr>
    <p:cSldViewPr snapToGrid="0">
      <p:cViewPr varScale="1">
        <p:scale>
          <a:sx n="91" d="100"/>
          <a:sy n="91" d="100"/>
        </p:scale>
        <p:origin x="13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402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ce, Angela" userId="6363b1f7-3295-43e3-893f-cd6415f7b01a" providerId="ADAL" clId="{1803E572-DA67-49B2-B6D2-0B023B73ED1E}"/>
    <pc:docChg chg="undo custSel addSld modSld sldOrd">
      <pc:chgData name="Pierce, Angela" userId="6363b1f7-3295-43e3-893f-cd6415f7b01a" providerId="ADAL" clId="{1803E572-DA67-49B2-B6D2-0B023B73ED1E}" dt="2024-06-19T18:10:04.795" v="3316" actId="20577"/>
      <pc:docMkLst>
        <pc:docMk/>
      </pc:docMkLst>
      <pc:sldChg chg="modSp mod modNotesTx">
        <pc:chgData name="Pierce, Angela" userId="6363b1f7-3295-43e3-893f-cd6415f7b01a" providerId="ADAL" clId="{1803E572-DA67-49B2-B6D2-0B023B73ED1E}" dt="2024-06-19T16:57:18.276" v="995" actId="15"/>
        <pc:sldMkLst>
          <pc:docMk/>
          <pc:sldMk cId="2072191854" sldId="265"/>
        </pc:sldMkLst>
        <pc:spChg chg="mod">
          <ac:chgData name="Pierce, Angela" userId="6363b1f7-3295-43e3-893f-cd6415f7b01a" providerId="ADAL" clId="{1803E572-DA67-49B2-B6D2-0B023B73ED1E}" dt="2024-06-19T16:51:09.773" v="654" actId="14"/>
          <ac:spMkLst>
            <pc:docMk/>
            <pc:sldMk cId="2072191854" sldId="265"/>
            <ac:spMk id="2" creationId="{F15DE8CC-C95E-4BA4-AF45-8C68FA4AD5D7}"/>
          </ac:spMkLst>
        </pc:spChg>
        <pc:picChg chg="mod">
          <ac:chgData name="Pierce, Angela" userId="6363b1f7-3295-43e3-893f-cd6415f7b01a" providerId="ADAL" clId="{1803E572-DA67-49B2-B6D2-0B023B73ED1E}" dt="2024-06-19T16:52:50.583" v="658"/>
          <ac:picMkLst>
            <pc:docMk/>
            <pc:sldMk cId="2072191854" sldId="265"/>
            <ac:picMk id="4" creationId="{36A42FAB-F4C3-A828-7849-207371CF3620}"/>
          </ac:picMkLst>
        </pc:picChg>
      </pc:sldChg>
      <pc:sldChg chg="modNotesTx">
        <pc:chgData name="Pierce, Angela" userId="6363b1f7-3295-43e3-893f-cd6415f7b01a" providerId="ADAL" clId="{1803E572-DA67-49B2-B6D2-0B023B73ED1E}" dt="2024-06-19T17:01:30.874" v="1060" actId="6549"/>
        <pc:sldMkLst>
          <pc:docMk/>
          <pc:sldMk cId="636155788" sldId="267"/>
        </pc:sldMkLst>
      </pc:sldChg>
      <pc:sldChg chg="ord">
        <pc:chgData name="Pierce, Angela" userId="6363b1f7-3295-43e3-893f-cd6415f7b01a" providerId="ADAL" clId="{1803E572-DA67-49B2-B6D2-0B023B73ED1E}" dt="2024-06-19T17:00:46.934" v="1058"/>
        <pc:sldMkLst>
          <pc:docMk/>
          <pc:sldMk cId="4156895388" sldId="272"/>
        </pc:sldMkLst>
      </pc:sldChg>
      <pc:sldChg chg="modSp mod modNotesTx">
        <pc:chgData name="Pierce, Angela" userId="6363b1f7-3295-43e3-893f-cd6415f7b01a" providerId="ADAL" clId="{1803E572-DA67-49B2-B6D2-0B023B73ED1E}" dt="2024-06-19T16:58:08.122" v="998" actId="1076"/>
        <pc:sldMkLst>
          <pc:docMk/>
          <pc:sldMk cId="2234459480" sldId="279"/>
        </pc:sldMkLst>
        <pc:picChg chg="mod">
          <ac:chgData name="Pierce, Angela" userId="6363b1f7-3295-43e3-893f-cd6415f7b01a" providerId="ADAL" clId="{1803E572-DA67-49B2-B6D2-0B023B73ED1E}" dt="2024-06-19T16:58:08.122" v="998" actId="1076"/>
          <ac:picMkLst>
            <pc:docMk/>
            <pc:sldMk cId="2234459480" sldId="279"/>
            <ac:picMk id="16" creationId="{D42E18E5-7FF4-854F-E546-A08DBAFA08AC}"/>
          </ac:picMkLst>
        </pc:picChg>
      </pc:sldChg>
      <pc:sldChg chg="addSp modSp mod modNotesTx">
        <pc:chgData name="Pierce, Angela" userId="6363b1f7-3295-43e3-893f-cd6415f7b01a" providerId="ADAL" clId="{1803E572-DA67-49B2-B6D2-0B023B73ED1E}" dt="2024-06-19T18:10:04.795" v="3316" actId="20577"/>
        <pc:sldMkLst>
          <pc:docMk/>
          <pc:sldMk cId="1311558512" sldId="280"/>
        </pc:sldMkLst>
        <pc:spChg chg="mod">
          <ac:chgData name="Pierce, Angela" userId="6363b1f7-3295-43e3-893f-cd6415f7b01a" providerId="ADAL" clId="{1803E572-DA67-49B2-B6D2-0B023B73ED1E}" dt="2024-06-19T18:07:25.297" v="3108" actId="14838"/>
          <ac:spMkLst>
            <pc:docMk/>
            <pc:sldMk cId="1311558512" sldId="280"/>
            <ac:spMk id="2" creationId="{F15DE8CC-C95E-4BA4-AF45-8C68FA4AD5D7}"/>
          </ac:spMkLst>
        </pc:spChg>
        <pc:spChg chg="add mod">
          <ac:chgData name="Pierce, Angela" userId="6363b1f7-3295-43e3-893f-cd6415f7b01a" providerId="ADAL" clId="{1803E572-DA67-49B2-B6D2-0B023B73ED1E}" dt="2024-06-19T18:06:55.335" v="3104" actId="20577"/>
          <ac:spMkLst>
            <pc:docMk/>
            <pc:sldMk cId="1311558512" sldId="280"/>
            <ac:spMk id="5" creationId="{51662640-E004-2E3F-B683-D1A17BC05D03}"/>
          </ac:spMkLst>
        </pc:spChg>
      </pc:sldChg>
      <pc:sldChg chg="addSp delSp modSp mod modNotesTx">
        <pc:chgData name="Pierce, Angela" userId="6363b1f7-3295-43e3-893f-cd6415f7b01a" providerId="ADAL" clId="{1803E572-DA67-49B2-B6D2-0B023B73ED1E}" dt="2024-06-19T16:45:26.597" v="477" actId="14838"/>
        <pc:sldMkLst>
          <pc:docMk/>
          <pc:sldMk cId="2507127361" sldId="281"/>
        </pc:sldMkLst>
        <pc:spChg chg="mod">
          <ac:chgData name="Pierce, Angela" userId="6363b1f7-3295-43e3-893f-cd6415f7b01a" providerId="ADAL" clId="{1803E572-DA67-49B2-B6D2-0B023B73ED1E}" dt="2024-06-19T16:45:26.597" v="477" actId="14838"/>
          <ac:spMkLst>
            <pc:docMk/>
            <pc:sldMk cId="2507127361" sldId="281"/>
            <ac:spMk id="2" creationId="{F15DE8CC-C95E-4BA4-AF45-8C68FA4AD5D7}"/>
          </ac:spMkLst>
        </pc:spChg>
        <pc:picChg chg="mod modCrop">
          <ac:chgData name="Pierce, Angela" userId="6363b1f7-3295-43e3-893f-cd6415f7b01a" providerId="ADAL" clId="{1803E572-DA67-49B2-B6D2-0B023B73ED1E}" dt="2024-06-19T16:42:13.649" v="443" actId="1076"/>
          <ac:picMkLst>
            <pc:docMk/>
            <pc:sldMk cId="2507127361" sldId="281"/>
            <ac:picMk id="4" creationId="{6ACD2661-3B82-D238-98B1-A6091639113A}"/>
          </ac:picMkLst>
        </pc:picChg>
        <pc:picChg chg="add del mod">
          <ac:chgData name="Pierce, Angela" userId="6363b1f7-3295-43e3-893f-cd6415f7b01a" providerId="ADAL" clId="{1803E572-DA67-49B2-B6D2-0B023B73ED1E}" dt="2024-06-19T16:37:31.468" v="217" actId="478"/>
          <ac:picMkLst>
            <pc:docMk/>
            <pc:sldMk cId="2507127361" sldId="281"/>
            <ac:picMk id="5" creationId="{7C5140D9-3874-3A96-EB99-21A81F816CAA}"/>
          </ac:picMkLst>
        </pc:picChg>
      </pc:sldChg>
      <pc:sldChg chg="modSp mod">
        <pc:chgData name="Pierce, Angela" userId="6363b1f7-3295-43e3-893f-cd6415f7b01a" providerId="ADAL" clId="{1803E572-DA67-49B2-B6D2-0B023B73ED1E}" dt="2024-06-19T16:45:45.546" v="479" actId="1076"/>
        <pc:sldMkLst>
          <pc:docMk/>
          <pc:sldMk cId="1097812806" sldId="282"/>
        </pc:sldMkLst>
        <pc:picChg chg="mod">
          <ac:chgData name="Pierce, Angela" userId="6363b1f7-3295-43e3-893f-cd6415f7b01a" providerId="ADAL" clId="{1803E572-DA67-49B2-B6D2-0B023B73ED1E}" dt="2024-06-19T16:45:45.546" v="479" actId="1076"/>
          <ac:picMkLst>
            <pc:docMk/>
            <pc:sldMk cId="1097812806" sldId="282"/>
            <ac:picMk id="23" creationId="{D1B97B68-C527-7E02-E851-06878E12905D}"/>
          </ac:picMkLst>
        </pc:picChg>
      </pc:sldChg>
      <pc:sldChg chg="addSp delSp modSp add mod setClrOvrMap modNotesTx">
        <pc:chgData name="Pierce, Angela" userId="6363b1f7-3295-43e3-893f-cd6415f7b01a" providerId="ADAL" clId="{1803E572-DA67-49B2-B6D2-0B023B73ED1E}" dt="2024-06-19T16:59:57.973" v="1055" actId="313"/>
        <pc:sldMkLst>
          <pc:docMk/>
          <pc:sldMk cId="4155848846" sldId="284"/>
        </pc:sldMkLst>
        <pc:spChg chg="mod">
          <ac:chgData name="Pierce, Angela" userId="6363b1f7-3295-43e3-893f-cd6415f7b01a" providerId="ADAL" clId="{1803E572-DA67-49B2-B6D2-0B023B73ED1E}" dt="2024-06-19T16:19:17.461" v="29" actId="20577"/>
          <ac:spMkLst>
            <pc:docMk/>
            <pc:sldMk cId="4155848846" sldId="284"/>
            <ac:spMk id="2" creationId="{F15DE8CC-C95E-4BA4-AF45-8C68FA4AD5D7}"/>
          </ac:spMkLst>
        </pc:spChg>
        <pc:spChg chg="add mod">
          <ac:chgData name="Pierce, Angela" userId="6363b1f7-3295-43e3-893f-cd6415f7b01a" providerId="ADAL" clId="{1803E572-DA67-49B2-B6D2-0B023B73ED1E}" dt="2024-06-19T16:59:23.958" v="1042" actId="20577"/>
          <ac:spMkLst>
            <pc:docMk/>
            <pc:sldMk cId="4155848846" sldId="284"/>
            <ac:spMk id="6" creationId="{50B7CFFC-C32E-C106-8C3C-6F798863A3E6}"/>
          </ac:spMkLst>
        </pc:spChg>
        <pc:spChg chg="add del">
          <ac:chgData name="Pierce, Angela" userId="6363b1f7-3295-43e3-893f-cd6415f7b01a" providerId="ADAL" clId="{1803E572-DA67-49B2-B6D2-0B023B73ED1E}" dt="2024-06-19T16:18:32.415" v="23" actId="26606"/>
          <ac:spMkLst>
            <pc:docMk/>
            <pc:sldMk cId="4155848846" sldId="284"/>
            <ac:spMk id="8" creationId="{9228552E-C8B1-4A80-8448-0787CE0FC704}"/>
          </ac:spMkLst>
        </pc:spChg>
        <pc:spChg chg="add del">
          <ac:chgData name="Pierce, Angela" userId="6363b1f7-3295-43e3-893f-cd6415f7b01a" providerId="ADAL" clId="{1803E572-DA67-49B2-B6D2-0B023B73ED1E}" dt="2024-06-19T16:16:23.654" v="6" actId="26606"/>
          <ac:spMkLst>
            <pc:docMk/>
            <pc:sldMk cId="4155848846" sldId="284"/>
            <ac:spMk id="13" creationId="{EFE6CFD5-509D-42EE-82A6-1E376C36505C}"/>
          </ac:spMkLst>
        </pc:spChg>
        <pc:spChg chg="add del">
          <ac:chgData name="Pierce, Angela" userId="6363b1f7-3295-43e3-893f-cd6415f7b01a" providerId="ADAL" clId="{1803E572-DA67-49B2-B6D2-0B023B73ED1E}" dt="2024-06-19T16:16:23.654" v="6" actId="26606"/>
          <ac:spMkLst>
            <pc:docMk/>
            <pc:sldMk cId="4155848846" sldId="284"/>
            <ac:spMk id="15" creationId="{70A48D59-8581-41F7-B529-F4617FE07A9A}"/>
          </ac:spMkLst>
        </pc:spChg>
        <pc:spChg chg="add del">
          <ac:chgData name="Pierce, Angela" userId="6363b1f7-3295-43e3-893f-cd6415f7b01a" providerId="ADAL" clId="{1803E572-DA67-49B2-B6D2-0B023B73ED1E}" dt="2024-06-19T16:16:27.816" v="8" actId="26606"/>
          <ac:spMkLst>
            <pc:docMk/>
            <pc:sldMk cId="4155848846" sldId="284"/>
            <ac:spMk id="19" creationId="{99F1FFA9-D672-408C-9220-ADEEC6ABDD09}"/>
          </ac:spMkLst>
        </pc:spChg>
        <pc:spChg chg="add del">
          <ac:chgData name="Pierce, Angela" userId="6363b1f7-3295-43e3-893f-cd6415f7b01a" providerId="ADAL" clId="{1803E572-DA67-49B2-B6D2-0B023B73ED1E}" dt="2024-06-19T16:16:51.240" v="10" actId="26606"/>
          <ac:spMkLst>
            <pc:docMk/>
            <pc:sldMk cId="4155848846" sldId="284"/>
            <ac:spMk id="21" creationId="{EFE6CFD5-509D-42EE-82A6-1E376C36505C}"/>
          </ac:spMkLst>
        </pc:spChg>
        <pc:spChg chg="add del">
          <ac:chgData name="Pierce, Angela" userId="6363b1f7-3295-43e3-893f-cd6415f7b01a" providerId="ADAL" clId="{1803E572-DA67-49B2-B6D2-0B023B73ED1E}" dt="2024-06-19T16:16:51.240" v="10" actId="26606"/>
          <ac:spMkLst>
            <pc:docMk/>
            <pc:sldMk cId="4155848846" sldId="284"/>
            <ac:spMk id="22" creationId="{70A48D59-8581-41F7-B529-F4617FE07A9A}"/>
          </ac:spMkLst>
        </pc:spChg>
        <pc:spChg chg="add del">
          <ac:chgData name="Pierce, Angela" userId="6363b1f7-3295-43e3-893f-cd6415f7b01a" providerId="ADAL" clId="{1803E572-DA67-49B2-B6D2-0B023B73ED1E}" dt="2024-06-19T16:16:54.007" v="12" actId="26606"/>
          <ac:spMkLst>
            <pc:docMk/>
            <pc:sldMk cId="4155848846" sldId="284"/>
            <ac:spMk id="28" creationId="{5A0118C5-4F8D-4CF4-BADD-53FEACC6C42A}"/>
          </ac:spMkLst>
        </pc:spChg>
        <pc:spChg chg="add del">
          <ac:chgData name="Pierce, Angela" userId="6363b1f7-3295-43e3-893f-cd6415f7b01a" providerId="ADAL" clId="{1803E572-DA67-49B2-B6D2-0B023B73ED1E}" dt="2024-06-19T16:16:54.007" v="12" actId="26606"/>
          <ac:spMkLst>
            <pc:docMk/>
            <pc:sldMk cId="4155848846" sldId="284"/>
            <ac:spMk id="29" creationId="{FFFEB18F-F81F-4CED-BE64-EB888A77C3B8}"/>
          </ac:spMkLst>
        </pc:spChg>
        <pc:spChg chg="add del">
          <ac:chgData name="Pierce, Angela" userId="6363b1f7-3295-43e3-893f-cd6415f7b01a" providerId="ADAL" clId="{1803E572-DA67-49B2-B6D2-0B023B73ED1E}" dt="2024-06-19T16:16:54.007" v="12" actId="26606"/>
          <ac:spMkLst>
            <pc:docMk/>
            <pc:sldMk cId="4155848846" sldId="284"/>
            <ac:spMk id="204" creationId="{EAED1919-54A1-41C9-B30B-A3FF3F58E38B}"/>
          </ac:spMkLst>
        </pc:spChg>
        <pc:spChg chg="add del">
          <ac:chgData name="Pierce, Angela" userId="6363b1f7-3295-43e3-893f-cd6415f7b01a" providerId="ADAL" clId="{1803E572-DA67-49B2-B6D2-0B023B73ED1E}" dt="2024-06-19T16:17:00.153" v="14" actId="26606"/>
          <ac:spMkLst>
            <pc:docMk/>
            <pc:sldMk cId="4155848846" sldId="284"/>
            <ac:spMk id="206" creationId="{B95B9BA8-1D69-4796-85F5-B6D0BD52354B}"/>
          </ac:spMkLst>
        </pc:spChg>
        <pc:spChg chg="add del">
          <ac:chgData name="Pierce, Angela" userId="6363b1f7-3295-43e3-893f-cd6415f7b01a" providerId="ADAL" clId="{1803E572-DA67-49B2-B6D2-0B023B73ED1E}" dt="2024-06-19T16:17:45.573" v="16" actId="26606"/>
          <ac:spMkLst>
            <pc:docMk/>
            <pc:sldMk cId="4155848846" sldId="284"/>
            <ac:spMk id="211" creationId="{B5BBDB3B-7740-43C6-966C-3AB6594277DE}"/>
          </ac:spMkLst>
        </pc:spChg>
        <pc:spChg chg="add del">
          <ac:chgData name="Pierce, Angela" userId="6363b1f7-3295-43e3-893f-cd6415f7b01a" providerId="ADAL" clId="{1803E572-DA67-49B2-B6D2-0B023B73ED1E}" dt="2024-06-19T16:17:45.573" v="16" actId="26606"/>
          <ac:spMkLst>
            <pc:docMk/>
            <pc:sldMk cId="4155848846" sldId="284"/>
            <ac:spMk id="212" creationId="{70A48D59-8581-41F7-B529-F4617FE07A9A}"/>
          </ac:spMkLst>
        </pc:spChg>
        <pc:spChg chg="add del">
          <ac:chgData name="Pierce, Angela" userId="6363b1f7-3295-43e3-893f-cd6415f7b01a" providerId="ADAL" clId="{1803E572-DA67-49B2-B6D2-0B023B73ED1E}" dt="2024-06-19T16:17:45.573" v="16" actId="26606"/>
          <ac:spMkLst>
            <pc:docMk/>
            <pc:sldMk cId="4155848846" sldId="284"/>
            <ac:spMk id="213" creationId="{9DD005C1-8C51-42D6-9BEE-B9B83849743D}"/>
          </ac:spMkLst>
        </pc:spChg>
        <pc:spChg chg="add del">
          <ac:chgData name="Pierce, Angela" userId="6363b1f7-3295-43e3-893f-cd6415f7b01a" providerId="ADAL" clId="{1803E572-DA67-49B2-B6D2-0B023B73ED1E}" dt="2024-06-19T16:17:56.061" v="18" actId="26606"/>
          <ac:spMkLst>
            <pc:docMk/>
            <pc:sldMk cId="4155848846" sldId="284"/>
            <ac:spMk id="216" creationId="{99F1FFA9-D672-408C-9220-ADEEC6ABDD09}"/>
          </ac:spMkLst>
        </pc:spChg>
        <pc:spChg chg="add del">
          <ac:chgData name="Pierce, Angela" userId="6363b1f7-3295-43e3-893f-cd6415f7b01a" providerId="ADAL" clId="{1803E572-DA67-49B2-B6D2-0B023B73ED1E}" dt="2024-06-19T16:18:22.167" v="20" actId="26606"/>
          <ac:spMkLst>
            <pc:docMk/>
            <pc:sldMk cId="4155848846" sldId="284"/>
            <ac:spMk id="218" creationId="{375B19E4-0108-41C4-8DB1-11BAE0B49D9B}"/>
          </ac:spMkLst>
        </pc:spChg>
        <pc:spChg chg="add del">
          <ac:chgData name="Pierce, Angela" userId="6363b1f7-3295-43e3-893f-cd6415f7b01a" providerId="ADAL" clId="{1803E572-DA67-49B2-B6D2-0B023B73ED1E}" dt="2024-06-19T16:18:32.388" v="22" actId="26606"/>
          <ac:spMkLst>
            <pc:docMk/>
            <pc:sldMk cId="4155848846" sldId="284"/>
            <ac:spMk id="222" creationId="{C700CD00-DF3E-4660-A6EC-A18C3B7F9E31}"/>
          </ac:spMkLst>
        </pc:spChg>
        <pc:spChg chg="add">
          <ac:chgData name="Pierce, Angela" userId="6363b1f7-3295-43e3-893f-cd6415f7b01a" providerId="ADAL" clId="{1803E572-DA67-49B2-B6D2-0B023B73ED1E}" dt="2024-06-19T16:18:32.415" v="23" actId="26606"/>
          <ac:spMkLst>
            <pc:docMk/>
            <pc:sldMk cId="4155848846" sldId="284"/>
            <ac:spMk id="226" creationId="{375B19E4-0108-41C4-8DB1-11BAE0B49D9B}"/>
          </ac:spMkLst>
        </pc:spChg>
        <pc:grpChg chg="add del">
          <ac:chgData name="Pierce, Angela" userId="6363b1f7-3295-43e3-893f-cd6415f7b01a" providerId="ADAL" clId="{1803E572-DA67-49B2-B6D2-0B023B73ED1E}" dt="2024-06-19T16:16:54.007" v="12" actId="26606"/>
          <ac:grpSpMkLst>
            <pc:docMk/>
            <pc:sldMk cId="4155848846" sldId="284"/>
            <ac:grpSpMk id="25" creationId="{00E015F5-1A99-4E40-BC3D-7707802996B5}"/>
          </ac:grpSpMkLst>
        </pc:grpChg>
        <pc:grpChg chg="add del">
          <ac:chgData name="Pierce, Angela" userId="6363b1f7-3295-43e3-893f-cd6415f7b01a" providerId="ADAL" clId="{1803E572-DA67-49B2-B6D2-0B023B73ED1E}" dt="2024-06-19T16:16:54.007" v="12" actId="26606"/>
          <ac:grpSpMkLst>
            <pc:docMk/>
            <pc:sldMk cId="4155848846" sldId="284"/>
            <ac:grpSpMk id="30" creationId="{00C7DD97-49DC-4BFD-951D-CFF51B976DE9}"/>
          </ac:grpSpMkLst>
        </pc:grpChg>
        <pc:grpChg chg="add del">
          <ac:chgData name="Pierce, Angela" userId="6363b1f7-3295-43e3-893f-cd6415f7b01a" providerId="ADAL" clId="{1803E572-DA67-49B2-B6D2-0B023B73ED1E}" dt="2024-06-19T16:16:54.007" v="12" actId="26606"/>
          <ac:grpSpMkLst>
            <pc:docMk/>
            <pc:sldMk cId="4155848846" sldId="284"/>
            <ac:grpSpMk id="31" creationId="{A04977CB-3825-471A-A590-C57F8C350306}"/>
          </ac:grpSpMkLst>
        </pc:grpChg>
        <pc:grpChg chg="add del">
          <ac:chgData name="Pierce, Angela" userId="6363b1f7-3295-43e3-893f-cd6415f7b01a" providerId="ADAL" clId="{1803E572-DA67-49B2-B6D2-0B023B73ED1E}" dt="2024-06-19T16:16:54.007" v="12" actId="26606"/>
          <ac:grpSpMkLst>
            <pc:docMk/>
            <pc:sldMk cId="4155848846" sldId="284"/>
            <ac:grpSpMk id="202" creationId="{176786CF-68E6-476D-909E-8522718B7BE0}"/>
          </ac:grpSpMkLst>
        </pc:grpChg>
        <pc:grpChg chg="add del">
          <ac:chgData name="Pierce, Angela" userId="6363b1f7-3295-43e3-893f-cd6415f7b01a" providerId="ADAL" clId="{1803E572-DA67-49B2-B6D2-0B023B73ED1E}" dt="2024-06-19T16:17:00.153" v="14" actId="26606"/>
          <ac:grpSpMkLst>
            <pc:docMk/>
            <pc:sldMk cId="4155848846" sldId="284"/>
            <ac:grpSpMk id="207" creationId="{364A290D-B7BC-40B4-AB97-0C801BCCE267}"/>
          </ac:grpSpMkLst>
        </pc:grpChg>
        <pc:grpChg chg="add del">
          <ac:chgData name="Pierce, Angela" userId="6363b1f7-3295-43e3-893f-cd6415f7b01a" providerId="ADAL" clId="{1803E572-DA67-49B2-B6D2-0B023B73ED1E}" dt="2024-06-19T16:18:32.388" v="22" actId="26606"/>
          <ac:grpSpMkLst>
            <pc:docMk/>
            <pc:sldMk cId="4155848846" sldId="284"/>
            <ac:grpSpMk id="223" creationId="{F9AB5DBD-0A57-4DBC-B49F-205E268F1FCB}"/>
          </ac:grpSpMkLst>
        </pc:grpChg>
        <pc:picChg chg="mod ord">
          <ac:chgData name="Pierce, Angela" userId="6363b1f7-3295-43e3-893f-cd6415f7b01a" providerId="ADAL" clId="{1803E572-DA67-49B2-B6D2-0B023B73ED1E}" dt="2024-06-19T16:18:57.714" v="27" actId="170"/>
          <ac:picMkLst>
            <pc:docMk/>
            <pc:sldMk cId="4155848846" sldId="284"/>
            <ac:picMk id="3" creationId="{45A2694B-056F-4EF3-8C65-382C6DF28D11}"/>
          </ac:picMkLst>
        </pc:picChg>
        <pc:picChg chg="del">
          <ac:chgData name="Pierce, Angela" userId="6363b1f7-3295-43e3-893f-cd6415f7b01a" providerId="ADAL" clId="{1803E572-DA67-49B2-B6D2-0B023B73ED1E}" dt="2024-06-19T16:15:58.351" v="3" actId="478"/>
          <ac:picMkLst>
            <pc:docMk/>
            <pc:sldMk cId="4155848846" sldId="284"/>
            <ac:picMk id="4" creationId="{36A42FAB-F4C3-A828-7849-207371CF3620}"/>
          </ac:picMkLst>
        </pc:picChg>
        <pc:picChg chg="add mod ord">
          <ac:chgData name="Pierce, Angela" userId="6363b1f7-3295-43e3-893f-cd6415f7b01a" providerId="ADAL" clId="{1803E572-DA67-49B2-B6D2-0B023B73ED1E}" dt="2024-06-19T16:34:34.410" v="207" actId="1076"/>
          <ac:picMkLst>
            <pc:docMk/>
            <pc:sldMk cId="4155848846" sldId="284"/>
            <ac:picMk id="5" creationId="{CFA49958-A34A-3FA1-100A-16CC74455B4A}"/>
          </ac:picMkLst>
        </pc:picChg>
        <pc:cxnChg chg="add del">
          <ac:chgData name="Pierce, Angela" userId="6363b1f7-3295-43e3-893f-cd6415f7b01a" providerId="ADAL" clId="{1803E572-DA67-49B2-B6D2-0B023B73ED1E}" dt="2024-06-19T16:16:23.654" v="6" actId="26606"/>
          <ac:cxnSpMkLst>
            <pc:docMk/>
            <pc:sldMk cId="4155848846" sldId="284"/>
            <ac:cxnSpMk id="17" creationId="{967F2066-0253-4771-A5F6-68111E1FE832}"/>
          </ac:cxnSpMkLst>
        </pc:cxnChg>
        <pc:cxnChg chg="add del">
          <ac:chgData name="Pierce, Angela" userId="6363b1f7-3295-43e3-893f-cd6415f7b01a" providerId="ADAL" clId="{1803E572-DA67-49B2-B6D2-0B023B73ED1E}" dt="2024-06-19T16:16:51.240" v="10" actId="26606"/>
          <ac:cxnSpMkLst>
            <pc:docMk/>
            <pc:sldMk cId="4155848846" sldId="284"/>
            <ac:cxnSpMk id="23" creationId="{967F2066-0253-4771-A5F6-68111E1FE832}"/>
          </ac:cxnSpMkLst>
        </pc:cxnChg>
        <pc:cxnChg chg="add del">
          <ac:chgData name="Pierce, Angela" userId="6363b1f7-3295-43e3-893f-cd6415f7b01a" providerId="ADAL" clId="{1803E572-DA67-49B2-B6D2-0B023B73ED1E}" dt="2024-06-19T16:17:45.573" v="16" actId="26606"/>
          <ac:cxnSpMkLst>
            <pc:docMk/>
            <pc:sldMk cId="4155848846" sldId="284"/>
            <ac:cxnSpMk id="214" creationId="{967F2066-0253-4771-A5F6-68111E1FE832}"/>
          </ac:cxnSpMkLst>
        </pc:cxnChg>
        <pc:cxnChg chg="add del">
          <ac:chgData name="Pierce, Angela" userId="6363b1f7-3295-43e3-893f-cd6415f7b01a" providerId="ADAL" clId="{1803E572-DA67-49B2-B6D2-0B023B73ED1E}" dt="2024-06-19T16:18:22.167" v="20" actId="26606"/>
          <ac:cxnSpMkLst>
            <pc:docMk/>
            <pc:sldMk cId="4155848846" sldId="284"/>
            <ac:cxnSpMk id="219" creationId="{EE504C98-6397-41C1-A8D8-2D9C4ED307E0}"/>
          </ac:cxnSpMkLst>
        </pc:cxnChg>
        <pc:cxnChg chg="add del">
          <ac:chgData name="Pierce, Angela" userId="6363b1f7-3295-43e3-893f-cd6415f7b01a" providerId="ADAL" clId="{1803E572-DA67-49B2-B6D2-0B023B73ED1E}" dt="2024-06-19T16:18:22.167" v="20" actId="26606"/>
          <ac:cxnSpMkLst>
            <pc:docMk/>
            <pc:sldMk cId="4155848846" sldId="284"/>
            <ac:cxnSpMk id="220" creationId="{CEA14AE1-71AB-4B18-826E-F563FF4288D6}"/>
          </ac:cxnSpMkLst>
        </pc:cxnChg>
        <pc:cxnChg chg="add">
          <ac:chgData name="Pierce, Angela" userId="6363b1f7-3295-43e3-893f-cd6415f7b01a" providerId="ADAL" clId="{1803E572-DA67-49B2-B6D2-0B023B73ED1E}" dt="2024-06-19T16:18:32.415" v="23" actId="26606"/>
          <ac:cxnSpMkLst>
            <pc:docMk/>
            <pc:sldMk cId="4155848846" sldId="284"/>
            <ac:cxnSpMk id="227" creationId="{EE504C98-6397-41C1-A8D8-2D9C4ED307E0}"/>
          </ac:cxnSpMkLst>
        </pc:cxnChg>
        <pc:cxnChg chg="add">
          <ac:chgData name="Pierce, Angela" userId="6363b1f7-3295-43e3-893f-cd6415f7b01a" providerId="ADAL" clId="{1803E572-DA67-49B2-B6D2-0B023B73ED1E}" dt="2024-06-19T16:18:32.415" v="23" actId="26606"/>
          <ac:cxnSpMkLst>
            <pc:docMk/>
            <pc:sldMk cId="4155848846" sldId="284"/>
            <ac:cxnSpMk id="228" creationId="{CEA14AE1-71AB-4B18-826E-F563FF4288D6}"/>
          </ac:cxnSpMkLst>
        </pc:cxnChg>
      </pc:sldChg>
      <pc:sldChg chg="addSp modSp add mod modNotesTx">
        <pc:chgData name="Pierce, Angela" userId="6363b1f7-3295-43e3-893f-cd6415f7b01a" providerId="ADAL" clId="{1803E572-DA67-49B2-B6D2-0B023B73ED1E}" dt="2024-06-19T17:58:08.798" v="2954" actId="20577"/>
        <pc:sldMkLst>
          <pc:docMk/>
          <pc:sldMk cId="3197212830" sldId="285"/>
        </pc:sldMkLst>
        <pc:spChg chg="mod">
          <ac:chgData name="Pierce, Angela" userId="6363b1f7-3295-43e3-893f-cd6415f7b01a" providerId="ADAL" clId="{1803E572-DA67-49B2-B6D2-0B023B73ED1E}" dt="2024-06-19T17:57:10.705" v="2887" actId="21"/>
          <ac:spMkLst>
            <pc:docMk/>
            <pc:sldMk cId="3197212830" sldId="285"/>
            <ac:spMk id="3" creationId="{4E334543-C6AC-45E8-9953-82CE431890F1}"/>
          </ac:spMkLst>
        </pc:spChg>
        <pc:spChg chg="add mod">
          <ac:chgData name="Pierce, Angela" userId="6363b1f7-3295-43e3-893f-cd6415f7b01a" providerId="ADAL" clId="{1803E572-DA67-49B2-B6D2-0B023B73ED1E}" dt="2024-06-19T17:57:34.213" v="2894" actId="1076"/>
          <ac:spMkLst>
            <pc:docMk/>
            <pc:sldMk cId="3197212830" sldId="285"/>
            <ac:spMk id="8" creationId="{80E5550B-EB0B-5E1C-57A1-2D6652D21E53}"/>
          </ac:spMkLst>
        </pc:spChg>
      </pc:sldChg>
    </pc:docChg>
  </pc:docChgLst>
  <pc:docChgLst>
    <pc:chgData name="Angela Pierce" userId="6363b1f7-3295-43e3-893f-cd6415f7b01a" providerId="ADAL" clId="{627F682A-7079-4CFE-AC3A-7E6D9F972D06}"/>
    <pc:docChg chg="undo custSel addSld modSld">
      <pc:chgData name="Angela Pierce" userId="6363b1f7-3295-43e3-893f-cd6415f7b01a" providerId="ADAL" clId="{627F682A-7079-4CFE-AC3A-7E6D9F972D06}" dt="2024-07-18T22:44:10.380" v="3137" actId="1076"/>
      <pc:docMkLst>
        <pc:docMk/>
      </pc:docMkLst>
      <pc:sldChg chg="modNotesTx">
        <pc:chgData name="Angela Pierce" userId="6363b1f7-3295-43e3-893f-cd6415f7b01a" providerId="ADAL" clId="{627F682A-7079-4CFE-AC3A-7E6D9F972D06}" dt="2024-07-18T21:50:39.775" v="0" actId="20577"/>
        <pc:sldMkLst>
          <pc:docMk/>
          <pc:sldMk cId="3546657675" sldId="261"/>
        </pc:sldMkLst>
      </pc:sldChg>
      <pc:sldChg chg="modNotesTx">
        <pc:chgData name="Angela Pierce" userId="6363b1f7-3295-43e3-893f-cd6415f7b01a" providerId="ADAL" clId="{627F682A-7079-4CFE-AC3A-7E6D9F972D06}" dt="2024-07-18T21:51:26.512" v="1" actId="20577"/>
        <pc:sldMkLst>
          <pc:docMk/>
          <pc:sldMk cId="4156895388" sldId="272"/>
        </pc:sldMkLst>
      </pc:sldChg>
      <pc:sldChg chg="addSp delSp modSp add mod modNotesTx">
        <pc:chgData name="Angela Pierce" userId="6363b1f7-3295-43e3-893f-cd6415f7b01a" providerId="ADAL" clId="{627F682A-7079-4CFE-AC3A-7E6D9F972D06}" dt="2024-07-18T22:02:11.202" v="231" actId="20577"/>
        <pc:sldMkLst>
          <pc:docMk/>
          <pc:sldMk cId="3067501875" sldId="286"/>
        </pc:sldMkLst>
        <pc:spChg chg="mod">
          <ac:chgData name="Angela Pierce" userId="6363b1f7-3295-43e3-893f-cd6415f7b01a" providerId="ADAL" clId="{627F682A-7079-4CFE-AC3A-7E6D9F972D06}" dt="2024-07-18T22:02:11.202" v="231" actId="20577"/>
          <ac:spMkLst>
            <pc:docMk/>
            <pc:sldMk cId="3067501875" sldId="286"/>
            <ac:spMk id="2" creationId="{F15DE8CC-C95E-4BA4-AF45-8C68FA4AD5D7}"/>
          </ac:spMkLst>
        </pc:spChg>
        <pc:picChg chg="del mod">
          <ac:chgData name="Angela Pierce" userId="6363b1f7-3295-43e3-893f-cd6415f7b01a" providerId="ADAL" clId="{627F682A-7079-4CFE-AC3A-7E6D9F972D06}" dt="2024-07-18T21:58:27.386" v="49" actId="478"/>
          <ac:picMkLst>
            <pc:docMk/>
            <pc:sldMk cId="3067501875" sldId="286"/>
            <ac:picMk id="4" creationId="{36A42FAB-F4C3-A828-7849-207371CF3620}"/>
          </ac:picMkLst>
        </pc:picChg>
        <pc:picChg chg="add del mod">
          <ac:chgData name="Angela Pierce" userId="6363b1f7-3295-43e3-893f-cd6415f7b01a" providerId="ADAL" clId="{627F682A-7079-4CFE-AC3A-7E6D9F972D06}" dt="2024-07-18T21:58:54.166" v="53" actId="478"/>
          <ac:picMkLst>
            <pc:docMk/>
            <pc:sldMk cId="3067501875" sldId="286"/>
            <ac:picMk id="6" creationId="{BB55FA6C-7119-5E8A-B0F3-0E782BDA952A}"/>
          </ac:picMkLst>
        </pc:picChg>
        <pc:picChg chg="add del mod">
          <ac:chgData name="Angela Pierce" userId="6363b1f7-3295-43e3-893f-cd6415f7b01a" providerId="ADAL" clId="{627F682A-7079-4CFE-AC3A-7E6D9F972D06}" dt="2024-07-18T21:58:53.276" v="52" actId="478"/>
          <ac:picMkLst>
            <pc:docMk/>
            <pc:sldMk cId="3067501875" sldId="286"/>
            <ac:picMk id="9" creationId="{2E840D10-F586-A051-6C64-7603419BA0CB}"/>
          </ac:picMkLst>
        </pc:picChg>
      </pc:sldChg>
      <pc:sldChg chg="delSp modSp add mod modNotesTx">
        <pc:chgData name="Angela Pierce" userId="6363b1f7-3295-43e3-893f-cd6415f7b01a" providerId="ADAL" clId="{627F682A-7079-4CFE-AC3A-7E6D9F972D06}" dt="2024-07-18T22:44:07.268" v="3136" actId="1076"/>
        <pc:sldMkLst>
          <pc:docMk/>
          <pc:sldMk cId="1655521469" sldId="287"/>
        </pc:sldMkLst>
        <pc:spChg chg="del">
          <ac:chgData name="Angela Pierce" userId="6363b1f7-3295-43e3-893f-cd6415f7b01a" providerId="ADAL" clId="{627F682A-7079-4CFE-AC3A-7E6D9F972D06}" dt="2024-07-18T22:02:35.501" v="235" actId="478"/>
          <ac:spMkLst>
            <pc:docMk/>
            <pc:sldMk cId="1655521469" sldId="287"/>
            <ac:spMk id="2" creationId="{F15DE8CC-C95E-4BA4-AF45-8C68FA4AD5D7}"/>
          </ac:spMkLst>
        </pc:spChg>
        <pc:picChg chg="del mod">
          <ac:chgData name="Angela Pierce" userId="6363b1f7-3295-43e3-893f-cd6415f7b01a" providerId="ADAL" clId="{627F682A-7079-4CFE-AC3A-7E6D9F972D06}" dt="2024-07-18T22:13:37.804" v="1133" actId="478"/>
          <ac:picMkLst>
            <pc:docMk/>
            <pc:sldMk cId="1655521469" sldId="287"/>
            <ac:picMk id="6" creationId="{BB55FA6C-7119-5E8A-B0F3-0E782BDA952A}"/>
          </ac:picMkLst>
        </pc:picChg>
        <pc:picChg chg="mod">
          <ac:chgData name="Angela Pierce" userId="6363b1f7-3295-43e3-893f-cd6415f7b01a" providerId="ADAL" clId="{627F682A-7079-4CFE-AC3A-7E6D9F972D06}" dt="2024-07-18T22:44:07.268" v="3136" actId="1076"/>
          <ac:picMkLst>
            <pc:docMk/>
            <pc:sldMk cId="1655521469" sldId="287"/>
            <ac:picMk id="9" creationId="{2E840D10-F586-A051-6C64-7603419BA0CB}"/>
          </ac:picMkLst>
        </pc:picChg>
      </pc:sldChg>
      <pc:sldChg chg="delSp modSp add mod modNotesTx">
        <pc:chgData name="Angela Pierce" userId="6363b1f7-3295-43e3-893f-cd6415f7b01a" providerId="ADAL" clId="{627F682A-7079-4CFE-AC3A-7E6D9F972D06}" dt="2024-07-18T22:44:10.380" v="3137" actId="1076"/>
        <pc:sldMkLst>
          <pc:docMk/>
          <pc:sldMk cId="1590717555" sldId="288"/>
        </pc:sldMkLst>
        <pc:picChg chg="mod">
          <ac:chgData name="Angela Pierce" userId="6363b1f7-3295-43e3-893f-cd6415f7b01a" providerId="ADAL" clId="{627F682A-7079-4CFE-AC3A-7E6D9F972D06}" dt="2024-07-18T22:44:10.380" v="3137" actId="1076"/>
          <ac:picMkLst>
            <pc:docMk/>
            <pc:sldMk cId="1590717555" sldId="288"/>
            <ac:picMk id="6" creationId="{BB55FA6C-7119-5E8A-B0F3-0E782BDA952A}"/>
          </ac:picMkLst>
        </pc:picChg>
        <pc:picChg chg="del">
          <ac:chgData name="Angela Pierce" userId="6363b1f7-3295-43e3-893f-cd6415f7b01a" providerId="ADAL" clId="{627F682A-7079-4CFE-AC3A-7E6D9F972D06}" dt="2024-07-18T22:22:40.863" v="2052" actId="478"/>
          <ac:picMkLst>
            <pc:docMk/>
            <pc:sldMk cId="1590717555" sldId="288"/>
            <ac:picMk id="9" creationId="{2E840D10-F586-A051-6C64-7603419BA0CB}"/>
          </ac:picMkLst>
        </pc:picChg>
      </pc:sldChg>
      <pc:sldChg chg="addSp delSp modSp add mod modNotesTx">
        <pc:chgData name="Angela Pierce" userId="6363b1f7-3295-43e3-893f-cd6415f7b01a" providerId="ADAL" clId="{627F682A-7079-4CFE-AC3A-7E6D9F972D06}" dt="2024-07-18T22:43:55.236" v="3135" actId="20577"/>
        <pc:sldMkLst>
          <pc:docMk/>
          <pc:sldMk cId="3437201320" sldId="289"/>
        </pc:sldMkLst>
        <pc:spChg chg="add mod">
          <ac:chgData name="Angela Pierce" userId="6363b1f7-3295-43e3-893f-cd6415f7b01a" providerId="ADAL" clId="{627F682A-7079-4CFE-AC3A-7E6D9F972D06}" dt="2024-07-18T22:39:01.471" v="3048" actId="1582"/>
          <ac:spMkLst>
            <pc:docMk/>
            <pc:sldMk cId="3437201320" sldId="289"/>
            <ac:spMk id="2" creationId="{8E8D87F0-D647-EC8B-58D6-196FE4C3C5AA}"/>
          </ac:spMkLst>
        </pc:spChg>
        <pc:spChg chg="add mod">
          <ac:chgData name="Angela Pierce" userId="6363b1f7-3295-43e3-893f-cd6415f7b01a" providerId="ADAL" clId="{627F682A-7079-4CFE-AC3A-7E6D9F972D06}" dt="2024-07-18T22:40:49.316" v="3060" actId="207"/>
          <ac:spMkLst>
            <pc:docMk/>
            <pc:sldMk cId="3437201320" sldId="289"/>
            <ac:spMk id="7" creationId="{2FA0B492-3B35-4F04-68D3-6676F09E1778}"/>
          </ac:spMkLst>
        </pc:spChg>
        <pc:spChg chg="add mod">
          <ac:chgData name="Angela Pierce" userId="6363b1f7-3295-43e3-893f-cd6415f7b01a" providerId="ADAL" clId="{627F682A-7079-4CFE-AC3A-7E6D9F972D06}" dt="2024-07-18T22:42:19.325" v="3069" actId="1076"/>
          <ac:spMkLst>
            <pc:docMk/>
            <pc:sldMk cId="3437201320" sldId="289"/>
            <ac:spMk id="12" creationId="{B53CCBF2-A9CB-8B99-ED05-9EACC8F38223}"/>
          </ac:spMkLst>
        </pc:spChg>
        <pc:picChg chg="add mod">
          <ac:chgData name="Angela Pierce" userId="6363b1f7-3295-43e3-893f-cd6415f7b01a" providerId="ADAL" clId="{627F682A-7079-4CFE-AC3A-7E6D9F972D06}" dt="2024-07-18T22:39:19.651" v="3051" actId="1076"/>
          <ac:picMkLst>
            <pc:docMk/>
            <pc:sldMk cId="3437201320" sldId="289"/>
            <ac:picMk id="4" creationId="{BD293231-B483-6C3F-9772-78DA79C77709}"/>
          </ac:picMkLst>
        </pc:picChg>
        <pc:picChg chg="add del mod">
          <ac:chgData name="Angela Pierce" userId="6363b1f7-3295-43e3-893f-cd6415f7b01a" providerId="ADAL" clId="{627F682A-7079-4CFE-AC3A-7E6D9F972D06}" dt="2024-07-18T22:40:13.622" v="3054" actId="478"/>
          <ac:picMkLst>
            <pc:docMk/>
            <pc:sldMk cId="3437201320" sldId="289"/>
            <ac:picMk id="5" creationId="{91454880-45A7-0295-6AF4-831AAB93D0EE}"/>
          </ac:picMkLst>
        </pc:picChg>
        <pc:picChg chg="mod">
          <ac:chgData name="Angela Pierce" userId="6363b1f7-3295-43e3-893f-cd6415f7b01a" providerId="ADAL" clId="{627F682A-7079-4CFE-AC3A-7E6D9F972D06}" dt="2024-07-18T22:41:03.967" v="3061" actId="1582"/>
          <ac:picMkLst>
            <pc:docMk/>
            <pc:sldMk cId="3437201320" sldId="289"/>
            <ac:picMk id="9" creationId="{2E840D10-F586-A051-6C64-7603419BA0CB}"/>
          </ac:picMkLst>
        </pc:picChg>
        <pc:picChg chg="add del">
          <ac:chgData name="Angela Pierce" userId="6363b1f7-3295-43e3-893f-cd6415f7b01a" providerId="ADAL" clId="{627F682A-7079-4CFE-AC3A-7E6D9F972D06}" dt="2024-07-18T22:41:15.714" v="3063" actId="478"/>
          <ac:picMkLst>
            <pc:docMk/>
            <pc:sldMk cId="3437201320" sldId="289"/>
            <ac:picMk id="10" creationId="{CC865712-872B-3810-EAFA-EE4443FA5D2C}"/>
          </ac:picMkLst>
        </pc:picChg>
        <pc:picChg chg="add mod">
          <ac:chgData name="Angela Pierce" userId="6363b1f7-3295-43e3-893f-cd6415f7b01a" providerId="ADAL" clId="{627F682A-7079-4CFE-AC3A-7E6D9F972D06}" dt="2024-07-18T22:41:29.501" v="3065" actId="1076"/>
          <ac:picMkLst>
            <pc:docMk/>
            <pc:sldMk cId="3437201320" sldId="289"/>
            <ac:picMk id="11" creationId="{F6A667BB-E55A-3BA3-EAA4-B87E3A175A23}"/>
          </ac:picMkLst>
        </pc:picChg>
        <pc:picChg chg="add mod">
          <ac:chgData name="Angela Pierce" userId="6363b1f7-3295-43e3-893f-cd6415f7b01a" providerId="ADAL" clId="{627F682A-7079-4CFE-AC3A-7E6D9F972D06}" dt="2024-07-18T22:42:28.983" v="3071" actId="1076"/>
          <ac:picMkLst>
            <pc:docMk/>
            <pc:sldMk cId="3437201320" sldId="289"/>
            <ac:picMk id="13" creationId="{5316AC56-A598-136C-5AFF-48BF570AA7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4F05F-7467-452C-BADE-6DC637150A27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ADABE-C4E4-4A24-9131-12AEA8F6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31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yap.collegeboard.org/logi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hz/wishlist/ls/NEI44LYFOUUA?ref_=wl_share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tbendisd.com/Page/83209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efaidnbmnnnibpcajpcglclefindmkaj/https:/www.fortbendisd.com/cms/lib/TX01917858/Centricity/Domain/87/ProfileofaGraduate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on active links on each slide</a:t>
            </a:r>
          </a:p>
          <a:p>
            <a:endParaRPr lang="en-US" dirty="0"/>
          </a:p>
          <a:p>
            <a:r>
              <a:rPr lang="en-US" b="1" dirty="0"/>
              <a:t>2024 -2025 AP World History PARENT WORKSHOP</a:t>
            </a:r>
          </a:p>
          <a:p>
            <a:r>
              <a:rPr lang="en-US" dirty="0"/>
              <a:t>Kempner High School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Kempner Cougar for link to FBISD Kempner Website</a:t>
            </a:r>
          </a:p>
          <a:p>
            <a:endParaRPr lang="en-US" dirty="0"/>
          </a:p>
          <a:p>
            <a:r>
              <a:rPr lang="en-US" dirty="0"/>
              <a:t>Angela Pierce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click on picture for link to my Teacher website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email address for link to my Teacher email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55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 costs are rising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average cost for 1 college course = $1700 + $300 books ($2000/class)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99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on active links on each slide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$$ SAVE BIG $$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 World History: Modern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cost $155*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$35 (Amsco book) + $25 (AP Prep book) + $100 (AP Exam)** = $155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FBISD Free and Reduced Benefits Program available for discounted fees: lunches, other various program fees 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“FBISD Free and Reduced Benefits Program” link to access program information and online application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53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Depending on AP Exam score – most* colleges offer college credits equivalent to what is offered for their introductory World History course for those who successfully complete the AP World History Exam.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*most U.S. colleges and in 60 nations worldwide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35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on active links on each slide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Depending on AP Exam score – most* colleges offer college credit for this course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 Exam scores represent how qualified a student is to receive college credit and placement.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= Extremely well qualified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= Very well qualified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= Qualified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= Possibly qualified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= No recommendation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AP World History: Modern “Your Score 5” image/link to access AP College Board About AP Scores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link “AP Credit Policy by University” to search credit policies for Universities.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02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review the AP Exam Score reports for 2023 vs 2024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05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2023, as a *NEW* AP teacher, I learned a lot. </a:t>
            </a:r>
          </a:p>
          <a:p>
            <a:r>
              <a:rPr lang="en-US" dirty="0"/>
              <a:t>I had 104 students, 52 of which took the AP Exam. </a:t>
            </a:r>
          </a:p>
          <a:p>
            <a:r>
              <a:rPr lang="en-US" dirty="0"/>
              <a:t>The 2023 group scores aligned with the Global mean score (average score = 3) and was above the mean score of AP World History testers in Texas. </a:t>
            </a:r>
          </a:p>
          <a:p>
            <a:r>
              <a:rPr lang="en-US" dirty="0"/>
              <a:t>Looking at the 2023 report, the total number of my students that scored a “3” or higher, was 1% below the global AP World History testers and well above the AP World History testers in Texas. </a:t>
            </a:r>
          </a:p>
          <a:p>
            <a:r>
              <a:rPr lang="en-US" dirty="0"/>
              <a:t>AS new AP teacher, I got to work over the summer and made a list of ways to improve the learning experience and increase student engagement. </a:t>
            </a:r>
          </a:p>
          <a:p>
            <a:r>
              <a:rPr lang="en-US" dirty="0"/>
              <a:t>I met with several experienced AP teachers and attended additional AP training with College Board. </a:t>
            </a:r>
          </a:p>
          <a:p>
            <a:r>
              <a:rPr lang="en-US" dirty="0"/>
              <a:t>I devised a plan hat would pay off – BIG!</a:t>
            </a:r>
          </a:p>
          <a:p>
            <a:r>
              <a:rPr lang="en-US" dirty="0"/>
              <a:t>I went into my 2</a:t>
            </a:r>
            <a:r>
              <a:rPr lang="en-US" baseline="30000" dirty="0"/>
              <a:t>nd</a:t>
            </a:r>
            <a:r>
              <a:rPr lang="en-US" dirty="0"/>
              <a:t> year of AP World History: Modern with determination.</a:t>
            </a:r>
          </a:p>
          <a:p>
            <a:r>
              <a:rPr lang="en-US" dirty="0"/>
              <a:t>The first order of business was to ensure ALL AP World History: Modern student take the AP Exam in May.</a:t>
            </a:r>
          </a:p>
          <a:p>
            <a:r>
              <a:rPr lang="en-US" dirty="0"/>
              <a:t>There is literally nothing to lose and much gain.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4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1 year of AP World History under my belt and a definitive plan to improve AP Exam scores, I got to work. </a:t>
            </a:r>
          </a:p>
          <a:p>
            <a:r>
              <a:rPr lang="en-US" dirty="0"/>
              <a:t>In 2024, I had 107 students, 107 of which took the AP Exam. </a:t>
            </a:r>
          </a:p>
          <a:p>
            <a:r>
              <a:rPr lang="en-US" dirty="0"/>
              <a:t>Notice the overall improvement in all categories when everyone in the class has the same goal = high scores on AP Exam.</a:t>
            </a:r>
          </a:p>
          <a:p>
            <a:r>
              <a:rPr lang="en-US" dirty="0"/>
              <a:t>The 2024 group scores were slightly above the Global mean score (average score = 3) and was the mean score of AP World History testers in Texas. </a:t>
            </a:r>
          </a:p>
          <a:p>
            <a:r>
              <a:rPr lang="en-US" dirty="0"/>
              <a:t>Looking at the 2024 report, the total number of my students that scored a “3” or higher, was 15% above the Global AP World History testers and well above the AP World History testers in Texas.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42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2023 </a:t>
            </a:r>
            <a:r>
              <a:rPr lang="en-US" dirty="0" err="1"/>
              <a:t>approx</a:t>
            </a:r>
            <a:r>
              <a:rPr lang="en-US" dirty="0"/>
              <a:t> 50% of my students took the AP Exam   vs    2024 100% of my students took the exam</a:t>
            </a:r>
          </a:p>
          <a:p>
            <a:r>
              <a:rPr lang="en-US" dirty="0"/>
              <a:t>The Mean (average) Score of my students increased .50 from 2023 to 2024.</a:t>
            </a:r>
          </a:p>
          <a:p>
            <a:r>
              <a:rPr lang="en-US" dirty="0"/>
              <a:t>33% of the 2023 group scored a “2” compared to the 41% of the 2024 group scored a “4”.</a:t>
            </a:r>
          </a:p>
          <a:p>
            <a:r>
              <a:rPr lang="en-US" dirty="0"/>
              <a:t>In 2023 vs 2024 there was almost a 16% increase in scores.</a:t>
            </a:r>
          </a:p>
          <a:p>
            <a:r>
              <a:rPr lang="en-US" dirty="0"/>
              <a:t>This underscores the value in the collective group having the same goal during instruction (passing the AP Exam).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04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on active links on each slide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0" i="0" dirty="0">
                <a:solidFill>
                  <a:srgbClr val="2B2B32"/>
                </a:solidFill>
                <a:effectLst/>
                <a:latin typeface="Sora"/>
              </a:rPr>
              <a:t>Research.com is a leading educational platform that helps students find the best schools, academic opportunities, and career paths. </a:t>
            </a:r>
          </a:p>
          <a:p>
            <a:r>
              <a:rPr lang="en-US" b="0" i="0" dirty="0">
                <a:solidFill>
                  <a:srgbClr val="2B2B32"/>
                </a:solidFill>
                <a:effectLst/>
                <a:latin typeface="Sora"/>
              </a:rPr>
              <a:t>They provide a wide range of comprehensive, well-researched, data-driven guides and resources prepared by a team of experts that work together to answer your questions and help you make informed decisions. </a:t>
            </a:r>
          </a:p>
          <a:p>
            <a:r>
              <a:rPr lang="en-US" b="0" i="0" dirty="0">
                <a:solidFill>
                  <a:srgbClr val="2B2B32"/>
                </a:solidFill>
                <a:effectLst/>
                <a:latin typeface="Sora"/>
              </a:rPr>
              <a:t>Their platform also features a popular ranking of US colleges and universities. </a:t>
            </a:r>
          </a:p>
          <a:p>
            <a:r>
              <a:rPr lang="en-US" b="0" i="0" dirty="0">
                <a:solidFill>
                  <a:srgbClr val="2B2B32"/>
                </a:solidFill>
                <a:effectLst/>
                <a:latin typeface="Sora"/>
              </a:rPr>
              <a:t>It offers a detailed overview of each school and allows for a deep school discovery process based on a wide range of metrics.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blue box “Research.com” image to access the Educational Platform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0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on active links on each slide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College Board Accounts: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 be managed by the student (not teachers, or parents)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must ensure they create ONE account (duplicate accounts impact test score records).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must call College board to inquire about previously created accounts, forgotten logon or passwords etc. **calls must be made by the student*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 World History: Modern students will receive instructions to complete several tasks using their College Board accounts, such as: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AP Classroom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 up and AP Exam registration and payment (RevTrak).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4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on active links on each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FF0000"/>
                </a:solidFill>
                <a:highlight>
                  <a:srgbClr val="FFFF00"/>
                </a:highlight>
              </a:rPr>
              <a:t>FBISD exists to inspire and equip ALL student to pursue futures beyond what they can imagine.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FF0000"/>
                </a:solidFill>
                <a:highlight>
                  <a:srgbClr val="FFFF00"/>
                </a:highlight>
              </a:rPr>
              <a:t>A FBISD Graduate has a rigorous academic foundation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FF0000"/>
                </a:solidFill>
                <a:highlight>
                  <a:srgbClr val="FFFF00"/>
                </a:highlight>
              </a:rPr>
              <a:t>Strong character, and 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FF0000"/>
                </a:solidFill>
                <a:highlight>
                  <a:srgbClr val="FFFF00"/>
                </a:highlight>
              </a:rPr>
              <a:t>Equipped with skills for life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Servant leader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Effective communicator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Critical thinker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Compassionate citizen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Collaborative team member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Lifelong learner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94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on active links on each slide</a:t>
            </a:r>
          </a:p>
          <a:p>
            <a:endParaRPr lang="en-US" dirty="0"/>
          </a:p>
          <a:p>
            <a:r>
              <a:rPr lang="en-US" dirty="0"/>
              <a:t>AP World History Exam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 Exam score is </a:t>
            </a:r>
            <a:r>
              <a:rPr lang="en-US" b="1" u="sng" dirty="0"/>
              <a:t>separate</a:t>
            </a:r>
            <a:r>
              <a:rPr lang="en-US" dirty="0"/>
              <a:t> from course grade.</a:t>
            </a:r>
          </a:p>
          <a:p>
            <a:r>
              <a:rPr lang="en-US" dirty="0"/>
              <a:t>AP Exam score used for admissions and often college credit </a:t>
            </a:r>
          </a:p>
          <a:p>
            <a:r>
              <a:rPr lang="en-US" dirty="0"/>
              <a:t>Course grade listed on high school transcript - impacts GPA and Class Rank </a:t>
            </a:r>
          </a:p>
          <a:p>
            <a:r>
              <a:rPr lang="en-US" dirty="0"/>
              <a:t>**weighted more </a:t>
            </a:r>
          </a:p>
          <a:p>
            <a:r>
              <a:rPr lang="en-US" dirty="0"/>
              <a:t>May 8, 2025 ** testing on campus</a:t>
            </a:r>
          </a:p>
          <a:p>
            <a:r>
              <a:rPr lang="en-US" dirty="0"/>
              <a:t>College Board administered, scored, reported.</a:t>
            </a:r>
          </a:p>
          <a:p>
            <a:r>
              <a:rPr lang="en-US" dirty="0"/>
              <a:t>Results released early July</a:t>
            </a:r>
          </a:p>
          <a:p>
            <a:r>
              <a:rPr lang="en-US" dirty="0"/>
              <a:t>Payment due date – TBA **usually Oct </a:t>
            </a:r>
          </a:p>
          <a:p>
            <a:r>
              <a:rPr lang="en-US" dirty="0"/>
              <a:t>Announced in class regularly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Skyward messages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Schoology daily posts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Remind messages</a:t>
            </a:r>
          </a:p>
          <a:p>
            <a:r>
              <a:rPr lang="en-US" dirty="0"/>
              <a:t>$90 (</a:t>
            </a:r>
            <a:r>
              <a:rPr lang="en-US" dirty="0" err="1"/>
              <a:t>approx</a:t>
            </a:r>
            <a:r>
              <a:rPr lang="en-US" dirty="0"/>
              <a:t>) **test fee is reduced for students that qualify for Free and Reduced lunch students</a:t>
            </a:r>
          </a:p>
          <a:p>
            <a:r>
              <a:rPr lang="en-US" dirty="0"/>
              <a:t>**A “Free and Reduced Lunches” form  (Yellow) will be sent home with students. Parents are encouraged to complete and submit form – most forms approved.</a:t>
            </a:r>
          </a:p>
          <a:p>
            <a:r>
              <a:rPr lang="en-US" dirty="0"/>
              <a:t>Fee requires students to complete 2 steps</a:t>
            </a:r>
          </a:p>
          <a:p>
            <a:pPr marL="228600" indent="-228600">
              <a:buAutoNum type="arabicPeriod"/>
            </a:pPr>
            <a:r>
              <a:rPr lang="en-US" dirty="0"/>
              <a:t>AP Classroom – acknowledgement/indicating student plans to take the test</a:t>
            </a:r>
          </a:p>
          <a:p>
            <a:pPr marL="228600" indent="-228600">
              <a:buAutoNum type="arabicPeriod"/>
            </a:pPr>
            <a:r>
              <a:rPr lang="en-US" dirty="0"/>
              <a:t>Submit </a:t>
            </a:r>
            <a:r>
              <a:rPr lang="en-US" dirty="0" err="1"/>
              <a:t>RevTrack</a:t>
            </a:r>
            <a:r>
              <a:rPr lang="en-US" dirty="0"/>
              <a:t> payment by the announced due date (*Oct/Nov)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80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on active links on each slide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following are REQUIRED online apps that students will be expected to utilize.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REMIND: Safe texting messaging app (Permanently recorded) for quick “non-official” communication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students must join AP World History Remind group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 use name as it is reflected in Skyward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 as a “student”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are encouraged to join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 use name as it is reflected in Skyward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 as a “parent”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SKYWARD: Official Point of Record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Grades and attendance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Student/Parent Access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SCHOOLOGY: Online Digital Classroom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must access daily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are encouraged to join their student's account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 up for Parent Schoology to connect as a parent to your student’s Schoology courses.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FBISD STUDENT EMAIL: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must use and check (regularly) their school email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of student uses: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 regarding for all points of record – grades, absences,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College board etc.**</a:t>
            </a:r>
          </a:p>
          <a:p>
            <a:endParaRPr lang="en-US" dirty="0"/>
          </a:p>
          <a:p>
            <a:r>
              <a:rPr lang="en-US" dirty="0"/>
              <a:t>1LINK / CLEVER: a one place - single sign-on platform with 1 username and password for FBISD students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Student access to FBISD digital resources </a:t>
            </a:r>
          </a:p>
          <a:p>
            <a:endParaRPr lang="en-US" dirty="0"/>
          </a:p>
          <a:p>
            <a:r>
              <a:rPr lang="en-US" dirty="0"/>
              <a:t>SCHOOLINKS:  **NEW** Assortment of college and career readiness services set up and managed by FBISD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All students must complete the “onboarding” process to set-up their accounts.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Counselors and students collaborate via this platform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Course selection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Scholarship matching /FASFA Tracker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Recommendation Letter Portal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Students will be instructed to complete various tasks throughout the school year.</a:t>
            </a:r>
          </a:p>
          <a:p>
            <a:endParaRPr lang="en-US" dirty="0"/>
          </a:p>
          <a:p>
            <a:r>
              <a:rPr lang="en-US" dirty="0"/>
              <a:t>BACK TO SCHOOL RESOURCES:</a:t>
            </a:r>
          </a:p>
          <a:p>
            <a:r>
              <a:rPr lang="en-US" dirty="0"/>
              <a:t>Announcements and Helpful links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63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images to access a link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Amsco AP World History: Modern Textbook published after 2020</a:t>
            </a:r>
          </a:p>
          <a:p>
            <a:r>
              <a:rPr lang="en-US" dirty="0"/>
              <a:t>Order soon – August = delayed shipping as orders are being placed by AP students all over the world</a:t>
            </a:r>
          </a:p>
          <a:p>
            <a:endParaRPr lang="en-US" dirty="0"/>
          </a:p>
          <a:p>
            <a:r>
              <a:rPr lang="en-US" dirty="0"/>
              <a:t>AP Exam Prep Book **examples of Prep books at end of PPT**</a:t>
            </a:r>
          </a:p>
          <a:p>
            <a:r>
              <a:rPr lang="en-US" dirty="0"/>
              <a:t>Any 2023 AP World History: Modern will be fine</a:t>
            </a:r>
          </a:p>
          <a:p>
            <a:endParaRPr lang="en-US" dirty="0"/>
          </a:p>
          <a:p>
            <a:r>
              <a:rPr lang="en-US" dirty="0"/>
              <a:t>Quality weekly/monthly planner – </a:t>
            </a:r>
          </a:p>
          <a:p>
            <a:r>
              <a:rPr lang="en-US" dirty="0"/>
              <a:t>Look for a planner that has a </a:t>
            </a:r>
            <a:r>
              <a:rPr lang="en-US" b="1" dirty="0"/>
              <a:t>small wire </a:t>
            </a:r>
            <a:r>
              <a:rPr lang="en-US" dirty="0"/>
              <a:t>spine (easier to lay flat on desk with other materials</a:t>
            </a:r>
          </a:p>
          <a:p>
            <a:r>
              <a:rPr lang="en-US" dirty="0"/>
              <a:t>Look for an academic weekly/monthly planner </a:t>
            </a:r>
          </a:p>
          <a:p>
            <a:r>
              <a:rPr lang="en-US" dirty="0"/>
              <a:t>Look for a planner that is </a:t>
            </a:r>
            <a:r>
              <a:rPr lang="en-US" dirty="0" err="1"/>
              <a:t>approx</a:t>
            </a:r>
            <a:r>
              <a:rPr lang="en-US" dirty="0"/>
              <a:t> the size of a notebook or 8 ½ x 11 – too large or too small is often hard to manage</a:t>
            </a:r>
          </a:p>
          <a:p>
            <a:r>
              <a:rPr lang="en-US" dirty="0"/>
              <a:t>Look for a planner that allows student to budget/schedule their entire day (by the hour)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77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dirty="0">
                <a:solidFill>
                  <a:schemeClr val="bg1">
                    <a:lumMod val="95000"/>
                  </a:schemeClr>
                </a:solidFill>
              </a:rPr>
              <a:t>Student Supply List: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</a:rPr>
              <a:t>*individual student use (bring to class daily)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2024-2025 Academic Planner </a:t>
            </a:r>
          </a:p>
          <a:p>
            <a:pPr lvl="0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1 ½ inch </a:t>
            </a:r>
            <a:r>
              <a:rPr lang="en-US" sz="1200" u="sng" dirty="0">
                <a:solidFill>
                  <a:schemeClr val="bg1">
                    <a:lumMod val="95000"/>
                  </a:schemeClr>
                </a:solidFill>
              </a:rPr>
              <a:t>or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 2 inch 3-ring binder</a:t>
            </a:r>
            <a:endParaRPr lang="en-US" sz="1200" dirty="0">
              <a:solidFill>
                <a:srgbClr val="FFFF00"/>
              </a:solidFill>
            </a:endParaRPr>
          </a:p>
          <a:p>
            <a:pPr lvl="0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Reinforced College-ruled loose-leaf notebook paper (</a:t>
            </a:r>
            <a:r>
              <a:rPr lang="en-US" sz="1200" u="sng" dirty="0">
                <a:solidFill>
                  <a:schemeClr val="bg1">
                    <a:lumMod val="95000"/>
                  </a:schemeClr>
                </a:solidFill>
              </a:rPr>
              <a:t>lots of paper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pPr lvl="0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Ink/Gel Pens (Black, Blue, Red, Green, Purple) </a:t>
            </a:r>
          </a:p>
          <a:p>
            <a:pPr lvl="0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Highlighters (Yellow, Blue, Pink, Green, Orange) for notes</a:t>
            </a:r>
          </a:p>
          <a:p>
            <a:pPr lvl="0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White out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37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i="1" dirty="0">
                <a:solidFill>
                  <a:srgbClr val="00B0F0"/>
                </a:solidFill>
              </a:rPr>
              <a:t>Classroom Supply List:</a:t>
            </a:r>
            <a:r>
              <a:rPr lang="en-US" sz="1400" b="1" dirty="0">
                <a:solidFill>
                  <a:srgbClr val="00B0F0"/>
                </a:solidFill>
              </a:rPr>
              <a:t> </a:t>
            </a:r>
          </a:p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*entire class – accessible to AP WH students</a:t>
            </a:r>
            <a:br>
              <a:rPr lang="en-US" sz="800" dirty="0">
                <a:solidFill>
                  <a:schemeClr val="bg1">
                    <a:lumMod val="95000"/>
                  </a:schemeClr>
                </a:solidFill>
              </a:rPr>
            </a:b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2 boxes of tissue</a:t>
            </a:r>
          </a:p>
          <a:p>
            <a:pPr>
              <a:lnSpc>
                <a:spcPct val="200000"/>
              </a:lnSpc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1 box BLACK Gel Pens</a:t>
            </a:r>
          </a:p>
          <a:p>
            <a:pPr>
              <a:lnSpc>
                <a:spcPct val="200000"/>
              </a:lnSpc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1 pack College Ruled Loose Leaf Paper</a:t>
            </a:r>
          </a:p>
          <a:p>
            <a:endParaRPr lang="en-US" dirty="0"/>
          </a:p>
          <a:p>
            <a:r>
              <a:rPr lang="en-US" dirty="0"/>
              <a:t>AP Classroom Amazon Wishlist (link on slide)</a:t>
            </a:r>
          </a:p>
          <a:p>
            <a:r>
              <a:rPr lang="en-US" dirty="0">
                <a:hlinkClick r:id="rId3"/>
              </a:rPr>
              <a:t>https://www.amazon.com/hz/wishlist/ls/NEI44LYFOUUA?ref_=wl_share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42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college level course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expectation is that students and parents understand the magnitude and scope of this course.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students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feel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overwhelmed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beginning, this is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an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 of the learning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will be expected to schedule time  (min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AP class period) outside of class (daily) for content reading/supplementing notes/study.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class – 45 minutes to apply content to a variety of activities involving student collaboration, peer reviews – hard to make up if missed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 instruction – skills-based writing, reading, problem solving, group activities, peer reviews, sequenced lessons (building upon the previous day’s work).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content reading/studying must be completed at home to properly prepare for in class application activities.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will apply content reading to activities in class.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proper preparation (assigned reading), students will struggle in this course and fall behind.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will be quizzes over assigned reading, vocabulary and unit testing.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writing, all quizzes, and tests are to be completed during the class period by paper and ink pen, in real time (timed)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Occasionally, a student and/or teacher becomes aware that it is the student’s best interest to switch to an on-level World History Course 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an Add/Drop process – paperwork, signatures and deadline.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initiated – advise teacher 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initiated - in the event student demonstrates difficulty keeping with the pace and rigor of this course, a recommendation  to switch to on-level World History will follow.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typically occurs when students has multiple low grades or missing work (more than 3 days late).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64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will have OUTSIDE CLASS WORK EVERYDAY.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 reading/Annotating/Notes/Content Videos/Notes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encourage regular attendance – it is difficult if not impossible to “make up” group/partner work and in class activities with time limits.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Additionally, absences on due dates, quiz dates and test dates interrupt the learning process by delaying discussions regarding correct answers and/grades.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ALL ASSIGNED WORK!!!      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THROW AWAY ANYTHING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!!!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3-day late work policy – 15-point penalty / per day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Assignments will be clearly marked indicating points lost.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marked “I” (Incomplete) – students must complete assignment and resubmit (late point policy will apply)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Absent/make up policy – Due dates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occurring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date student was absent, are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the day student returns to class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assigned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dates student was absent are due 1 day after returning to class.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the student’s responsibility to make up work.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Missed test and quizzes are to be made up after school on designated tutorial dates – ALWAYS confirm with teacher.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(FALL SEMESTER – Thursday 3p-4p) (SPRING SEMESTER – Monday 3p-4p)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*Students not able to keep up with instruction/pace will be switched to on-level World History.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50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Digital Learning </a:t>
            </a:r>
          </a:p>
          <a:p>
            <a:r>
              <a:rPr lang="en-US" dirty="0"/>
              <a:t>No cell phones will be used during class.</a:t>
            </a:r>
          </a:p>
          <a:p>
            <a:r>
              <a:rPr lang="en-US" dirty="0"/>
              <a:t>All cell phones will be stored in the designated area. Each student will be assigned a numbered pocket that they will secure their phone in before the bell rings everyday. </a:t>
            </a:r>
          </a:p>
          <a:p>
            <a:r>
              <a:rPr lang="en-US" dirty="0"/>
              <a:t>BRING charger for devices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Skyward – official point of record (assignments, grades, absences) *parent can access through FBISD Family Access*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Schoology – digital classroom/learning platform that houses our digital information (Lesson Materials, Calendars, Daily posts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*not all work will be recorded on Skyward 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Schoology Materials folder is packed with resources accessible by students.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 Remind – Messaging platform that allows quick text messages *permanent/safe*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 Classroom – access to official College Board created practice opportunities (quizzes, videos,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FBISD offers all students access to all Microsoft Office 365 software products (MS Word, MS PPT, MS Outlook, and more) – access through FBISD website student access (1-Link).</a:t>
            </a:r>
          </a:p>
          <a:p>
            <a:pPr>
              <a:lnSpc>
                <a:spcPct val="1070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are encouraged to use and check (regularly) their school email – use the school email for official matters of record, absences, grades, letters of recommendation etc. 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**parents are encouraged to sign up for </a:t>
            </a:r>
            <a:r>
              <a:rPr lang="en-US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Parent Schoology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connect as a parent to your student’s Schoology courses – access through FBISD website Parent Schoology.</a:t>
            </a:r>
          </a:p>
          <a:p>
            <a:pPr>
              <a:lnSpc>
                <a:spcPct val="107000"/>
              </a:lnSpc>
            </a:pPr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you! 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Questions?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 me an email if you would like me to email this PPT and/or a copy of this year’s Syllabus. 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942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a Prep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48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 of a Prep Book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4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this workshop you will understand what College Board is and what is does.</a:t>
            </a:r>
          </a:p>
          <a:p>
            <a:r>
              <a:rPr lang="en-US" dirty="0"/>
              <a:t>You should be able to understand the benefits of talking AP World History: Modern.</a:t>
            </a:r>
          </a:p>
          <a:p>
            <a:r>
              <a:rPr lang="en-US" dirty="0"/>
              <a:t>You should have a better understanding of the scope and expectation associated with AP World History. </a:t>
            </a:r>
          </a:p>
          <a:p>
            <a:endParaRPr lang="en-US" dirty="0"/>
          </a:p>
          <a:p>
            <a:r>
              <a:rPr lang="en-US" dirty="0"/>
              <a:t>I am easiest to reach by email.</a:t>
            </a:r>
          </a:p>
          <a:p>
            <a:r>
              <a:rPr lang="en-US" dirty="0"/>
              <a:t>I usually respond immediately.</a:t>
            </a:r>
          </a:p>
          <a:p>
            <a:r>
              <a:rPr lang="en-US" dirty="0"/>
              <a:t>If not, please feel free to email me again.</a:t>
            </a:r>
          </a:p>
          <a:p>
            <a:r>
              <a:rPr lang="en-US" dirty="0"/>
              <a:t>Angela.pierce@fortbendisd.com</a:t>
            </a:r>
          </a:p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246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 of a Prep Book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87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on active links on each slide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 Board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mission-driven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Non-profit organization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connects students to college success and opportunity.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Founded in 1900, College Board was created to expand access to higher education.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Today, the membership association is made up of over 6,000 of the world’s leading educational institutions and is dedicated to promoting excellence and equity in education.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year, College Board helps more than seven million students prepare for a successful transition to college through programs and services in college readiness and college success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—including the SAT, the Advanced Placement Program,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BigFuture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organization also serves the education community through research and advocacy on behalf of students, educators, and schools.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College Board link at the bottom of the screen.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35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on active links on each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 World Modern is a formidable course.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 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 course for sophomores.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begin with historical overview pre-1200 to establish a foundation.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course content focus is from the 1200s to present day but that really ends around 2001.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AP Exam is at the end of course (May 8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Lots of reading, writing, projects, opportunities for group and partner work, reading/video/vocab quizzes, unit tests.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71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on active links on each slide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take AP World History: Modern?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 courses prepare students for college courses.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 courses support FBISD “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Profile of a Graduate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program = promotes student ownership of learning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FBISD mission is that students are provided the opportunity to learn develop and grow to reach academic achievements higher than they could have ever imagined.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 courses provide students with challenging instruction that requires student ownership of learning and demands student engagement.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 students will develop strong time management and study skills.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large amounts of information and processing that information to be used as knowledge in real time (timed tasks/sections).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 students will develop creativity and problem-solving requiring them to use their knowledge against a stimulus (image, excerpt, quote), to problem-solve in real time to answer the question (prompt).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this look like?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will apply their newly learned content knowledge to analyze/categorize 7 documents, correlate those documents to a prompt and incorporate 7 categories of skills in their response (within an hour).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9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 courses hold more weight with colleges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85% of colleges and universities have indicated that AP courses on high school transcripts, favorably impact admissions decisions.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**AP courses do not count against UIL exemptions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**AP courses result in higher GPA/class rank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 Board states: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with a 3 or higher on AP Exam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“college readiness”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statistically have higher percentage success rates in college, than those students who opt for on-level high school courses.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74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AP courses result in higher GPA/class rank?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many high schools, honors and AP classes 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offer more heavily weighted training compared to regular classes.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Honors courses usually add 0.5 points to your GPA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 classes often add 1 point.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other words, a 3.5 GPA would be boosted: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4.0 in an honors class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4.5 in an AP class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Unweighted GPA does not show “rigor”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Weighted GPA assigns extra value (a reflection of “rigor”)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 a full point on a 4.0 scale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 4.0 representing an A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EX: earning an A in an AP course will factor into your GPA as a 5.0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87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Click on active links on each slide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 advantage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 students save time and money!!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Research.com Article published on June 7, 2024 provides insight on The Average Cost of College in the U.S. in 2024: Private vs. Public Tuition (click on the Dice image to access article)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ADABE-C4E4-4A24-9131-12AEA8F6A9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1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6021-6C32-4ED9-8A9D-9BFF62BE0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32CEB-B95E-4330-8D0D-CBD6CF4AF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5C77F-C9AF-45B3-BADB-9AF80500A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76E6-EE44-44A0-9FDE-E53DD5B0C5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F8C79-4701-47DA-B184-A1BADF18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DE196-FC95-4F2A-8DFA-FB6E5990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2C9-D537-4ED3-BEFF-45FB05D1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51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DE27F-D2B1-4235-9DE1-DA781FA4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57E5C1-6A4C-40B1-9021-19B19AB83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1DC7A-115F-473C-9B7C-A89B065FA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76E6-EE44-44A0-9FDE-E53DD5B0C5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3ACEB-7F0C-46F4-ADF7-0E5778B94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716B6-36D5-4954-8793-3C40D39B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2C9-D537-4ED3-BEFF-45FB05D1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2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721DB6-2B01-4232-8EFF-22A87895E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1EAEB3-CA95-46E0-9BED-41D957CB9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02CA1-9E4A-4B98-AA4B-AEC3A374C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76E6-EE44-44A0-9FDE-E53DD5B0C5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7A32C-DAD0-4799-A04B-0A94E7F8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71E87-9575-4DDF-83D5-34E98465A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2C9-D537-4ED3-BEFF-45FB05D1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0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1E5DE-3561-423A-B867-23B3E1B48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635B2-7937-422D-922D-19ED9D7BE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D14CD-644F-422F-A901-62575E8A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76E6-EE44-44A0-9FDE-E53DD5B0C5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D98A9-227D-43A8-92CB-A5DDA5092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21223-9347-4B9A-BAC6-A6D20CC0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2C9-D537-4ED3-BEFF-45FB05D1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0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1A84-3756-49AE-B328-F03BA372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FB695-7E42-4AE1-82AB-C778BD9F7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854D4-B48A-4A16-AC01-17E8F098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76E6-EE44-44A0-9FDE-E53DD5B0C5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FF735-96CF-491E-B0AB-DBFA33469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E20F5-B107-483C-B486-70DEA1E29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2C9-D537-4ED3-BEFF-45FB05D1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8325-0E54-4184-AEA1-94226DAFE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385DE-7856-4DC0-8F77-109D7B428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64B77-BD79-4602-B1F4-34247624C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8CBBE-5C95-4291-9AEF-04C48C8A7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76E6-EE44-44A0-9FDE-E53DD5B0C5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773C5-69D8-4502-A5A7-D44D2D9A4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6C5E5-21A4-400A-94B6-06B88F4D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2C9-D537-4ED3-BEFF-45FB05D1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7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8A39C-9719-4150-AD4D-849BA248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62B3F-1115-4651-B983-BD8E660E4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60E7E-0F1F-415C-BE7D-339F7793A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F0574-7D68-42C1-8A6D-F510BEF8B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7AD5F-5CED-4C74-8D38-9596B9842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A66753-4760-4F54-BC84-49FD1CB1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76E6-EE44-44A0-9FDE-E53DD5B0C5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4D31B5-D5DF-4D40-8CFA-9343B6D79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4B4364-B1A1-4D6F-9B7B-8372E950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2C9-D537-4ED3-BEFF-45FB05D1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13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85FFF-E296-4B5B-885B-95FB3826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DB05C5-8EA5-4E5C-8E50-398ADE78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76E6-EE44-44A0-9FDE-E53DD5B0C5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AF812-58E9-4211-BDC0-73A200F60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38347-729B-4FFE-AA3C-41D17CE9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2C9-D537-4ED3-BEFF-45FB05D1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9E407D-F72A-4745-9077-B0F09922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76E6-EE44-44A0-9FDE-E53DD5B0C5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87B29-0DE6-4569-B548-AAAD2ACEF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F1F3D-A920-4BAB-8E73-CBC7AEAB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2C9-D537-4ED3-BEFF-45FB05D1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9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905B-F58D-4943-B023-4C47DF27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EA5D9-0544-4D29-9C94-F250CA5C2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78F11-DF9D-4F1F-BC5E-932D123DF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F9CE5-AA04-4271-80C8-4D4C53301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76E6-EE44-44A0-9FDE-E53DD5B0C5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27C90-37EE-4F45-82DF-ADB8F7B6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0B32E-C091-4C7B-B06B-3FC587F9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2C9-D537-4ED3-BEFF-45FB05D1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5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A40C3-A266-4366-90B0-1245DEDFA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AFBEB4-7806-42AE-A56F-4C0D63732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70AA5-7905-4977-8765-AE617BF6E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BE6C3-4BF0-4121-AD86-433731190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76E6-EE44-44A0-9FDE-E53DD5B0C5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E2A5B-581B-46A4-92DD-30425420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927FE-6D09-4EF5-AEB3-0E20FA96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2C9-D537-4ED3-BEFF-45FB05D1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78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E0BC9B-51E2-4A3D-8F5A-00B59DE4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62C86-FA9F-4EE4-A056-028F1726C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6765D-5819-4A69-AECA-145675767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A76E6-EE44-44A0-9FDE-E53DD5B0C5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9B9F4-27F5-4985-8EFB-413DA96E0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9B9D2-9E2B-4FAC-AD88-10548F434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932C9-D537-4ED3-BEFF-45FB05D1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openxmlformats.org/officeDocument/2006/relationships/hyperlink" Target="https://www.fortbendisd.com/Domain/617#calendar333846/20240605/mont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ngela.Pierce@fortbendisd.com" TargetMode="External"/><Relationship Id="rId5" Type="http://schemas.openxmlformats.org/officeDocument/2006/relationships/hyperlink" Target="https://www.fortbendisd.com/Page/1284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openxmlformats.org/officeDocument/2006/relationships/hyperlink" Target="https://www.fortbendisd.com/freeandreduced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microsoft.com/office/2007/relationships/hdphoto" Target="../media/hdphoto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apstudents.collegeboard.org/about-ap-scores/ap-score-scale-table" TargetMode="External"/><Relationship Id="rId4" Type="http://schemas.openxmlformats.org/officeDocument/2006/relationships/hyperlink" Target="https://www.youtube.com/redirect?event=video_description&amp;redir_token=QUFFLUhqbTd2bHpydnI2YWxYLWxKSWR1cnotVmhyeXlQQXxBQ3Jtc0tsamJ5UFBHU1NnMWhYNE5ZVTFsWno2WXVfeFBxNDFQTXdlT0pScndFSEJzSWVjb20xSTJ4RERCZGdIZDdnd0M3Q3VwUWhjaWZRTFJqdU1ZTXZCb3pqWHAydl94Zl91OS1FOS1WMW43bDFZXzlBNXh4OA&amp;q=https%3A%2F%2Fapstudents.collegeboard.org%2Fgetting-credit-placement%2Fsearch-policies%2Fcourse%2F37&amp;v=ELU1yqPZJ-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hyperlink" Target="https://research.com/universities-colleges/the-average-cost-of-college-in-the-u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rtbendisd.revtrak.net/Kempner-High-Schoo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hyperlink" Target="https://www.fortbendisd.com/profileofagraduat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rtbendisd.revtrak.net/Kempner-High-School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www.fortbendisd.com/domain/173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ortbendisd.com/Page/153352" TargetMode="External"/><Relationship Id="rId5" Type="http://schemas.openxmlformats.org/officeDocument/2006/relationships/hyperlink" Target="https://www.fortbendisd.com/1Link" TargetMode="External"/><Relationship Id="rId4" Type="http://schemas.openxmlformats.org/officeDocument/2006/relationships/hyperlink" Target="https://www.fortbendisd.com/Page/119482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rfectionlearning.com/high-school/high-school-social-stud/advanced-placement-social-studies/advanced-placement-world-history-modern-r7424-g.html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10" Type="http://schemas.microsoft.com/office/2007/relationships/hdphoto" Target="../media/hdphoto13.wdp"/><Relationship Id="rId4" Type="http://schemas.openxmlformats.org/officeDocument/2006/relationships/hyperlink" Target="https://a.co/d/4bYrjQj" TargetMode="External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mazon.com/hz/wishlist/ls/NEI44LYFOUUA?ref_=wl_shar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.co/d/hEfM5V9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g"/><Relationship Id="rId4" Type="http://schemas.openxmlformats.org/officeDocument/2006/relationships/hyperlink" Target="https://www.barnesandnoble.com/w/princeton-review-ap-world-history-the-princeton-review/1145389549?ean=9780593517789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teps-World-History-Modern-Student/dp/1265317429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hyperlink" Target="https://www.barnesandnoble.com/w/5-steps-to-a-5-beth-bartolini-salimbeni/1136637822;jsessionid=60D1FDFDED4B5B0346EBFBB26FD9C9D3.prodny_store01-atgap18?ean=978126046723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.co/d/bjctt8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hyperlink" Target="https://www.barnesandnoble.com/w/ap-world-history-john-mccannon-phd/1145621832;jsessionid=1079EBD59B880C9FB246881F981400A8.prodny_store02-atgap17?ean=978150629187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legeboard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ollegeboard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chrome-extension://efaidnbmnnnibpcajpcglclefindmkaj/https:/www.fortbendisd.com/cms/lib/TX01917858/Centricity/Domain/87/ProfileofaGraduate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hyperlink" Target="https://research.com/universities-colleges/the-average-cost-of-college-in-the-us" TargetMode="Externa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grass, outdoor, sign&#10;&#10;Description automatically generated">
            <a:extLst>
              <a:ext uri="{FF2B5EF4-FFF2-40B4-BE49-F238E27FC236}">
                <a16:creationId xmlns:a16="http://schemas.microsoft.com/office/drawing/2014/main" id="{BCE6DFBB-77B9-4674-B2C1-8BD0B8D39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62" y="2097171"/>
            <a:ext cx="6834975" cy="38275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4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C0F83D-4D29-4423-A3F1-41F362046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569" y="3969434"/>
            <a:ext cx="12481559" cy="1587596"/>
          </a:xfrm>
        </p:spPr>
        <p:txBody>
          <a:bodyPr>
            <a:normAutofit/>
          </a:bodyPr>
          <a:lstStyle/>
          <a:p>
            <a:pPr algn="l"/>
            <a:r>
              <a:rPr lang="en-US" sz="9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KEMPNER COUGARS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26D100-C00C-4AD1-8E89-C1A4A3B7B442}"/>
              </a:ext>
            </a:extLst>
          </p:cNvPr>
          <p:cNvSpPr txBox="1"/>
          <p:nvPr/>
        </p:nvSpPr>
        <p:spPr>
          <a:xfrm>
            <a:off x="1030104" y="242842"/>
            <a:ext cx="1013179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2024-2025 </a:t>
            </a:r>
          </a:p>
          <a:p>
            <a:pPr algn="ctr"/>
            <a:r>
              <a:rPr lang="en-US" sz="72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AP World History: Modern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5B514F-099E-4B9C-A4B8-D0A31A45B2BC}"/>
              </a:ext>
            </a:extLst>
          </p:cNvPr>
          <p:cNvSpPr txBox="1"/>
          <p:nvPr/>
        </p:nvSpPr>
        <p:spPr>
          <a:xfrm>
            <a:off x="2178890" y="6087756"/>
            <a:ext cx="556029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rgbClr val="00B0F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hlinkClick r:id="rId6"/>
              </a:rPr>
              <a:t>Angela.Pierce@fortbendisd.com</a:t>
            </a:r>
            <a:endParaRPr lang="en-US" sz="2800" dirty="0">
              <a:ln>
                <a:solidFill>
                  <a:srgbClr val="00B0F0"/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endParaRPr lang="en-US" sz="2800" dirty="0">
              <a:ln>
                <a:solidFill>
                  <a:srgbClr val="00B0F0"/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11B3EACE-634C-8DF7-86C9-774A707091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262"/>
          <a:stretch/>
        </p:blipFill>
        <p:spPr>
          <a:xfrm>
            <a:off x="732853" y="5617280"/>
            <a:ext cx="1094467" cy="118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81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-20" y="1"/>
            <a:ext cx="11927492" cy="6857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sz="57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Why take AP World History: Modern? </a:t>
            </a:r>
            <a:endParaRPr lang="en-US" sz="5100" dirty="0"/>
          </a:p>
          <a:p>
            <a:pPr algn="ctr"/>
            <a:endParaRPr lang="en-US" sz="5100" dirty="0"/>
          </a:p>
          <a:p>
            <a:pPr algn="ctr"/>
            <a:r>
              <a:rPr lang="en-US" sz="5100" dirty="0"/>
              <a:t>$1700 </a:t>
            </a:r>
            <a:r>
              <a:rPr lang="en-US" sz="3200" dirty="0"/>
              <a:t>(3 credit hours)</a:t>
            </a:r>
          </a:p>
          <a:p>
            <a:pPr algn="ctr"/>
            <a:endParaRPr lang="en-US" dirty="0"/>
          </a:p>
          <a:p>
            <a:pPr algn="ctr"/>
            <a:r>
              <a:rPr lang="en-US" sz="5100" dirty="0"/>
              <a:t>$300 </a:t>
            </a:r>
            <a:r>
              <a:rPr lang="en-US" sz="3200" dirty="0"/>
              <a:t>(books) </a:t>
            </a:r>
          </a:p>
          <a:p>
            <a:pPr algn="ctr"/>
            <a:endParaRPr lang="en-US" sz="1200" dirty="0"/>
          </a:p>
          <a:p>
            <a:pPr algn="ctr"/>
            <a:r>
              <a:rPr lang="en-US" sz="5600" dirty="0"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$2000 </a:t>
            </a:r>
            <a:r>
              <a:rPr lang="en-US" sz="3200" dirty="0"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(per class)</a:t>
            </a:r>
            <a:r>
              <a:rPr lang="en-US" sz="3200" dirty="0"/>
              <a:t> 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3A1EAE4A-93C8-668E-AFD6-E286A4311DC2}"/>
              </a:ext>
            </a:extLst>
          </p:cNvPr>
          <p:cNvSpPr/>
          <p:nvPr/>
        </p:nvSpPr>
        <p:spPr>
          <a:xfrm>
            <a:off x="5717078" y="3206411"/>
            <a:ext cx="493295" cy="445169"/>
          </a:xfrm>
          <a:prstGeom prst="mathPlus">
            <a:avLst/>
          </a:prstGeom>
          <a:solidFill>
            <a:schemeClr val="accent4"/>
          </a:solidFill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68BA9C-43E2-0041-3868-F6328583F3AC}"/>
              </a:ext>
            </a:extLst>
          </p:cNvPr>
          <p:cNvCxnSpPr/>
          <p:nvPr/>
        </p:nvCxnSpPr>
        <p:spPr>
          <a:xfrm>
            <a:off x="3767962" y="4420697"/>
            <a:ext cx="4475748" cy="0"/>
          </a:xfrm>
          <a:prstGeom prst="line">
            <a:avLst/>
          </a:prstGeom>
          <a:ln w="38100">
            <a:solidFill>
              <a:schemeClr val="accent4"/>
            </a:solidFill>
          </a:ln>
          <a:effectLst>
            <a:glow rad="88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892F77A-E341-6D44-BAA6-601BC675D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8" b="97556" l="2808" r="97500">
                        <a14:foregroundMark x1="7154" y1="20000" x2="19692" y2="16167"/>
                        <a14:foregroundMark x1="19692" y1="16167" x2="19692" y2="16167"/>
                        <a14:foregroundMark x1="19923" y1="6833" x2="80538" y2="10333"/>
                        <a14:foregroundMark x1="81500" y1="9500" x2="82346" y2="8944"/>
                        <a14:foregroundMark x1="97538" y1="21056" x2="88538" y2="23000"/>
                        <a14:foregroundMark x1="21731" y1="45278" x2="10808" y2="44389"/>
                        <a14:foregroundMark x1="2808" y1="54056" x2="14923" y2="53333"/>
                        <a14:foregroundMark x1="10462" y1="92278" x2="14769" y2="85778"/>
                        <a14:foregroundMark x1="14769" y1="85778" x2="27423" y2="79222"/>
                        <a14:foregroundMark x1="27423" y1="79222" x2="34615" y2="72444"/>
                        <a14:foregroundMark x1="11423" y1="92833" x2="23308" y2="82833"/>
                        <a14:foregroundMark x1="34000" y1="95778" x2="42769" y2="90167"/>
                        <a14:foregroundMark x1="41885" y1="97556" x2="59654" y2="82611"/>
                        <a14:foregroundMark x1="73731" y1="71778" x2="85538" y2="62000"/>
                        <a14:foregroundMark x1="85538" y1="62000" x2="86000" y2="61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91745">
            <a:off x="-534097" y="794254"/>
            <a:ext cx="4223083" cy="29236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DDD6F3-06E5-6BA6-BFDF-8CB473D1A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64" b="90000" l="5375" r="90000">
                        <a14:foregroundMark x1="22750" y1="24909" x2="23000" y2="21818"/>
                        <a14:foregroundMark x1="19750" y1="11273" x2="42509" y2="5175"/>
                        <a14:foregroundMark x1="54178" y1="2725" x2="55375" y2="3091"/>
                        <a14:foregroundMark x1="53000" y1="2364" x2="53344" y2="2469"/>
                        <a14:foregroundMark x1="83500" y1="58000" x2="85250" y2="66909"/>
                        <a14:foregroundMark x1="85250" y1="66909" x2="85250" y2="68000"/>
                        <a14:foregroundMark x1="83226" y1="69064" x2="82773" y2="68989"/>
                        <a14:foregroundMark x1="71875" y1="70000" x2="62334" y2="80002"/>
                        <a14:foregroundMark x1="57688" y1="84451" x2="32500" y2="76909"/>
                        <a14:foregroundMark x1="32500" y1="76909" x2="30500" y2="72909"/>
                        <a14:foregroundMark x1="34625" y1="78727" x2="22500" y2="79091"/>
                        <a14:foregroundMark x1="22500" y1="79091" x2="19789" y2="75278"/>
                        <a14:foregroundMark x1="38625" y1="82000" x2="20125" y2="79455"/>
                        <a14:foregroundMark x1="20125" y1="79455" x2="18897" y2="78075"/>
                        <a14:foregroundMark x1="19248" y1="76977" x2="26000" y2="81091"/>
                        <a14:foregroundMark x1="26000" y1="81091" x2="35500" y2="81818"/>
                        <a14:foregroundMark x1="35500" y1="81818" x2="37875" y2="83091"/>
                        <a14:foregroundMark x1="23875" y1="71091" x2="20191" y2="71091"/>
                        <a14:foregroundMark x1="19000" y1="72727" x2="16875" y2="74727"/>
                        <a14:foregroundMark x1="16750" y1="76364" x2="19875" y2="80364"/>
                        <a14:foregroundMark x1="16625" y1="77273" x2="18500" y2="80727"/>
                        <a14:foregroundMark x1="5375" y1="62545" x2="12000" y2="58182"/>
                        <a14:foregroundMark x1="78750" y1="40364" x2="88250" y2="45091"/>
                        <a14:foregroundMark x1="79750" y1="40545" x2="83500" y2="42727"/>
                        <a14:backgroundMark x1="50500" y1="3091" x2="53250" y2="1818"/>
                        <a14:backgroundMark x1="45125" y1="4727" x2="48750" y2="3636"/>
                        <a14:backgroundMark x1="42625" y1="4909" x2="44250" y2="4909"/>
                        <a14:backgroundMark x1="49000" y1="3455" x2="50625" y2="2909"/>
                        <a14:backgroundMark x1="53250" y1="2727" x2="54375" y2="2182"/>
                        <a14:backgroundMark x1="44000" y1="4909" x2="45625" y2="4545"/>
                        <a14:backgroundMark x1="83625" y1="71091" x2="76750" y2="69818"/>
                        <a14:backgroundMark x1="76750" y1="69818" x2="56625" y2="89091"/>
                        <a14:backgroundMark x1="82750" y1="70000" x2="85000" y2="70727"/>
                        <a14:backgroundMark x1="75625" y1="68909" x2="76375" y2="69818"/>
                        <a14:backgroundMark x1="6625" y1="68364" x2="16163" y2="71798"/>
                        <a14:backgroundMark x1="8375" y1="69091" x2="5250" y2="68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0979" y="3718854"/>
            <a:ext cx="5189225" cy="35675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B97B68-C527-7E02-E851-06878E1290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5536" y="3987625"/>
            <a:ext cx="4945626" cy="32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12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-20" y="1"/>
            <a:ext cx="11927492" cy="6857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sz="57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Why take AP World History: Modern? </a:t>
            </a:r>
          </a:p>
          <a:p>
            <a:pPr algn="ctr"/>
            <a:r>
              <a:rPr lang="en-US" sz="5100" dirty="0"/>
              <a:t> </a:t>
            </a:r>
            <a:r>
              <a:rPr lang="en-US" sz="5100" b="1" dirty="0"/>
              <a:t>AP World History: Modern (KHS) </a:t>
            </a:r>
          </a:p>
          <a:p>
            <a:pPr algn="ctr"/>
            <a:r>
              <a:rPr lang="en-US" sz="3300" dirty="0"/>
              <a:t>$35 (Amsco book) </a:t>
            </a:r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$25 (AP Prep book) </a:t>
            </a:r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$100 (AP Exam) </a:t>
            </a:r>
            <a:r>
              <a:rPr lang="en-US" sz="3300" dirty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**</a:t>
            </a:r>
          </a:p>
          <a:p>
            <a:pPr algn="ctr"/>
            <a:r>
              <a:rPr lang="en-US" sz="56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$155</a:t>
            </a:r>
          </a:p>
          <a:p>
            <a:r>
              <a:rPr lang="en-US" sz="56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         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7135F6AD-77BC-B5A7-DC7B-BE85490CACEB}"/>
              </a:ext>
            </a:extLst>
          </p:cNvPr>
          <p:cNvSpPr/>
          <p:nvPr/>
        </p:nvSpPr>
        <p:spPr>
          <a:xfrm>
            <a:off x="5849342" y="2983827"/>
            <a:ext cx="493295" cy="445169"/>
          </a:xfrm>
          <a:prstGeom prst="mathPlus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4539C-6E4D-FC18-DD43-FF89B517A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948" y="4073195"/>
            <a:ext cx="384081" cy="34750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1499F2-BDE9-13E5-79BC-102287A4930D}"/>
              </a:ext>
            </a:extLst>
          </p:cNvPr>
          <p:cNvCxnSpPr>
            <a:cxnSpLocks/>
          </p:cNvCxnSpPr>
          <p:nvPr/>
        </p:nvCxnSpPr>
        <p:spPr>
          <a:xfrm>
            <a:off x="3874168" y="5029200"/>
            <a:ext cx="4223085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8977B74-6179-1CFB-B6E3-9DAB69E93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9" b="99099" l="7935" r="95215">
                        <a14:foregroundMark x1="51370" y1="20605" x2="47566" y2="12621"/>
                        <a14:foregroundMark x1="47566" y1="12621" x2="37137" y2="4185"/>
                        <a14:foregroundMark x1="37137" y1="4185" x2="36033" y2="2511"/>
                        <a14:foregroundMark x1="89530" y1="34385" x2="92106" y2="40502"/>
                        <a14:foregroundMark x1="92106" y1="40502" x2="91697" y2="51191"/>
                        <a14:foregroundMark x1="91697" y1="51191" x2="87935" y2="62589"/>
                        <a14:foregroundMark x1="88712" y1="62331" x2="90838" y2="69478"/>
                        <a14:foregroundMark x1="90838" y1="69478" x2="95215" y2="99099"/>
                        <a14:foregroundMark x1="39223" y1="64649" x2="44049" y2="80103"/>
                        <a14:foregroundMark x1="58078" y1="65551" x2="62086" y2="71603"/>
                        <a14:foregroundMark x1="63599" y1="68770" x2="57137" y2="74952"/>
                        <a14:foregroundMark x1="10470" y1="36188" x2="7444" y2="47006"/>
                        <a14:foregroundMark x1="7444" y1="47006" x2="7935" y2="57824"/>
                        <a14:foregroundMark x1="7935" y1="57824" x2="11779" y2="67611"/>
                        <a14:foregroundMark x1="53579" y1="30135" x2="52843" y2="9852"/>
                        <a14:foregroundMark x1="55542" y1="20283" x2="79346" y2="1159"/>
                        <a14:foregroundMark x1="79346" y1="1159" x2="79468" y2="1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" y="4397207"/>
            <a:ext cx="3874188" cy="2460783"/>
          </a:xfrm>
          <a:prstGeom prst="rect">
            <a:avLst/>
          </a:prstGeom>
        </p:spPr>
      </p:pic>
      <p:pic>
        <p:nvPicPr>
          <p:cNvPr id="24" name="Picture 23" descr="A book cover of a boat&#10;&#10;Description automatically generated">
            <a:extLst>
              <a:ext uri="{FF2B5EF4-FFF2-40B4-BE49-F238E27FC236}">
                <a16:creationId xmlns:a16="http://schemas.microsoft.com/office/drawing/2014/main" id="{53C6DD23-350B-A181-C4BA-8468D5826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3379">
            <a:off x="2668512" y="2605153"/>
            <a:ext cx="959906" cy="14413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2A2B5A-5946-B45D-28E3-180B81C603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82870">
            <a:off x="7885918" y="2439173"/>
            <a:ext cx="1157428" cy="14953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69481B-6B45-8049-C6FB-E18F418BCD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117" t="10411" r="28744"/>
          <a:stretch/>
        </p:blipFill>
        <p:spPr>
          <a:xfrm>
            <a:off x="9342836" y="3328017"/>
            <a:ext cx="1503943" cy="184232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27EC938-C749-7E4A-B099-4B2E7289A036}"/>
              </a:ext>
            </a:extLst>
          </p:cNvPr>
          <p:cNvSpPr txBox="1"/>
          <p:nvPr/>
        </p:nvSpPr>
        <p:spPr>
          <a:xfrm>
            <a:off x="9652411" y="4844534"/>
            <a:ext cx="8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EXAM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62640-E004-2E3F-B683-D1A17BC05D03}"/>
              </a:ext>
            </a:extLst>
          </p:cNvPr>
          <p:cNvSpPr txBox="1"/>
          <p:nvPr/>
        </p:nvSpPr>
        <p:spPr>
          <a:xfrm>
            <a:off x="6281542" y="6234756"/>
            <a:ext cx="613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**FBISD Free and Reduced Benefits Program</a:t>
            </a:r>
            <a:endParaRPr lang="en-US" sz="2400" b="1" dirty="0"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1558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-20" y="1"/>
            <a:ext cx="11927492" cy="6857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sz="57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Why take AP World History: Modern? </a:t>
            </a:r>
          </a:p>
          <a:p>
            <a:r>
              <a:rPr lang="en-US" sz="56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           </a:t>
            </a:r>
          </a:p>
          <a:p>
            <a:r>
              <a:rPr lang="en-US" sz="4000" dirty="0"/>
              <a:t>                                          </a:t>
            </a:r>
            <a:r>
              <a:rPr lang="en-US" sz="5400" b="1" dirty="0">
                <a:solidFill>
                  <a:srgbClr val="FFFFFF"/>
                </a:solidFill>
              </a:rPr>
              <a:t> Colleges </a:t>
            </a:r>
            <a:endParaRPr lang="en-US" sz="5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5800" b="1" dirty="0">
                <a:solidFill>
                  <a:srgbClr val="FFFFFF"/>
                </a:solidFill>
              </a:rPr>
              <a:t>     Worldwide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113FF5-A31D-EA7C-F83A-B4802BCE5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1203" y1="25000" x2="53007" y2="31600"/>
                        <a14:foregroundMark x1="53007" y1="31600" x2="66592" y2="33800"/>
                        <a14:foregroundMark x1="51225" y1="25200" x2="60134" y2="26000"/>
                        <a14:foregroundMark x1="36303" y1="19200" x2="38085" y2="19600"/>
                        <a14:foregroundMark x1="39198" y1="19000" x2="39198" y2="19000"/>
                        <a14:foregroundMark x1="19822" y1="35000" x2="30067" y2="43200"/>
                        <a14:foregroundMark x1="30067" y1="43200" x2="44543" y2="49400"/>
                        <a14:foregroundMark x1="44543" y1="49400" x2="44543" y2="49400"/>
                        <a14:foregroundMark x1="16704" y1="38800" x2="26726" y2="46200"/>
                        <a14:foregroundMark x1="35412" y1="40200" x2="65033" y2="42600"/>
                        <a14:foregroundMark x1="65033" y1="42600" x2="65924" y2="43000"/>
                        <a14:foregroundMark x1="33408" y1="38600" x2="41425" y2="39200"/>
                        <a14:foregroundMark x1="63029" y1="42000" x2="78174" y2="46800"/>
                        <a14:foregroundMark x1="80401" y1="50000" x2="66370" y2="57800"/>
                        <a14:foregroundMark x1="66370" y1="57800" x2="46993" y2="55200"/>
                        <a14:foregroundMark x1="46993" y1="55200" x2="44098" y2="53000"/>
                        <a14:foregroundMark x1="69488" y1="52000" x2="49443" y2="49400"/>
                        <a14:foregroundMark x1="54566" y1="48200" x2="68597" y2="50600"/>
                        <a14:foregroundMark x1="26281" y1="50800" x2="16704" y2="53000"/>
                        <a14:foregroundMark x1="20267" y1="47000" x2="21158" y2="50200"/>
                        <a14:foregroundMark x1="61915" y1="47000" x2="77060" y2="48400"/>
                        <a14:foregroundMark x1="77060" y1="48400" x2="77283" y2="48800"/>
                        <a14:foregroundMark x1="26281" y1="65200" x2="42316" y2="61600"/>
                        <a14:foregroundMark x1="42316" y1="61600" x2="60802" y2="64400"/>
                        <a14:foregroundMark x1="60802" y1="64400" x2="67038" y2="73400"/>
                        <a14:foregroundMark x1="67038" y1="73400" x2="51002" y2="74200"/>
                        <a14:foregroundMark x1="51002" y1="74200" x2="22717" y2="63400"/>
                        <a14:foregroundMark x1="22717" y1="63400" x2="15813" y2="59000"/>
                        <a14:foregroundMark x1="22272" y1="59800" x2="36303" y2="62000"/>
                        <a14:foregroundMark x1="36303" y1="62000" x2="37639" y2="61600"/>
                        <a14:foregroundMark x1="28508" y1="68000" x2="37639" y2="71200"/>
                        <a14:foregroundMark x1="48107" y1="70400" x2="61915" y2="70400"/>
                        <a14:foregroundMark x1="69042" y1="73000" x2="66592" y2="74200"/>
                        <a14:foregroundMark x1="70156" y1="72400" x2="70156" y2="72400"/>
                        <a14:foregroundMark x1="54343" y1="78800" x2="43875" y2="79000"/>
                        <a14:foregroundMark x1="42984" y1="78800" x2="53452" y2="79600"/>
                        <a14:foregroundMark x1="45657" y1="78800" x2="40535" y2="77600"/>
                        <a14:foregroundMark x1="23733" y1="68600" x2="22717" y2="67400"/>
                        <a14:foregroundMark x1="26949" y1="72400" x2="23733" y2="68600"/>
                        <a14:foregroundMark x1="21604" y1="66000" x2="21381" y2="68600"/>
                        <a14:backgroundMark x1="21158" y1="68600" x2="21158" y2="68600"/>
                        <a14:backgroundMark x1="21604" y1="70200" x2="21158" y2="6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9980" y="521933"/>
            <a:ext cx="5073939" cy="56502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5BAA9C-38DB-2FA6-555E-E9C85CC6E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9" b="90609" l="7442" r="94419">
                        <a14:foregroundMark x1="16628" y1="9137" x2="42791" y2="12817"/>
                        <a14:foregroundMark x1="44302" y1="8249" x2="65349" y2="23096"/>
                        <a14:foregroundMark x1="15814" y1="21954" x2="16512" y2="33756"/>
                        <a14:foregroundMark x1="16512" y1="33756" x2="22674" y2="42513"/>
                        <a14:foregroundMark x1="20814" y1="22335" x2="27674" y2="47589"/>
                        <a14:foregroundMark x1="27674" y1="47589" x2="29767" y2="50888"/>
                        <a14:foregroundMark x1="32209" y1="21574" x2="40000" y2="48985"/>
                        <a14:foregroundMark x1="40000" y1="48985" x2="40465" y2="49619"/>
                        <a14:foregroundMark x1="46860" y1="25635" x2="48953" y2="52284"/>
                        <a14:foregroundMark x1="55349" y1="28046" x2="60349" y2="53680"/>
                        <a14:foregroundMark x1="60349" y1="53680" x2="60349" y2="53680"/>
                        <a14:foregroundMark x1="68721" y1="33883" x2="77209" y2="50000"/>
                        <a14:foregroundMark x1="90698" y1="55203" x2="93023" y2="55964"/>
                        <a14:foregroundMark x1="92674" y1="22970" x2="94419" y2="23096"/>
                        <a14:foregroundMark x1="35465" y1="32107" x2="54186" y2="68020"/>
                        <a14:foregroundMark x1="54186" y1="68020" x2="57326" y2="79949"/>
                        <a14:foregroundMark x1="57326" y1="79949" x2="55349" y2="90736"/>
                        <a14:foregroundMark x1="78023" y1="71447" x2="62093" y2="85406"/>
                        <a14:foregroundMark x1="35000" y1="63452" x2="52558" y2="78046"/>
                        <a14:foregroundMark x1="52558" y1="78046" x2="54884" y2="80711"/>
                        <a14:foregroundMark x1="19535" y1="85914" x2="48953" y2="74365"/>
                        <a14:foregroundMark x1="48953" y1="74365" x2="52326" y2="71701"/>
                        <a14:foregroundMark x1="4767" y1="56472" x2="8023" y2="67005"/>
                        <a14:foregroundMark x1="8023" y1="67005" x2="7442" y2="65609"/>
                        <a14:foregroundMark x1="15116" y1="62944" x2="35000" y2="64086"/>
                        <a14:foregroundMark x1="68256" y1="36675" x2="70000" y2="464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785090" y="1908353"/>
            <a:ext cx="6013797" cy="55103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2E18E5-7FF4-854F-E546-A08DBAFA0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455" y="4041709"/>
            <a:ext cx="3222487" cy="3222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63A8F6-6D47-DEA4-BAD2-2095C8F820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6" b="90000" l="833" r="93500">
                        <a14:foregroundMark x1="10833" y1="67500" x2="2500" y2="53333"/>
                        <a14:foregroundMark x1="2500" y1="53333" x2="333" y2="20000"/>
                        <a14:foregroundMark x1="333" y1="20000" x2="2167" y2="2500"/>
                        <a14:foregroundMark x1="2167" y1="2500" x2="12333" y2="5000"/>
                        <a14:foregroundMark x1="12333" y1="5000" x2="23667" y2="4444"/>
                        <a14:foregroundMark x1="23667" y1="4444" x2="58667" y2="6667"/>
                        <a14:foregroundMark x1="58667" y1="6667" x2="93500" y2="3333"/>
                        <a14:foregroundMark x1="93500" y1="3333" x2="82333" y2="39722"/>
                        <a14:foregroundMark x1="13500" y1="70278" x2="833" y2="53611"/>
                        <a14:foregroundMark x1="26833" y1="30833" x2="34333" y2="7778"/>
                        <a14:foregroundMark x1="34333" y1="7778" x2="37833" y2="29444"/>
                        <a14:foregroundMark x1="37833" y1="29444" x2="34833" y2="29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93" y="1656612"/>
            <a:ext cx="5717167" cy="34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59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0" y="404239"/>
            <a:ext cx="12057038" cy="5225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sz="44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Why take AP World History: Modern?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050" dirty="0">
              <a:solidFill>
                <a:srgbClr val="FFFFFF"/>
              </a:solidFill>
            </a:endParaRPr>
          </a:p>
          <a:p>
            <a:pPr lvl="2" algn="ctr">
              <a:lnSpc>
                <a:spcPct val="150000"/>
              </a:lnSpc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</a:rPr>
              <a:t>COLLEGE CREDIT</a:t>
            </a:r>
            <a:endParaRPr lang="en-US" sz="6000" b="1" dirty="0">
              <a:solidFill>
                <a:srgbClr val="FFFFFF"/>
              </a:solidFill>
              <a:effectLst/>
            </a:endParaRPr>
          </a:p>
          <a:p>
            <a:pPr lvl="3"/>
            <a:endParaRPr lang="en-US" sz="5100" b="1" dirty="0"/>
          </a:p>
          <a:p>
            <a:pPr lvl="2"/>
            <a:r>
              <a:rPr lang="en-US" sz="5100" b="1" dirty="0"/>
              <a:t>Most U.S. colleges</a:t>
            </a:r>
          </a:p>
          <a:p>
            <a:pPr lvl="3"/>
            <a:endParaRPr lang="en-US" sz="2000" b="1" dirty="0">
              <a:effectLst/>
            </a:endParaRPr>
          </a:p>
          <a:p>
            <a:pPr lvl="2"/>
            <a:r>
              <a:rPr lang="en-US" sz="5100" b="1" dirty="0">
                <a:effectLst/>
              </a:rPr>
              <a:t>More than 60 Nations </a:t>
            </a:r>
          </a:p>
          <a:p>
            <a:pPr lvl="3"/>
            <a:endParaRPr lang="en-US" sz="5100" b="1" dirty="0">
              <a:effectLst/>
            </a:endParaRPr>
          </a:p>
          <a:p>
            <a:pPr lvl="2"/>
            <a:r>
              <a:rPr lang="en-US" sz="51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 Credit Policy by University </a:t>
            </a:r>
            <a:endParaRPr lang="en-US" sz="56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5800" b="1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36A42FAB-F4C3-A828-7849-207371CF3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6196" y="2078181"/>
            <a:ext cx="3379657" cy="450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91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0" y="404239"/>
            <a:ext cx="12057038" cy="6079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sz="44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Why take AP World History: Modern? </a:t>
            </a:r>
            <a:endParaRPr lang="en-US" sz="5100" b="1" dirty="0">
              <a:effectLst/>
            </a:endParaRPr>
          </a:p>
          <a:p>
            <a:pPr lvl="2" algn="ctr"/>
            <a:endParaRPr lang="en-US" sz="51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lvl="2" algn="ctr"/>
            <a:r>
              <a:rPr lang="en-US" sz="36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(Coach Pierce) </a:t>
            </a:r>
          </a:p>
          <a:p>
            <a:pPr lvl="2" algn="ctr"/>
            <a:r>
              <a:rPr lang="en-US" sz="66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AP World History: Modern </a:t>
            </a:r>
          </a:p>
          <a:p>
            <a:pPr lvl="2" algn="ctr"/>
            <a:r>
              <a:rPr lang="en-US" sz="51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AP Exam Score Reports       </a:t>
            </a:r>
          </a:p>
          <a:p>
            <a:pPr lvl="2" algn="ctr"/>
            <a:endParaRPr lang="en-US" sz="66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lvl="2" algn="ctr"/>
            <a:r>
              <a:rPr lang="en-US" sz="66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2023</a:t>
            </a:r>
            <a:r>
              <a:rPr lang="en-US" sz="51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vs </a:t>
            </a:r>
            <a:r>
              <a:rPr lang="en-US" sz="66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2024</a:t>
            </a:r>
          </a:p>
          <a:p>
            <a:pPr lvl="2" algn="ctr"/>
            <a:r>
              <a:rPr lang="en-US" sz="51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56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5800" b="1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01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E840D10-F586-A051-6C64-7603419B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69" y="0"/>
            <a:ext cx="9532883" cy="709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21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B55FA6C-7119-5E8A-B0F3-0E782BDA9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01" y="0"/>
            <a:ext cx="9542920" cy="70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17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B55FA6C-7119-5E8A-B0F3-0E782BDA9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04" y="2402217"/>
            <a:ext cx="6063996" cy="4455783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E840D10-F586-A051-6C64-7603419BA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" y="-66089"/>
            <a:ext cx="6096000" cy="45350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E8D87F0-D647-EC8B-58D6-196FE4C3C5AA}"/>
              </a:ext>
            </a:extLst>
          </p:cNvPr>
          <p:cNvSpPr/>
          <p:nvPr/>
        </p:nvSpPr>
        <p:spPr>
          <a:xfrm>
            <a:off x="-178676" y="2522483"/>
            <a:ext cx="2532993" cy="906517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93231-B483-6C3F-9772-78DA79C77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3205" y="4938603"/>
            <a:ext cx="2566638" cy="9449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FA0B492-3B35-4F04-68D3-6676F09E1778}"/>
              </a:ext>
            </a:extLst>
          </p:cNvPr>
          <p:cNvSpPr/>
          <p:nvPr/>
        </p:nvSpPr>
        <p:spPr>
          <a:xfrm>
            <a:off x="-114668" y="3237186"/>
            <a:ext cx="2532993" cy="101162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A667BB-E55A-3BA3-EAA4-B87E3A175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213" y="5777195"/>
            <a:ext cx="2566638" cy="1042506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B53CCBF2-A9CB-8B99-ED05-9EACC8F38223}"/>
              </a:ext>
            </a:extLst>
          </p:cNvPr>
          <p:cNvSpPr/>
          <p:nvPr/>
        </p:nvSpPr>
        <p:spPr>
          <a:xfrm>
            <a:off x="2693124" y="2634154"/>
            <a:ext cx="386296" cy="683173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16AC56-A598-136C-5AFF-48BF570AA7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5104" y="4938603"/>
            <a:ext cx="420660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01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12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0" y="0"/>
            <a:ext cx="12192002" cy="6857999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CFA49958-A34A-3FA1-100A-16CC74455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91" y="329282"/>
            <a:ext cx="4670865" cy="1162526"/>
          </a:xfrm>
          <a:prstGeom prst="rect">
            <a:avLst/>
          </a:prstGeom>
        </p:spPr>
      </p:pic>
      <p:cxnSp>
        <p:nvCxnSpPr>
          <p:cNvPr id="227" name="Straight Connector 14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17920" y="2026340"/>
            <a:ext cx="59740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16">
            <a:extLst>
              <a:ext uri="{FF2B5EF4-FFF2-40B4-BE49-F238E27FC236}">
                <a16:creationId xmlns:a16="http://schemas.microsoft.com/office/drawing/2014/main" id="{CEA14AE1-71AB-4B18-826E-F563FF428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2916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6217919" y="2400304"/>
            <a:ext cx="4635609" cy="3441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7CFFC-C32E-C106-8C3C-6F798863A3E6}"/>
              </a:ext>
            </a:extLst>
          </p:cNvPr>
          <p:cNvSpPr txBox="1"/>
          <p:nvPr/>
        </p:nvSpPr>
        <p:spPr>
          <a:xfrm>
            <a:off x="1335224" y="1628479"/>
            <a:ext cx="92777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Leading Educational </a:t>
            </a:r>
            <a:r>
              <a:rPr lang="en-US" sz="28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P</a:t>
            </a:r>
            <a:r>
              <a:rPr lang="en-US" sz="28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latform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G</a:t>
            </a:r>
            <a:r>
              <a:rPr lang="en-US" sz="28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uides and resources prepared by experts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comprehensive, well-researched, data-driven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F</a:t>
            </a:r>
            <a:r>
              <a:rPr lang="en-US" sz="28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ind, answer questions and make informed decisions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best schools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academic opportunities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career paths </a:t>
            </a:r>
          </a:p>
          <a:p>
            <a:r>
              <a:rPr lang="en-US" sz="28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FEATURES:</a:t>
            </a:r>
            <a:endParaRPr lang="en-US" sz="28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r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popular ranking of US colleges and 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detailed overview of each school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ra"/>
              </a:rPr>
              <a:t>deep school discovery process - wide range of metrics</a:t>
            </a:r>
            <a:endParaRPr lang="en-US" sz="28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5848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0" y="1959309"/>
            <a:ext cx="4225341" cy="4807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Eras Demi ITC" panose="020B0805030504020804" pitchFamily="34" charset="0"/>
                <a:ea typeface="+mj-ea"/>
                <a:cs typeface="+mj-cs"/>
              </a:rPr>
              <a:t>Course Expectations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Teachers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Students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Parents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E334543-C6AC-45E8-9953-82CE431890F1}"/>
              </a:ext>
            </a:extLst>
          </p:cNvPr>
          <p:cNvSpPr/>
          <p:nvPr/>
        </p:nvSpPr>
        <p:spPr>
          <a:xfrm>
            <a:off x="4572000" y="643341"/>
            <a:ext cx="7760153" cy="550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College Board Accounts:</a:t>
            </a:r>
            <a:endParaRPr lang="en-US" sz="4000" b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Managed by student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(no teachers/parents)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account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(duplicates = problems)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 calls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College board for assistance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will receive instructions to complete several tasks using their College Board accounts </a:t>
            </a: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 Classroom set up </a:t>
            </a: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 Exam registration </a:t>
            </a: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 Exam payment </a:t>
            </a:r>
            <a:r>
              <a:rPr lang="en-US" sz="2400" b="1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(RevTrak</a:t>
            </a:r>
            <a:r>
              <a:rPr lang="en-US" sz="2400" b="1" dirty="0">
                <a:solidFill>
                  <a:srgbClr val="33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</a:t>
            </a:r>
            <a:endParaRPr lang="en-US" sz="2800" b="1" dirty="0">
              <a:solidFill>
                <a:srgbClr val="3366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55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7" name="Picture 6" descr="A poster of a company's profile">
            <a:hlinkClick r:id="rId4"/>
            <a:extLst>
              <a:ext uri="{FF2B5EF4-FFF2-40B4-BE49-F238E27FC236}">
                <a16:creationId xmlns:a16="http://schemas.microsoft.com/office/drawing/2014/main" id="{6BD9A827-9BFC-48EB-3BF1-CD4F42A4E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45" y="-19788"/>
            <a:ext cx="5255288" cy="68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11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0" y="1959309"/>
            <a:ext cx="4225341" cy="4807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Eras Demi ITC" panose="020B0805030504020804" pitchFamily="34" charset="0"/>
                <a:ea typeface="+mj-ea"/>
                <a:cs typeface="+mj-cs"/>
              </a:rPr>
              <a:t>Course Expectations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Teachers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Students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Parents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E334543-C6AC-45E8-9953-82CE431890F1}"/>
              </a:ext>
            </a:extLst>
          </p:cNvPr>
          <p:cNvSpPr/>
          <p:nvPr/>
        </p:nvSpPr>
        <p:spPr>
          <a:xfrm>
            <a:off x="4572000" y="643341"/>
            <a:ext cx="7760153" cy="589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 World History Exam </a:t>
            </a:r>
            <a:endParaRPr lang="en-US" sz="3200" b="1" dirty="0"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Pay by (*October)</a:t>
            </a: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(RevTrak</a:t>
            </a:r>
            <a:r>
              <a:rPr lang="en-US" sz="2800" b="1" dirty="0">
                <a:solidFill>
                  <a:srgbClr val="33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</a:t>
            </a:r>
            <a:endParaRPr lang="en-US" sz="3200" b="1" dirty="0">
              <a:solidFill>
                <a:srgbClr val="3366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$90 **</a:t>
            </a: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steps </a:t>
            </a:r>
          </a:p>
          <a:p>
            <a:pPr marL="1371600" lvl="2" indent="-4572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 Classroom acknowledgment  </a:t>
            </a: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Submit payment </a:t>
            </a:r>
            <a:r>
              <a:rPr lang="en-US" sz="2800" b="1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(RevTrak</a:t>
            </a:r>
            <a:r>
              <a:rPr lang="en-US" sz="2800" b="1" dirty="0">
                <a:solidFill>
                  <a:srgbClr val="33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</a:t>
            </a:r>
            <a:endParaRPr lang="en-US" sz="3200" b="1" dirty="0">
              <a:solidFill>
                <a:srgbClr val="3366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Prep </a:t>
            </a: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takes place every day</a:t>
            </a: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class </a:t>
            </a:r>
          </a:p>
          <a:p>
            <a:pPr marL="914400" lvl="1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home</a:t>
            </a:r>
          </a:p>
          <a:p>
            <a:pPr>
              <a:lnSpc>
                <a:spcPct val="1070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26E5B2-B807-454D-92CF-671CC9067F28}"/>
              </a:ext>
            </a:extLst>
          </p:cNvPr>
          <p:cNvSpPr/>
          <p:nvPr/>
        </p:nvSpPr>
        <p:spPr>
          <a:xfrm>
            <a:off x="297489" y="136045"/>
            <a:ext cx="47759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 WH EX</a:t>
            </a:r>
            <a:r>
              <a:rPr lang="en-US" sz="4800" b="1" dirty="0">
                <a:solidFill>
                  <a:srgbClr val="00B0F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B0F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15, 20</a:t>
            </a:r>
            <a:r>
              <a:rPr lang="en-US" sz="4400" b="1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56895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0" y="1959309"/>
            <a:ext cx="4225341" cy="4807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Eras Demi ITC" panose="020B0805030504020804" pitchFamily="34" charset="0"/>
                <a:ea typeface="+mj-ea"/>
                <a:cs typeface="+mj-cs"/>
              </a:rPr>
              <a:t>Course Expectations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Teachers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Students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Parents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E334543-C6AC-45E8-9953-82CE431890F1}"/>
              </a:ext>
            </a:extLst>
          </p:cNvPr>
          <p:cNvSpPr/>
          <p:nvPr/>
        </p:nvSpPr>
        <p:spPr>
          <a:xfrm>
            <a:off x="4572000" y="643341"/>
            <a:ext cx="7760153" cy="5549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 Online Accounts:</a:t>
            </a:r>
            <a:endParaRPr lang="en-US" sz="4000" b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Remind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Skyward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Schoology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FBISD Student Email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1Link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Clever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SchooLinks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5550B-EB0B-5E1C-57A1-2D6652D21E53}"/>
              </a:ext>
            </a:extLst>
          </p:cNvPr>
          <p:cNvSpPr txBox="1"/>
          <p:nvPr/>
        </p:nvSpPr>
        <p:spPr>
          <a:xfrm>
            <a:off x="4572000" y="5900487"/>
            <a:ext cx="6311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Back to School Resources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12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0" y="1959309"/>
            <a:ext cx="4225341" cy="4807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Eras Demi ITC" panose="020B0805030504020804" pitchFamily="34" charset="0"/>
                <a:ea typeface="+mj-ea"/>
                <a:cs typeface="+mj-cs"/>
              </a:rPr>
              <a:t>Course Expectations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Teachers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Students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Parents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black notebook with a spiral bound and a white cover">
            <a:hlinkClick r:id="rId4"/>
            <a:extLst>
              <a:ext uri="{FF2B5EF4-FFF2-40B4-BE49-F238E27FC236}">
                <a16:creationId xmlns:a16="http://schemas.microsoft.com/office/drawing/2014/main" id="{BC8C9CEF-35EC-E8B8-67FA-609AE894F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7" b="97538" l="1229" r="99693">
                        <a14:foregroundMark x1="5376" y1="3692" x2="99693" y2="8000"/>
                        <a14:foregroundMark x1="97542" y1="3077" x2="82335" y2="3385"/>
                        <a14:foregroundMark x1="3687" y1="4154" x2="2919" y2="67385"/>
                        <a14:foregroundMark x1="2919" y1="67385" x2="37942" y2="68462"/>
                        <a14:foregroundMark x1="34255" y1="3077" x2="14593" y2="72000"/>
                        <a14:foregroundMark x1="22581" y1="9846" x2="91091" y2="22000"/>
                        <a14:foregroundMark x1="91398" y1="22000" x2="96006" y2="69692"/>
                        <a14:foregroundMark x1="96006" y1="69692" x2="96006" y2="69538"/>
                        <a14:foregroundMark x1="98618" y1="8769" x2="98925" y2="68154"/>
                        <a14:foregroundMark x1="87097" y1="21385" x2="89862" y2="36000"/>
                        <a14:foregroundMark x1="40553" y1="20923" x2="34255" y2="29385"/>
                        <a14:foregroundMark x1="1843" y1="3846" x2="1229" y2="66769"/>
                        <a14:foregroundMark x1="1229" y1="66769" x2="1382" y2="67077"/>
                        <a14:foregroundMark x1="41167" y1="62000" x2="41935" y2="90615"/>
                        <a14:foregroundMark x1="41935" y1="90615" x2="49462" y2="98154"/>
                        <a14:foregroundMark x1="75355" y1="94088" x2="93548" y2="91231"/>
                        <a14:foregroundMark x1="49462" y1="98154" x2="54217" y2="97407"/>
                        <a14:foregroundMark x1="93548" y1="91231" x2="86636" y2="54308"/>
                        <a14:foregroundMark x1="86636" y1="54308" x2="57911" y2="85385"/>
                        <a14:foregroundMark x1="57911" y1="85385" x2="49155" y2="79231"/>
                        <a14:foregroundMark x1="49155" y1="79231" x2="58372" y2="74923"/>
                        <a14:foregroundMark x1="58372" y1="74923" x2="86175" y2="85231"/>
                        <a14:foregroundMark x1="93702" y1="8000" x2="85100" y2="16462"/>
                        <a14:foregroundMark x1="85100" y1="16462" x2="57911" y2="9231"/>
                        <a14:foregroundMark x1="57911" y1="9231" x2="54992" y2="17846"/>
                        <a14:foregroundMark x1="54992" y1="17846" x2="23041" y2="46462"/>
                        <a14:foregroundMark x1="23041" y1="46462" x2="23502" y2="61231"/>
                        <a14:foregroundMark x1="23502" y1="61231" x2="31644" y2="67077"/>
                        <a14:foregroundMark x1="31644" y1="67077" x2="35791" y2="62154"/>
                        <a14:foregroundMark x1="43625" y1="93077" x2="53610" y2="97538"/>
                        <a14:foregroundMark x1="61484" y1="96026" x2="64823" y2="95385"/>
                        <a14:foregroundMark x1="53610" y1="97538" x2="54208" y2="97423"/>
                        <a14:foregroundMark x1="17051" y1="9538" x2="10906" y2="59538"/>
                        <a14:foregroundMark x1="10906" y1="59538" x2="10906" y2="59538"/>
                        <a14:foregroundMark x1="29339" y1="46000" x2="30108" y2="63231"/>
                        <a14:foregroundMark x1="52227" y1="23077" x2="74040" y2="23231"/>
                        <a14:backgroundMark x1="52995" y1="99538" x2="74347" y2="95846"/>
                        <a14:backgroundMark x1="38863" y1="615" x2="48848" y2="615"/>
                        <a14:backgroundMark x1="48848" y1="615" x2="50691" y2="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923">
            <a:off x="4088861" y="4103912"/>
            <a:ext cx="6200775" cy="6191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2FC65-DC88-2E6D-52A9-8F3B7BD933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1666" y="-120875"/>
            <a:ext cx="4191249" cy="4601262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6F638BE4-0DF7-4B73-870C-037B82E91D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0" b="93073" l="9621" r="89796">
                        <a14:foregroundMark x1="24490" y1="12789" x2="59767" y2="3375"/>
                        <a14:foregroundMark x1="74052" y1="3908" x2="62974" y2="3197"/>
                        <a14:foregroundMark x1="20991" y1="10657" x2="12245" y2="14032"/>
                        <a14:foregroundMark x1="11079" y1="13321" x2="11079" y2="13321"/>
                        <a14:foregroundMark x1="9621" y1="13854" x2="9621" y2="13854"/>
                        <a14:foregroundMark x1="73469" y1="3375" x2="73469" y2="3375"/>
                        <a14:foregroundMark x1="47813" y1="87922" x2="29446" y2="93073"/>
                        <a14:foregroundMark x1="42566" y1="22025" x2="42274" y2="28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416">
            <a:off x="5179125" y="-173752"/>
            <a:ext cx="2867684" cy="47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05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0" y="1959309"/>
            <a:ext cx="4225341" cy="4807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Eras Demi ITC" panose="020B0805030504020804" pitchFamily="34" charset="0"/>
                <a:ea typeface="+mj-ea"/>
                <a:cs typeface="+mj-cs"/>
              </a:rPr>
              <a:t>Course Expectations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Teachers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Students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Parents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DAEC11-8266-437D-A53C-0D7FDE2487F8}"/>
              </a:ext>
            </a:extLst>
          </p:cNvPr>
          <p:cNvSpPr/>
          <p:nvPr/>
        </p:nvSpPr>
        <p:spPr>
          <a:xfrm>
            <a:off x="4567238" y="266287"/>
            <a:ext cx="761999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B0F0"/>
                </a:solidFill>
              </a:rPr>
              <a:t>Student</a:t>
            </a:r>
            <a:r>
              <a:rPr lang="en-US" sz="4400" b="1" i="1" dirty="0">
                <a:solidFill>
                  <a:srgbClr val="00B0F0"/>
                </a:solidFill>
              </a:rPr>
              <a:t> Supply List: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*individual student use (bring to class daily)</a:t>
            </a:r>
            <a:br>
              <a:rPr lang="en-US" sz="36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2024-2025 Academic Planner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1.5”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or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2” 3-ring binder</a:t>
            </a:r>
            <a:r>
              <a:rPr lang="en-US" sz="3600" dirty="0">
                <a:solidFill>
                  <a:srgbClr val="FFFF00"/>
                </a:solidFill>
              </a:rPr>
              <a:t>*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             </a:t>
            </a:r>
          </a:p>
          <a:p>
            <a:pPr lvl="0"/>
            <a:r>
              <a:rPr lang="en-US" sz="3600" u="sng" dirty="0">
                <a:solidFill>
                  <a:schemeClr val="bg1">
                    <a:lumMod val="95000"/>
                  </a:schemeClr>
                </a:solidFill>
              </a:rPr>
              <a:t>College-Ruled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loose-leaf paper </a:t>
            </a:r>
          </a:p>
          <a:p>
            <a:pPr lvl="0"/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Ink/Gel Pens </a:t>
            </a: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3200" b="1" u="sng" dirty="0">
                <a:highlight>
                  <a:srgbClr val="C0C0C0"/>
                </a:highlight>
              </a:rPr>
              <a:t>Black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800" b="1" dirty="0">
                <a:solidFill>
                  <a:srgbClr val="0070C0"/>
                </a:solidFill>
              </a:rPr>
              <a:t>Blue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800" b="1" dirty="0">
                <a:solidFill>
                  <a:srgbClr val="FF0000"/>
                </a:solidFill>
              </a:rPr>
              <a:t>Red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800" b="1" dirty="0">
                <a:solidFill>
                  <a:srgbClr val="00B050"/>
                </a:solidFill>
              </a:rPr>
              <a:t>Green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800" b="1" dirty="0">
                <a:solidFill>
                  <a:srgbClr val="7030A0"/>
                </a:solidFill>
              </a:rPr>
              <a:t>Purple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)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Highlighters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sz="2400" b="1" u="sng" dirty="0">
                <a:solidFill>
                  <a:srgbClr val="FFFF00"/>
                </a:solidFill>
              </a:rPr>
              <a:t>Yellow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400" b="1" dirty="0">
                <a:solidFill>
                  <a:srgbClr val="0070C0"/>
                </a:solidFill>
              </a:rPr>
              <a:t>Blue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400" b="1" dirty="0">
                <a:solidFill>
                  <a:srgbClr val="FF00FF"/>
                </a:solidFill>
              </a:rPr>
              <a:t>Pink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400" b="1" dirty="0">
                <a:solidFill>
                  <a:srgbClr val="00B050"/>
                </a:solidFill>
              </a:rPr>
              <a:t>Green, </a:t>
            </a:r>
            <a:r>
              <a:rPr lang="en-US" sz="2400" b="1" dirty="0">
                <a:solidFill>
                  <a:srgbClr val="FF3300"/>
                </a:solidFill>
              </a:rPr>
              <a:t>Orange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) </a:t>
            </a:r>
          </a:p>
          <a:p>
            <a:pPr lvl="0"/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White out </a:t>
            </a:r>
          </a:p>
          <a:p>
            <a:pPr lvl="0"/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61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0" y="1959309"/>
            <a:ext cx="4225341" cy="4807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Eras Demi ITC" panose="020B0805030504020804" pitchFamily="34" charset="0"/>
                <a:ea typeface="+mj-ea"/>
                <a:cs typeface="+mj-cs"/>
              </a:rPr>
              <a:t>Course Expectations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Teachers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Students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Parents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DAEC11-8266-437D-A53C-0D7FDE2487F8}"/>
              </a:ext>
            </a:extLst>
          </p:cNvPr>
          <p:cNvSpPr/>
          <p:nvPr/>
        </p:nvSpPr>
        <p:spPr>
          <a:xfrm>
            <a:off x="4591050" y="158472"/>
            <a:ext cx="741371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B0F0"/>
                </a:solidFill>
              </a:rPr>
              <a:t>Classroom Supply List: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*accessible to all AP WH students</a:t>
            </a:r>
            <a:br>
              <a:rPr lang="en-US" sz="1600" dirty="0">
                <a:solidFill>
                  <a:schemeClr val="bg1">
                    <a:lumMod val="95000"/>
                  </a:schemeClr>
                </a:solidFill>
              </a:rPr>
            </a:b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2 boxes of tissue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1 pack BLACK Gel Pens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1 pk College Ruled 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Loose Leaf Paper</a:t>
            </a: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EE6AF4-FFEC-40C1-8900-7940E06E37F4}"/>
              </a:ext>
            </a:extLst>
          </p:cNvPr>
          <p:cNvSpPr/>
          <p:nvPr/>
        </p:nvSpPr>
        <p:spPr>
          <a:xfrm>
            <a:off x="4591050" y="5385288"/>
            <a:ext cx="8869679" cy="708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0">
              <a:lnSpc>
                <a:spcPct val="115000"/>
              </a:lnSpc>
              <a:tabLst>
                <a:tab pos="571500" algn="l"/>
                <a:tab pos="1371600" algn="l"/>
              </a:tabLst>
            </a:pPr>
            <a:r>
              <a:rPr lang="en-US" sz="3600" b="1" i="1" dirty="0">
                <a:solidFill>
                  <a:srgbClr val="FF00FF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 Classroom Amazon “Wishlist”</a:t>
            </a:r>
            <a:r>
              <a:rPr lang="en-US" sz="3600" b="1" i="1" dirty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3600" b="1" dirty="0">
              <a:solidFill>
                <a:srgbClr val="FF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622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0" y="1959309"/>
            <a:ext cx="4225341" cy="4807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Eras Demi ITC" panose="020B0805030504020804" pitchFamily="34" charset="0"/>
                <a:ea typeface="+mj-ea"/>
                <a:cs typeface="+mj-cs"/>
              </a:rPr>
              <a:t>Course Expectations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Teachers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Students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Parents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DAEC11-8266-437D-A53C-0D7FDE2487F8}"/>
              </a:ext>
            </a:extLst>
          </p:cNvPr>
          <p:cNvSpPr/>
          <p:nvPr/>
        </p:nvSpPr>
        <p:spPr>
          <a:xfrm>
            <a:off x="4572000" y="1062478"/>
            <a:ext cx="7725939" cy="5397568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Heavy course load/rigor</a:t>
            </a: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Daily content reading/studying</a:t>
            </a:r>
          </a:p>
          <a:p>
            <a:pPr>
              <a:lnSpc>
                <a:spcPct val="107000"/>
              </a:lnSpc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class – application of content</a:t>
            </a:r>
          </a:p>
          <a:p>
            <a:pPr>
              <a:lnSpc>
                <a:spcPct val="107000"/>
              </a:lnSpc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 knowledge/skill </a:t>
            </a:r>
          </a:p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paper/pen during class (time limit)</a:t>
            </a:r>
          </a:p>
          <a:p>
            <a:pPr>
              <a:lnSpc>
                <a:spcPct val="107000"/>
              </a:lnSpc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Add/Drop process 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F7540-CFB8-DC69-F869-48EC76716B70}"/>
              </a:ext>
            </a:extLst>
          </p:cNvPr>
          <p:cNvSpPr txBox="1"/>
          <p:nvPr/>
        </p:nvSpPr>
        <p:spPr>
          <a:xfrm>
            <a:off x="3697283" y="54120"/>
            <a:ext cx="8522110" cy="916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College Level Course</a:t>
            </a:r>
          </a:p>
        </p:txBody>
      </p:sp>
    </p:spTree>
    <p:extLst>
      <p:ext uri="{BB962C8B-B14F-4D97-AF65-F5344CB8AC3E}">
        <p14:creationId xmlns:p14="http://schemas.microsoft.com/office/powerpoint/2010/main" val="3329948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0" y="1959309"/>
            <a:ext cx="4225341" cy="4807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Eras Demi ITC" panose="020B0805030504020804" pitchFamily="34" charset="0"/>
                <a:ea typeface="+mj-ea"/>
                <a:cs typeface="+mj-cs"/>
              </a:rPr>
              <a:t>Course Expectations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Teachers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Students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Parents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DAEC11-8266-437D-A53C-0D7FDE2487F8}"/>
              </a:ext>
            </a:extLst>
          </p:cNvPr>
          <p:cNvSpPr/>
          <p:nvPr/>
        </p:nvSpPr>
        <p:spPr>
          <a:xfrm>
            <a:off x="4234866" y="0"/>
            <a:ext cx="776510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 World History </a:t>
            </a:r>
          </a:p>
          <a:p>
            <a:pPr algn="ctr"/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OUTSIDE CLASS WORK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b="1" dirty="0">
                <a:solidFill>
                  <a:srgbClr val="FFFF00"/>
                </a:solidFill>
                <a:latin typeface="Freestyle Script" panose="030804020302050B04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Everyday!</a:t>
            </a:r>
            <a:endParaRPr lang="en-US" sz="8800" b="1" dirty="0">
              <a:solidFill>
                <a:srgbClr val="FFFF00"/>
              </a:solidFill>
              <a:latin typeface="Freestyle Script" panose="030804020302050B04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6091A2-6DFC-48B1-BDA7-7653AE184610}"/>
              </a:ext>
            </a:extLst>
          </p:cNvPr>
          <p:cNvSpPr/>
          <p:nvPr/>
        </p:nvSpPr>
        <p:spPr>
          <a:xfrm>
            <a:off x="4466248" y="2395248"/>
            <a:ext cx="784103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Attendance directly impacts success</a:t>
            </a:r>
          </a:p>
          <a:p>
            <a:r>
              <a:rPr lang="en-US" sz="3600" dirty="0">
                <a:solidFill>
                  <a:schemeClr val="bg1"/>
                </a:solidFill>
              </a:rPr>
              <a:t>Absences discouraged </a:t>
            </a:r>
          </a:p>
          <a:p>
            <a:r>
              <a:rPr lang="en-US" sz="3600" dirty="0">
                <a:solidFill>
                  <a:schemeClr val="bg1"/>
                </a:solidFill>
              </a:rPr>
              <a:t>Keep all work !! </a:t>
            </a:r>
          </a:p>
          <a:p>
            <a:r>
              <a:rPr lang="en-US" sz="3600" dirty="0">
                <a:solidFill>
                  <a:schemeClr val="bg1"/>
                </a:solidFill>
              </a:rPr>
              <a:t>Bring binder, supplies daily</a:t>
            </a:r>
          </a:p>
          <a:p>
            <a:r>
              <a:rPr lang="en-US" sz="3600" dirty="0">
                <a:solidFill>
                  <a:schemeClr val="bg1"/>
                </a:solidFill>
              </a:rPr>
              <a:t>3-day late work policy</a:t>
            </a:r>
          </a:p>
          <a:p>
            <a:r>
              <a:rPr lang="en-US" sz="3600" dirty="0">
                <a:solidFill>
                  <a:schemeClr val="bg1"/>
                </a:solidFill>
              </a:rPr>
              <a:t>Absent make up policy - due upon return</a:t>
            </a:r>
          </a:p>
          <a:p>
            <a:r>
              <a:rPr lang="en-US" sz="3600" dirty="0">
                <a:solidFill>
                  <a:schemeClr val="bg1"/>
                </a:solidFill>
              </a:rPr>
              <a:t>Make up quiz, test after school/appt only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370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0" y="1959309"/>
            <a:ext cx="4225341" cy="4807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Eras Demi ITC" panose="020B0805030504020804" pitchFamily="34" charset="0"/>
                <a:ea typeface="+mj-ea"/>
                <a:cs typeface="+mj-cs"/>
              </a:rPr>
              <a:t>Course Expectations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Teachers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Students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q"/>
            </a:pPr>
            <a:r>
              <a:rPr lang="en-US" sz="6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Parents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DAEC11-8266-437D-A53C-0D7FDE2487F8}"/>
              </a:ext>
            </a:extLst>
          </p:cNvPr>
          <p:cNvSpPr/>
          <p:nvPr/>
        </p:nvSpPr>
        <p:spPr>
          <a:xfrm>
            <a:off x="4894712" y="293077"/>
            <a:ext cx="9239300" cy="574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 LEARNING </a:t>
            </a:r>
          </a:p>
          <a:p>
            <a:pPr>
              <a:lnSpc>
                <a:spcPct val="107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cell phones </a:t>
            </a:r>
          </a:p>
          <a:p>
            <a:pPr>
              <a:lnSpc>
                <a:spcPct val="107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Skyward</a:t>
            </a:r>
          </a:p>
          <a:p>
            <a:pPr>
              <a:lnSpc>
                <a:spcPct val="107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Schoology</a:t>
            </a:r>
          </a:p>
          <a:p>
            <a:pPr>
              <a:lnSpc>
                <a:spcPct val="107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Remind 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CODE: 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@2025apwh</a:t>
            </a:r>
          </a:p>
          <a:p>
            <a:pPr>
              <a:lnSpc>
                <a:spcPct val="107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 Classroom</a:t>
            </a:r>
          </a:p>
          <a:p>
            <a:pPr>
              <a:lnSpc>
                <a:spcPct val="107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Email</a:t>
            </a:r>
          </a:p>
          <a:p>
            <a:pPr>
              <a:lnSpc>
                <a:spcPct val="107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FBISD Office 365</a:t>
            </a:r>
          </a:p>
          <a:p>
            <a:pPr>
              <a:lnSpc>
                <a:spcPct val="107000"/>
              </a:lnSpc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181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3875" y="856456"/>
            <a:ext cx="11372850" cy="1325563"/>
          </a:xfrm>
        </p:spPr>
        <p:txBody>
          <a:bodyPr>
            <a:noAutofit/>
          </a:bodyPr>
          <a:lstStyle/>
          <a:p>
            <a:r>
              <a:rPr lang="en-US" sz="2400" b="1" dirty="0"/>
              <a:t>Princeton Review AP World History: Modern Premium Prep, 6th Edition: </a:t>
            </a:r>
            <a:r>
              <a:rPr lang="en-US" sz="2000" b="1" dirty="0"/>
              <a:t>6 Practice Tests + Complete Content Review + Strategies &amp; Techniques (2024) (College Test Preparation) Premium Edition</a:t>
            </a:r>
            <a:br>
              <a:rPr lang="en-US" b="1" dirty="0"/>
            </a:br>
            <a:r>
              <a:rPr lang="en-US" b="1" dirty="0"/>
              <a:t>                                       </a:t>
            </a:r>
            <a:r>
              <a:rPr lang="en-US" sz="2000" dirty="0">
                <a:latin typeface="+mn-lt"/>
              </a:rPr>
              <a:t>Paperback$26.59 ** Aug 06, 2024 | ISBN 978-0593517789</a:t>
            </a:r>
            <a:br>
              <a:rPr lang="en-US" dirty="0"/>
            </a:br>
            <a:endParaRPr lang="en-US" sz="2800" cap="all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0575" y="2209800"/>
            <a:ext cx="70675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Amazon link: </a:t>
            </a:r>
          </a:p>
          <a:p>
            <a:r>
              <a:rPr lang="en-US" u="sng" dirty="0">
                <a:hlinkClick r:id="rId3"/>
              </a:rPr>
              <a:t>https://a.co/d/hEfM5V9</a:t>
            </a:r>
            <a:endParaRPr lang="en-US" u="sng" dirty="0"/>
          </a:p>
          <a:p>
            <a:endParaRPr lang="en-US" dirty="0"/>
          </a:p>
          <a:p>
            <a:r>
              <a:rPr lang="en-US" b="1" u="sng" dirty="0"/>
              <a:t>Barnes &amp; Noble link: </a:t>
            </a:r>
          </a:p>
          <a:p>
            <a:r>
              <a:rPr lang="en-US" dirty="0">
                <a:hlinkClick r:id="rId4"/>
              </a:rPr>
              <a:t>https://www.barnesandnoble.com/w/princeton-review-ap-world-history-the-princeton-review/1145389549?ean=9780593517789</a:t>
            </a:r>
            <a:endParaRPr lang="en-US" dirty="0"/>
          </a:p>
          <a:p>
            <a:endParaRPr lang="en-US" b="1" u="sng" dirty="0"/>
          </a:p>
        </p:txBody>
      </p:sp>
      <p:pic>
        <p:nvPicPr>
          <p:cNvPr id="5" name="Picture 4" descr="A cover of a book&#10;&#10;Description automatically generated">
            <a:extLst>
              <a:ext uri="{FF2B5EF4-FFF2-40B4-BE49-F238E27FC236}">
                <a16:creationId xmlns:a16="http://schemas.microsoft.com/office/drawing/2014/main" id="{8A85AA44-2B1D-5EDA-28A2-CFCEA6002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6" y="1419224"/>
            <a:ext cx="3845486" cy="5119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A5AB13-3F88-9AEF-76A0-000A07B61A7F}"/>
              </a:ext>
            </a:extLst>
          </p:cNvPr>
          <p:cNvSpPr txBox="1"/>
          <p:nvPr/>
        </p:nvSpPr>
        <p:spPr>
          <a:xfrm>
            <a:off x="5314797" y="4896465"/>
            <a:ext cx="621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 eBook Available  !!</a:t>
            </a:r>
          </a:p>
        </p:txBody>
      </p:sp>
    </p:spTree>
    <p:extLst>
      <p:ext uri="{BB962C8B-B14F-4D97-AF65-F5344CB8AC3E}">
        <p14:creationId xmlns:p14="http://schemas.microsoft.com/office/powerpoint/2010/main" val="4217965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3875" y="193675"/>
            <a:ext cx="11372850" cy="1325563"/>
          </a:xfrm>
        </p:spPr>
        <p:txBody>
          <a:bodyPr>
            <a:normAutofit/>
          </a:bodyPr>
          <a:lstStyle/>
          <a:p>
            <a:r>
              <a:rPr lang="en-US" b="1" dirty="0"/>
              <a:t>5 Steps to a 5: AP World History: Modern  2024 Elite Student Edition;  1st  Edition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0575" y="2209800"/>
            <a:ext cx="70675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Amazon link: </a:t>
            </a:r>
          </a:p>
          <a:p>
            <a:r>
              <a:rPr lang="en-US" u="sng" dirty="0">
                <a:hlinkClick r:id="rId3"/>
              </a:rPr>
              <a:t>https://www.amazon.com/Steps-World-History-Modern-Student/dp/1265317429</a:t>
            </a:r>
            <a:endParaRPr lang="en-US" u="sng" dirty="0"/>
          </a:p>
          <a:p>
            <a:endParaRPr lang="en-US" dirty="0"/>
          </a:p>
          <a:p>
            <a:r>
              <a:rPr lang="en-US" b="1" u="sng" dirty="0"/>
              <a:t>Barnes &amp; Noble link: </a:t>
            </a:r>
          </a:p>
          <a:p>
            <a:r>
              <a:rPr lang="en-US" dirty="0">
                <a:hlinkClick r:id="rId4"/>
              </a:rPr>
              <a:t>https://www.barnesandnoble.com/w/5-steps-to-a-5-beth-bartolini-salimbeni/1136637822;jsessionid=60D1FDFDED4B5B0346EBFBB26FD9C9D3.prodny_store01-atgap18?ean=9781260467239</a:t>
            </a:r>
            <a:endParaRPr lang="en-US" dirty="0"/>
          </a:p>
          <a:p>
            <a:endParaRPr lang="en-US" b="1" u="sng" dirty="0"/>
          </a:p>
        </p:txBody>
      </p:sp>
      <p:pic>
        <p:nvPicPr>
          <p:cNvPr id="3" name="Picture 2" descr="A picture containing text, screenshot, poster, font&#10;&#10;Description automatically generated">
            <a:extLst>
              <a:ext uri="{FF2B5EF4-FFF2-40B4-BE49-F238E27FC236}">
                <a16:creationId xmlns:a16="http://schemas.microsoft.com/office/drawing/2014/main" id="{B9EA9E3F-F818-4F80-A88E-1218F8219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519238"/>
            <a:ext cx="3476625" cy="4429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E29675-0132-F63E-0BD0-2C313B9521E4}"/>
              </a:ext>
            </a:extLst>
          </p:cNvPr>
          <p:cNvSpPr txBox="1"/>
          <p:nvPr/>
        </p:nvSpPr>
        <p:spPr>
          <a:xfrm>
            <a:off x="4739148" y="5250426"/>
            <a:ext cx="6213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   Look for the newest version   !! </a:t>
            </a:r>
          </a:p>
        </p:txBody>
      </p:sp>
    </p:spTree>
    <p:extLst>
      <p:ext uri="{BB962C8B-B14F-4D97-AF65-F5344CB8AC3E}">
        <p14:creationId xmlns:p14="http://schemas.microsoft.com/office/powerpoint/2010/main" val="368483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5D1C9C-FE04-4F40-AC95-FAEB8369E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C0D875-B59F-4D33-B58D-7C4CD2D5D77D}"/>
              </a:ext>
            </a:extLst>
          </p:cNvPr>
          <p:cNvSpPr txBox="1"/>
          <p:nvPr/>
        </p:nvSpPr>
        <p:spPr>
          <a:xfrm>
            <a:off x="1731982" y="330506"/>
            <a:ext cx="9769628" cy="38749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n>
                  <a:solidFill>
                    <a:srgbClr val="000066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COLLEGE BOARD</a:t>
            </a:r>
          </a:p>
          <a:p>
            <a:pPr lvl="1">
              <a:lnSpc>
                <a:spcPct val="150000"/>
              </a:lnSpc>
            </a:pPr>
            <a:r>
              <a:rPr lang="en-US" sz="4000" b="1" dirty="0">
                <a:solidFill>
                  <a:srgbClr val="00B0F0"/>
                </a:solidFill>
              </a:rPr>
              <a:t>Why take AP World History?</a:t>
            </a:r>
          </a:p>
          <a:p>
            <a:pPr lvl="2">
              <a:lnSpc>
                <a:spcPct val="150000"/>
              </a:lnSpc>
            </a:pPr>
            <a:r>
              <a:rPr lang="en-US" sz="4000" b="1" dirty="0">
                <a:solidFill>
                  <a:srgbClr val="00B0F0"/>
                </a:solidFill>
              </a:rPr>
              <a:t>AP World History: Modern</a:t>
            </a:r>
          </a:p>
          <a:p>
            <a:pPr lvl="3">
              <a:lnSpc>
                <a:spcPct val="150000"/>
              </a:lnSpc>
            </a:pPr>
            <a:r>
              <a:rPr lang="en-US" sz="4000" b="1" dirty="0">
                <a:solidFill>
                  <a:srgbClr val="00B0F0"/>
                </a:solidFill>
              </a:rPr>
              <a:t>Teacher, Student, Parent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78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3875" y="193675"/>
            <a:ext cx="11372850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AP World History: Modern Premium, 2025: 5 Practice Tests + Comprehensive Review + Online Practice (Barron's AP) Premium Edition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0575" y="2209800"/>
            <a:ext cx="70675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Amazon link: </a:t>
            </a:r>
          </a:p>
          <a:p>
            <a:r>
              <a:rPr lang="en-US" dirty="0">
                <a:hlinkClick r:id="rId3"/>
              </a:rPr>
              <a:t>https://a.co/d/bjctt8L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u="sng" dirty="0"/>
              <a:t>Barnes &amp; Noble link: </a:t>
            </a:r>
          </a:p>
          <a:p>
            <a:r>
              <a:rPr lang="en-US" dirty="0">
                <a:hlinkClick r:id="rId4"/>
              </a:rPr>
              <a:t>https://www.barnesandnoble.com/w/ap-world-history-john-mccannon-phd/1145621832;jsessionid=1079EBD59B880C9FB246881F981400A8.prodny_store02-atgap17?ean=9781506291871</a:t>
            </a:r>
            <a:endParaRPr lang="en-US" dirty="0"/>
          </a:p>
          <a:p>
            <a:endParaRPr lang="en-US" b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9EB0A-C0BE-5E97-5065-27FDC1A0A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22" y="1672947"/>
            <a:ext cx="3685664" cy="4788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E4CDFA-D31F-8D1E-4014-959AD9F74565}"/>
              </a:ext>
            </a:extLst>
          </p:cNvPr>
          <p:cNvSpPr txBox="1"/>
          <p:nvPr/>
        </p:nvSpPr>
        <p:spPr>
          <a:xfrm>
            <a:off x="4739148" y="5250426"/>
            <a:ext cx="6213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   Look for the newest version   !! </a:t>
            </a:r>
          </a:p>
        </p:txBody>
      </p:sp>
    </p:spTree>
    <p:extLst>
      <p:ext uri="{BB962C8B-B14F-4D97-AF65-F5344CB8AC3E}">
        <p14:creationId xmlns:p14="http://schemas.microsoft.com/office/powerpoint/2010/main" val="300559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F275B7-C320-4448-9704-5D1E7F466C82}"/>
              </a:ext>
            </a:extLst>
          </p:cNvPr>
          <p:cNvSpPr/>
          <p:nvPr/>
        </p:nvSpPr>
        <p:spPr>
          <a:xfrm>
            <a:off x="-99153" y="2279230"/>
            <a:ext cx="113473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Mission-driven, </a:t>
            </a:r>
            <a:r>
              <a:rPr lang="en-US" sz="3200" b="1" dirty="0">
                <a:solidFill>
                  <a:srgbClr val="FFFF00"/>
                </a:solidFill>
              </a:rPr>
              <a:t>Non-Profit</a:t>
            </a:r>
            <a:r>
              <a:rPr lang="en-US" sz="3200" b="1" dirty="0">
                <a:solidFill>
                  <a:schemeClr val="bg1"/>
                </a:solidFill>
              </a:rPr>
              <a:t> organization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Provides path for students to own their futures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Created to expand access to higher 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7 million/</a:t>
            </a:r>
            <a:r>
              <a:rPr lang="en-US" sz="3200" b="1" dirty="0" err="1">
                <a:solidFill>
                  <a:schemeClr val="bg1"/>
                </a:solidFill>
              </a:rPr>
              <a:t>yr</a:t>
            </a:r>
            <a:r>
              <a:rPr lang="en-US" sz="3200" b="1" dirty="0">
                <a:solidFill>
                  <a:schemeClr val="bg1"/>
                </a:solidFill>
              </a:rPr>
              <a:t> prepare for college via programs, services</a:t>
            </a:r>
          </a:p>
          <a:p>
            <a:pPr lvl="2"/>
            <a:r>
              <a:rPr lang="en-US" sz="3200" b="1" dirty="0">
                <a:solidFill>
                  <a:schemeClr val="bg1"/>
                </a:solidFill>
              </a:rPr>
              <a:t>Ex: </a:t>
            </a:r>
            <a:r>
              <a:rPr lang="en-US" sz="2800" b="1" dirty="0">
                <a:solidFill>
                  <a:schemeClr val="bg1"/>
                </a:solidFill>
              </a:rPr>
              <a:t>SAT, AP Program, and </a:t>
            </a:r>
            <a:r>
              <a:rPr lang="en-US" sz="2800" b="1" dirty="0" err="1">
                <a:solidFill>
                  <a:schemeClr val="bg1"/>
                </a:solidFill>
              </a:rPr>
              <a:t>BigFuture</a:t>
            </a:r>
            <a:endParaRPr lang="en-US" sz="2800" b="1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Serves through research/advocacy on behalf of students, educators, and schools</a:t>
            </a:r>
          </a:p>
        </p:txBody>
      </p:sp>
      <p:pic>
        <p:nvPicPr>
          <p:cNvPr id="1026" name="Picture 2" descr="College Board - Products, Competitors, Financials, Employees, Headquarters  Locations">
            <a:hlinkClick r:id="rId3"/>
            <a:extLst>
              <a:ext uri="{FF2B5EF4-FFF2-40B4-BE49-F238E27FC236}">
                <a16:creationId xmlns:a16="http://schemas.microsoft.com/office/drawing/2014/main" id="{D06F99F2-49E6-4AD4-8639-A7E85EFE1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t="17296" r="5498" b="19924"/>
          <a:stretch/>
        </p:blipFill>
        <p:spPr bwMode="auto">
          <a:xfrm>
            <a:off x="2186847" y="417379"/>
            <a:ext cx="6775374" cy="11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8FEAA6-E0E2-40E7-B8F0-C9FE8279FF0B}"/>
              </a:ext>
            </a:extLst>
          </p:cNvPr>
          <p:cNvSpPr/>
          <p:nvPr/>
        </p:nvSpPr>
        <p:spPr>
          <a:xfrm>
            <a:off x="4263918" y="5967469"/>
            <a:ext cx="2621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College Board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2475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5D1C9C-FE04-4F40-AC95-FAEB8369E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730"/>
          <a:stretch/>
        </p:blipFill>
        <p:spPr>
          <a:xfrm>
            <a:off x="56931" y="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DEC005-2C73-47B4-8670-CF8C74662D2A}"/>
              </a:ext>
            </a:extLst>
          </p:cNvPr>
          <p:cNvSpPr/>
          <p:nvPr/>
        </p:nvSpPr>
        <p:spPr>
          <a:xfrm>
            <a:off x="231355" y="108749"/>
            <a:ext cx="11843132" cy="6011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800" b="1" dirty="0">
                <a:solidFill>
                  <a:srgbClr val="FFFFFF"/>
                </a:solidFill>
              </a:rPr>
              <a:t>		AP WORLD HISTORY: MODERN</a:t>
            </a:r>
          </a:p>
          <a:p>
            <a:pPr>
              <a:lnSpc>
                <a:spcPct val="107000"/>
              </a:lnSpc>
            </a:pPr>
            <a:endParaRPr lang="en-US" sz="1600" b="1" dirty="0">
              <a:solidFill>
                <a:srgbClr val="FFFFFF"/>
              </a:solidFill>
            </a:endParaRPr>
          </a:p>
          <a:p>
            <a:pPr>
              <a:lnSpc>
                <a:spcPct val="200000"/>
              </a:lnSpc>
              <a:buSzPct val="120000"/>
            </a:pP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College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Level Course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SzPct val="120000"/>
            </a:pP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AP course available to 10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grade students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SzPct val="120000"/>
            </a:pP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4000" b="1" baseline="30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step to preparing students for college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SzPct val="120000"/>
            </a:pP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Standardized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curriculum by 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College Board</a:t>
            </a:r>
            <a:endParaRPr lang="en-US" sz="4000" b="1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657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838190" y="1015726"/>
            <a:ext cx="10515600" cy="5594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sz="100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Why take AP World History: Modern?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lvl="5">
              <a:lnSpc>
                <a:spcPct val="150000"/>
              </a:lnSpc>
              <a:spcAft>
                <a:spcPts val="600"/>
              </a:spcAft>
            </a:pPr>
            <a:r>
              <a:rPr lang="en-US" sz="9000" b="1" dirty="0">
                <a:solidFill>
                  <a:srgbClr val="FFFFFF"/>
                </a:solidFill>
              </a:rPr>
              <a:t>Supports FBISD </a:t>
            </a:r>
            <a:r>
              <a:rPr lang="en-US" sz="9000" b="1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“Profile of a Graduate” </a:t>
            </a:r>
            <a:endParaRPr lang="en-US" sz="9000" b="1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lvl="5">
              <a:lnSpc>
                <a:spcPct val="150000"/>
              </a:lnSpc>
              <a:spcAft>
                <a:spcPts val="600"/>
              </a:spcAft>
            </a:pPr>
            <a:r>
              <a:rPr lang="en-US" sz="9000" b="1" dirty="0">
                <a:solidFill>
                  <a:srgbClr val="FFFFFF"/>
                </a:solidFill>
              </a:rPr>
              <a:t>Student ownership of learning</a:t>
            </a:r>
          </a:p>
          <a:p>
            <a:pPr lvl="5">
              <a:lnSpc>
                <a:spcPct val="150000"/>
              </a:lnSpc>
              <a:spcAft>
                <a:spcPts val="600"/>
              </a:spcAft>
            </a:pPr>
            <a:r>
              <a:rPr lang="en-US" sz="9000" b="1" dirty="0">
                <a:solidFill>
                  <a:srgbClr val="FFFFFF"/>
                </a:solidFill>
              </a:rPr>
              <a:t>Prep - College Course Rigor</a:t>
            </a:r>
          </a:p>
          <a:p>
            <a:pPr lvl="5">
              <a:lnSpc>
                <a:spcPct val="150000"/>
              </a:lnSpc>
              <a:spcAft>
                <a:spcPts val="600"/>
              </a:spcAft>
            </a:pPr>
            <a:r>
              <a:rPr lang="en-US" sz="9000" b="1" dirty="0">
                <a:solidFill>
                  <a:srgbClr val="FFFFFF"/>
                </a:solidFill>
              </a:rPr>
              <a:t>Time Management/Study Skills</a:t>
            </a:r>
          </a:p>
          <a:p>
            <a:pPr lvl="5">
              <a:lnSpc>
                <a:spcPct val="150000"/>
              </a:lnSpc>
              <a:spcAft>
                <a:spcPts val="600"/>
              </a:spcAft>
            </a:pPr>
            <a:r>
              <a:rPr lang="en-US" sz="9000" b="1" dirty="0">
                <a:solidFill>
                  <a:srgbClr val="FFFFFF"/>
                </a:solidFill>
              </a:rPr>
              <a:t>Creativity/Problem Solving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18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264508" y="1253326"/>
            <a:ext cx="116629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sz="47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Why take AP World History: Modern?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lvl="2">
              <a:lnSpc>
                <a:spcPct val="150000"/>
              </a:lnSpc>
              <a:spcAft>
                <a:spcPts val="600"/>
              </a:spcAft>
            </a:pPr>
            <a:r>
              <a:rPr lang="en-US" sz="3800" b="1" dirty="0">
                <a:solidFill>
                  <a:srgbClr val="FFFFFF"/>
                </a:solidFill>
              </a:rPr>
              <a:t>          Holds more weight with college admissions</a:t>
            </a:r>
          </a:p>
          <a:p>
            <a:pPr lvl="2">
              <a:lnSpc>
                <a:spcPct val="150000"/>
              </a:lnSpc>
              <a:spcAft>
                <a:spcPts val="600"/>
              </a:spcAft>
            </a:pPr>
            <a:r>
              <a:rPr lang="en-US" sz="3800" b="1" dirty="0">
                <a:solidFill>
                  <a:srgbClr val="FFFFFF"/>
                </a:solidFill>
                <a:effectLst/>
              </a:rPr>
              <a:t>          Impacts GPA /Class Rank</a:t>
            </a:r>
          </a:p>
          <a:p>
            <a:pPr lvl="2">
              <a:lnSpc>
                <a:spcPct val="150000"/>
              </a:lnSpc>
              <a:spcAft>
                <a:spcPts val="600"/>
              </a:spcAft>
            </a:pPr>
            <a:r>
              <a:rPr lang="en-US" sz="3800" b="1" dirty="0">
                <a:solidFill>
                  <a:srgbClr val="FFFFFF"/>
                </a:solidFill>
                <a:effectLst/>
              </a:rPr>
              <a:t>          Higher success rate in college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5800" b="1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DDE4B-E8F3-C723-00A2-5FA6F0982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2" b="90000" l="10000" r="90000">
                        <a14:foregroundMark x1="20556" y1="55761" x2="29111" y2="50870"/>
                        <a14:foregroundMark x1="29111" y1="50870" x2="38889" y2="67717"/>
                        <a14:foregroundMark x1="51222" y1="56196" x2="57333" y2="49565"/>
                        <a14:foregroundMark x1="57333" y1="49565" x2="60000" y2="42065"/>
                        <a14:foregroundMark x1="60000" y1="42065" x2="79889" y2="17500"/>
                        <a14:foregroundMark x1="79889" y1="17500" x2="82222" y2="26739"/>
                        <a14:foregroundMark x1="82222" y1="26739" x2="82000" y2="33370"/>
                        <a14:foregroundMark x1="84889" y1="10000" x2="85667" y2="9022"/>
                        <a14:foregroundMark x1="57333" y1="44783" x2="53556" y2="51087"/>
                        <a14:foregroundMark x1="53556" y1="51087" x2="53556" y2="51087"/>
                        <a14:backgroundMark x1="42111" y1="67065" x2="42111" y2="6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557" y="2101640"/>
            <a:ext cx="1220857" cy="1247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5FD46C-973C-CCEC-99F6-235822440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992" y="4077402"/>
            <a:ext cx="1225402" cy="1243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3A28C8-8D00-576F-8886-27D0EA38C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012" y="3089521"/>
            <a:ext cx="1225402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5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264507" y="705035"/>
            <a:ext cx="12066829" cy="593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sz="47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Why take AP World History: Modern?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  <a:p>
            <a:endParaRPr lang="en-US" sz="2400" dirty="0"/>
          </a:p>
          <a:p>
            <a:r>
              <a:rPr lang="en-US" sz="3500" b="1" dirty="0">
                <a:solidFill>
                  <a:srgbClr val="FFFF00"/>
                </a:solidFill>
              </a:rPr>
              <a:t>Honors Courses </a:t>
            </a:r>
            <a:r>
              <a:rPr lang="en-US" sz="3500" dirty="0"/>
              <a:t>- add </a:t>
            </a:r>
            <a:r>
              <a:rPr lang="en-US" sz="3500" b="1" dirty="0">
                <a:solidFill>
                  <a:srgbClr val="FFFF00"/>
                </a:solidFill>
              </a:rPr>
              <a:t>0.5</a:t>
            </a:r>
            <a:r>
              <a:rPr lang="en-US" sz="3500" b="1" dirty="0"/>
              <a:t> point </a:t>
            </a:r>
            <a:r>
              <a:rPr lang="en-US" sz="3500" dirty="0"/>
              <a:t>to GPA</a:t>
            </a:r>
          </a:p>
          <a:p>
            <a:r>
              <a:rPr lang="en-US" sz="3500" b="1" dirty="0">
                <a:solidFill>
                  <a:srgbClr val="FFFF00"/>
                </a:solidFill>
              </a:rPr>
              <a:t>AP Courses         </a:t>
            </a:r>
            <a:r>
              <a:rPr lang="en-US" sz="3500" dirty="0"/>
              <a:t>- add </a:t>
            </a:r>
            <a:r>
              <a:rPr lang="en-US" sz="3500" b="1" dirty="0">
                <a:solidFill>
                  <a:srgbClr val="FFFF00"/>
                </a:solidFill>
              </a:rPr>
              <a:t>1</a:t>
            </a:r>
            <a:r>
              <a:rPr lang="en-US" sz="3500" b="1" dirty="0"/>
              <a:t> point </a:t>
            </a:r>
            <a:r>
              <a:rPr lang="en-US" sz="3500" dirty="0"/>
              <a:t>to GPA</a:t>
            </a:r>
          </a:p>
          <a:p>
            <a:endParaRPr lang="en-US" sz="3500" dirty="0"/>
          </a:p>
          <a:p>
            <a:pPr lvl="4"/>
            <a:r>
              <a:rPr lang="en-US" sz="2800" dirty="0"/>
              <a:t>EX: </a:t>
            </a:r>
            <a:r>
              <a:rPr lang="en-US" sz="2600" dirty="0"/>
              <a:t>(Unweighted) </a:t>
            </a:r>
            <a:r>
              <a:rPr lang="en-US" sz="3500" b="1" dirty="0"/>
              <a:t>3.5 GPA </a:t>
            </a:r>
            <a:r>
              <a:rPr lang="en-US" sz="3500" dirty="0"/>
              <a:t>= 4.0 in an Honors course </a:t>
            </a:r>
          </a:p>
          <a:p>
            <a:pPr lvl="3"/>
            <a:r>
              <a:rPr lang="en-US" sz="3500" dirty="0"/>
              <a:t>                           	            = 4.5 in an AP course</a:t>
            </a:r>
          </a:p>
          <a:p>
            <a:endParaRPr lang="en-US" sz="3500" dirty="0"/>
          </a:p>
          <a:p>
            <a:pPr algn="ctr"/>
            <a:r>
              <a:rPr lang="en-US" sz="3500" dirty="0"/>
              <a:t>“A” - AP course factors as a 5.0 for GPA</a:t>
            </a:r>
            <a:endParaRPr lang="en-US" sz="5800" b="1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77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2694B-056F-4EF3-8C65-382C6DF2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5DE8CC-C95E-4BA4-AF45-8C68FA4AD5D7}"/>
              </a:ext>
            </a:extLst>
          </p:cNvPr>
          <p:cNvSpPr/>
          <p:nvPr/>
        </p:nvSpPr>
        <p:spPr>
          <a:xfrm>
            <a:off x="-20" y="1"/>
            <a:ext cx="11927492" cy="6857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sz="57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Why take AP World History: Modern? </a:t>
            </a:r>
          </a:p>
          <a:p>
            <a:pPr lvl="2" algn="ctr">
              <a:lnSpc>
                <a:spcPct val="150000"/>
              </a:lnSpc>
              <a:spcAft>
                <a:spcPts val="600"/>
              </a:spcAft>
            </a:pPr>
            <a:endParaRPr lang="en-US" sz="5700" b="1" dirty="0">
              <a:solidFill>
                <a:srgbClr val="FFFFFF"/>
              </a:solidFill>
            </a:endParaRPr>
          </a:p>
          <a:p>
            <a:pPr lvl="2" algn="ctr">
              <a:lnSpc>
                <a:spcPct val="150000"/>
              </a:lnSpc>
              <a:spcAft>
                <a:spcPts val="600"/>
              </a:spcAft>
            </a:pPr>
            <a:r>
              <a:rPr lang="en-US" sz="6600" b="1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TIME</a:t>
            </a:r>
            <a:r>
              <a:rPr lang="en-US" sz="5700" b="1" dirty="0">
                <a:solidFill>
                  <a:srgbClr val="FFFFFF"/>
                </a:solidFill>
              </a:rPr>
              <a:t>  /   </a:t>
            </a:r>
            <a:r>
              <a:rPr lang="en-US" sz="6600" b="1" dirty="0"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MONEY</a:t>
            </a:r>
            <a:endParaRPr lang="en-US" sz="5700" b="1" dirty="0"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endParaRPr lang="en-US" sz="5100" dirty="0"/>
          </a:p>
          <a:p>
            <a:r>
              <a:rPr lang="en-US" sz="5100" dirty="0"/>
              <a:t>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6ACD2661-3B82-D238-98B1-A60916391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0000" l="9800" r="99332">
                        <a14:foregroundMark x1="68374" y1="59643" x2="79955" y2="57143"/>
                        <a14:foregroundMark x1="79955" y1="57143" x2="80846" y2="62857"/>
                        <a14:foregroundMark x1="76169" y1="53929" x2="71492" y2="52857"/>
                        <a14:foregroundMark x1="77951" y1="52857" x2="75278" y2="53929"/>
                        <a14:backgroundMark x1="15590" y1="46071" x2="6682" y2="62857"/>
                        <a14:backgroundMark x1="6682" y1="62857" x2="2227" y2="97143"/>
                        <a14:backgroundMark x1="3341" y1="8214" x2="5791" y2="99643"/>
                        <a14:backgroundMark x1="18040" y1="56786" x2="30290" y2="57143"/>
                        <a14:backgroundMark x1="30290" y1="57143" x2="60134" y2="55000"/>
                        <a14:backgroundMark x1="60134" y1="55000" x2="68374" y2="56429"/>
                        <a14:backgroundMark x1="67483" y1="55357" x2="67929" y2="48214"/>
                        <a14:backgroundMark x1="75947" y1="5714" x2="74833" y2="10714"/>
                        <a14:backgroundMark x1="74388" y1="18571" x2="69265" y2="43571"/>
                        <a14:backgroundMark x1="76392" y1="8214" x2="76837" y2="714"/>
                        <a14:backgroundMark x1="80765" y1="52143" x2="81069" y2="51071"/>
                        <a14:backgroundMark x1="75278" y1="8929" x2="74388" y2="21429"/>
                        <a14:backgroundMark x1="75056" y1="5357" x2="223" y2="43571"/>
                        <a14:backgroundMark x1="223" y1="43571" x2="223" y2="43571"/>
                        <a14:backgroundMark x1="87528" y1="45000" x2="96214" y2="8571"/>
                        <a14:backgroundMark x1="96214" y1="8571" x2="98441" y2="3929"/>
                        <a14:backgroundMark x1="70906" y1="51249" x2="69488" y2="50714"/>
                        <a14:backgroundMark x1="80846" y1="55000" x2="80752" y2="54965"/>
                        <a14:backgroundMark x1="67261" y1="44286" x2="95768" y2="714"/>
                        <a14:backgroundMark x1="95768" y1="714" x2="95768" y2="714"/>
                        <a14:backgroundMark x1="86414" y1="50714" x2="62361" y2="27500"/>
                        <a14:backgroundMark x1="81240" y1="52041" x2="90200" y2="21429"/>
                        <a14:backgroundMark x1="90200" y1="21429" x2="98218" y2="31071"/>
                        <a14:backgroundMark x1="98441" y1="13929" x2="98441" y2="30357"/>
                        <a14:backgroundMark x1="98218" y1="5714" x2="97327" y2="22857"/>
                        <a14:backgroundMark x1="88641" y1="35714" x2="82183" y2="43571"/>
                        <a14:backgroundMark x1="91759" y1="27857" x2="86860" y2="38571"/>
                        <a14:backgroundMark x1="68597" y1="6071" x2="81514" y2="2500"/>
                        <a14:backgroundMark x1="81514" y1="2500" x2="95546" y2="2500"/>
                        <a14:backgroundMark x1="95546" y1="2500" x2="99555" y2="6071"/>
                      </a14:backgroundRemoval>
                    </a14:imgEffect>
                  </a14:imgLayer>
                </a14:imgProps>
              </a:ext>
            </a:extLst>
          </a:blip>
          <a:srcRect t="45056" b="12438"/>
          <a:stretch/>
        </p:blipFill>
        <p:spPr>
          <a:xfrm>
            <a:off x="3925379" y="4949497"/>
            <a:ext cx="6779879" cy="1797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0D89C3-8D3C-9841-5DA5-AF012433E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4" b="90575" l="9904" r="89936">
                        <a14:foregroundMark x1="47444" y1="48722" x2="42652" y2="41054"/>
                        <a14:foregroundMark x1="42652" y1="41054" x2="38818" y2="37540"/>
                        <a14:foregroundMark x1="37402" y1="67572" x2="36102" y2="69329"/>
                        <a14:foregroundMark x1="40238" y1="63738" x2="37402" y2="67572"/>
                        <a14:foregroundMark x1="40946" y1="62780" x2="40238" y2="63738"/>
                        <a14:foregroundMark x1="41419" y1="62141" x2="40946" y2="62780"/>
                        <a14:foregroundMark x1="43192" y1="59744" x2="41419" y2="62141"/>
                        <a14:foregroundMark x1="47444" y1="53994" x2="43192" y2="59744"/>
                        <a14:foregroundMark x1="66454" y1="84984" x2="66454" y2="77796"/>
                        <a14:backgroundMark x1="36422" y1="35623" x2="45048" y2="51438"/>
                        <a14:backgroundMark x1="58147" y1="59265" x2="63259" y2="66134"/>
                        <a14:backgroundMark x1="63259" y1="66134" x2="62939" y2="61661"/>
                        <a14:backgroundMark x1="63738" y1="66294" x2="64377" y2="67891"/>
                        <a14:backgroundMark x1="63738" y1="50479" x2="65016" y2="35942"/>
                        <a14:backgroundMark x1="37380" y1="80831" x2="36741" y2="78914"/>
                        <a14:backgroundMark x1="62780" y1="81310" x2="63578" y2="80192"/>
                        <a14:backgroundMark x1="64377" y1="23802" x2="63738" y2="20767"/>
                        <a14:backgroundMark x1="36581" y1="21086" x2="37700" y2="19968"/>
                        <a14:backgroundMark x1="36102" y1="67572" x2="36102" y2="67572"/>
                        <a14:backgroundMark x1="35942" y1="67412" x2="35942" y2="67412"/>
                        <a14:backgroundMark x1="36102" y1="65335" x2="36102" y2="65335"/>
                        <a14:backgroundMark x1="36102" y1="65335" x2="36102" y2="65335"/>
                        <a14:backgroundMark x1="37540" y1="63738" x2="37540" y2="63738"/>
                        <a14:backgroundMark x1="37700" y1="63578" x2="37700" y2="63578"/>
                        <a14:backgroundMark x1="38818" y1="62780" x2="38818" y2="62780"/>
                        <a14:backgroundMark x1="39297" y1="62141" x2="39297" y2="62141"/>
                        <a14:backgroundMark x1="41054" y1="59744" x2="41054" y2="59744"/>
                        <a14:backgroundMark x1="35783" y1="68371" x2="43770" y2="57508"/>
                        <a14:backgroundMark x1="29073" y1="90415" x2="55272" y2="92013"/>
                        <a14:backgroundMark x1="55272" y1="92013" x2="74121" y2="89776"/>
                        <a14:backgroundMark x1="74121" y1="89776" x2="74281" y2="897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2418">
            <a:off x="1116880" y="3980876"/>
            <a:ext cx="2769559" cy="2769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5BBA58-8D14-D635-5B87-FC0EF1A268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00" b="90000" l="10000" r="90000">
                        <a14:foregroundMark x1="20875" y1="8400" x2="80625" y2="15200"/>
                        <a14:foregroundMark x1="21125" y1="5600" x2="21125" y2="5600"/>
                        <a14:foregroundMark x1="25625" y1="6000" x2="25625" y2="6000"/>
                        <a14:foregroundMark x1="29000" y1="6600" x2="29000" y2="6600"/>
                        <a14:foregroundMark x1="32375" y1="6200" x2="32375" y2="6200"/>
                        <a14:foregroundMark x1="35625" y1="6600" x2="35625" y2="6600"/>
                        <a14:foregroundMark x1="39000" y1="7400" x2="39000" y2="7400"/>
                        <a14:foregroundMark x1="41875" y1="7400" x2="42125" y2="8400"/>
                        <a14:foregroundMark x1="45000" y1="8400" x2="45500" y2="9000"/>
                        <a14:foregroundMark x1="45000" y1="7000" x2="45375" y2="7400"/>
                        <a14:foregroundMark x1="48000" y1="8000" x2="48375" y2="9800"/>
                        <a14:foregroundMark x1="51000" y1="8600" x2="52000" y2="10400"/>
                        <a14:foregroundMark x1="53500" y1="9000" x2="54625" y2="11000"/>
                        <a14:foregroundMark x1="55625" y1="9600" x2="57000" y2="10400"/>
                        <a14:foregroundMark x1="58875" y1="10000" x2="59000" y2="10800"/>
                        <a14:foregroundMark x1="61875" y1="9800" x2="62625" y2="11600"/>
                        <a14:foregroundMark x1="79625" y1="11800" x2="79875" y2="11800"/>
                        <a14:foregroundMark x1="70125" y1="11600" x2="80250" y2="11800"/>
                        <a14:foregroundMark x1="63500" y1="11000" x2="67750" y2="11600"/>
                        <a14:foregroundMark x1="19000" y1="8600" x2="20250" y2="31600"/>
                        <a14:foregroundMark x1="18586" y1="44505" x2="18445" y2="49820"/>
                        <a14:foregroundMark x1="19125" y1="24200" x2="18697" y2="40319"/>
                        <a14:foregroundMark x1="17750" y1="76000" x2="23375" y2="88200"/>
                        <a14:foregroundMark x1="31250" y1="83000" x2="86434" y2="70021"/>
                        <a14:foregroundMark x1="80875" y1="16200" x2="86875" y2="69400"/>
                        <a14:foregroundMark x1="86961" y1="53388" x2="82750" y2="29000"/>
                        <a14:foregroundMark x1="89000" y1="65200" x2="87123" y2="54327"/>
                        <a14:backgroundMark x1="17625" y1="39800" x2="17000" y2="43000"/>
                        <a14:backgroundMark x1="17000" y1="43600" x2="17375" y2="45200"/>
                        <a14:backgroundMark x1="16750" y1="52200" x2="16750" y2="53000"/>
                        <a14:backgroundMark x1="16750" y1="56400" x2="16750" y2="57400"/>
                        <a14:backgroundMark x1="17625" y1="49800" x2="17375" y2="76000"/>
                        <a14:backgroundMark x1="89500" y1="62200" x2="88625" y2="58600"/>
                        <a14:backgroundMark x1="87625" y1="56800" x2="87375" y2="50800"/>
                        <a14:backgroundMark x1="86250" y1="48000" x2="85250" y2="39800"/>
                        <a14:backgroundMark x1="84500" y1="36200" x2="83625" y2="29800"/>
                        <a14:backgroundMark x1="87500" y1="68400" x2="88375" y2="69400"/>
                        <a14:backgroundMark x1="87375" y1="68200" x2="87625" y2="68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8554" y="871337"/>
            <a:ext cx="5130932" cy="3206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82703-EE26-EEF5-A4B4-77CEB988A1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527" y="1229800"/>
            <a:ext cx="2965116" cy="38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27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4386</Words>
  <Application>Microsoft Office PowerPoint</Application>
  <PresentationFormat>Widescreen</PresentationFormat>
  <Paragraphs>581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Berlin Sans FB Demi</vt:lpstr>
      <vt:lpstr>Bradley Hand ITC</vt:lpstr>
      <vt:lpstr>Calibri</vt:lpstr>
      <vt:lpstr>Calibri Light</vt:lpstr>
      <vt:lpstr>Courier New</vt:lpstr>
      <vt:lpstr>Eras Demi ITC</vt:lpstr>
      <vt:lpstr>Freestyle Script</vt:lpstr>
      <vt:lpstr>Ink Free</vt:lpstr>
      <vt:lpstr>Sora</vt:lpstr>
      <vt:lpstr>Wingdings</vt:lpstr>
      <vt:lpstr>Office Theme</vt:lpstr>
      <vt:lpstr>KEMPNER COUGARS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Princeton Review AP World History: Modern Premium Prep, 6th Edition: 6 Practice Tests + Complete Content Review + Strategies &amp; Techniques (2024) (College Test Preparation) Premium Edition                                        Paperback$26.59 ** Aug 06, 2024 | ISBN 978-0593517789 </vt:lpstr>
      <vt:lpstr>5 Steps to a 5: AP World History: Modern  2024 Elite Student Edition;  1st  Edition</vt:lpstr>
      <vt:lpstr>AP World History: Modern Premium, 2025: 5 Practice Tests + Comprehensive Review + Online Practice (Barron's AP) Premium Edition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KEMPNER HS</dc:title>
  <dc:creator>Pierce, Angela</dc:creator>
  <cp:lastModifiedBy>Angela Pierce</cp:lastModifiedBy>
  <cp:revision>22</cp:revision>
  <dcterms:created xsi:type="dcterms:W3CDTF">2023-06-22T16:39:50Z</dcterms:created>
  <dcterms:modified xsi:type="dcterms:W3CDTF">2024-07-18T22:44:16Z</dcterms:modified>
</cp:coreProperties>
</file>