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4" r:id="rId5"/>
    <p:sldId id="277" r:id="rId6"/>
    <p:sldId id="261" r:id="rId7"/>
    <p:sldId id="267" r:id="rId8"/>
    <p:sldId id="275" r:id="rId9"/>
    <p:sldId id="260" r:id="rId10"/>
    <p:sldId id="259" r:id="rId11"/>
    <p:sldId id="258" r:id="rId12"/>
    <p:sldId id="262" r:id="rId13"/>
    <p:sldId id="276" r:id="rId14"/>
    <p:sldId id="263" r:id="rId15"/>
    <p:sldId id="265" r:id="rId16"/>
    <p:sldId id="266"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1" autoAdjust="0"/>
    <p:restoredTop sz="94660"/>
  </p:normalViewPr>
  <p:slideViewPr>
    <p:cSldViewPr>
      <p:cViewPr varScale="1">
        <p:scale>
          <a:sx n="62" d="100"/>
          <a:sy n="62" d="100"/>
        </p:scale>
        <p:origin x="7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DEA6E-5DF6-463B-9458-F6427575031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406844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DEA6E-5DF6-463B-9458-F6427575031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393517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DEA6E-5DF6-463B-9458-F6427575031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428865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DEA6E-5DF6-463B-9458-F6427575031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413516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DEA6E-5DF6-463B-9458-F6427575031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54581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DEA6E-5DF6-463B-9458-F64275750310}"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10125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DEA6E-5DF6-463B-9458-F64275750310}"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37236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DEA6E-5DF6-463B-9458-F64275750310}"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3835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DEA6E-5DF6-463B-9458-F64275750310}"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392506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DEA6E-5DF6-463B-9458-F64275750310}"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137757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DEA6E-5DF6-463B-9458-F64275750310}"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42AE-CBDD-4906-A281-0689D3A252C4}" type="slidenum">
              <a:rPr lang="en-US" smtClean="0"/>
              <a:t>‹#›</a:t>
            </a:fld>
            <a:endParaRPr lang="en-US"/>
          </a:p>
        </p:txBody>
      </p:sp>
    </p:spTree>
    <p:extLst>
      <p:ext uri="{BB962C8B-B14F-4D97-AF65-F5344CB8AC3E}">
        <p14:creationId xmlns:p14="http://schemas.microsoft.com/office/powerpoint/2010/main" val="42923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DEA6E-5DF6-463B-9458-F64275750310}" type="datetimeFigureOut">
              <a:rPr lang="en-US" smtClean="0"/>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942AE-CBDD-4906-A281-0689D3A252C4}" type="slidenum">
              <a:rPr lang="en-US" smtClean="0"/>
              <a:t>‹#›</a:t>
            </a:fld>
            <a:endParaRPr lang="en-US"/>
          </a:p>
        </p:txBody>
      </p:sp>
    </p:spTree>
    <p:extLst>
      <p:ext uri="{BB962C8B-B14F-4D97-AF65-F5344CB8AC3E}">
        <p14:creationId xmlns:p14="http://schemas.microsoft.com/office/powerpoint/2010/main" val="3492960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sz="3200" dirty="0" smtClean="0">
                <a:solidFill>
                  <a:srgbClr val="FFFF00"/>
                </a:solidFill>
                <a:latin typeface="Times New Roman" pitchFamily="18" charset="0"/>
                <a:cs typeface="Times New Roman" pitchFamily="18" charset="0"/>
              </a:rPr>
              <a:t>U.S. Navy Grooming Standards</a:t>
            </a:r>
            <a:br>
              <a:rPr lang="en-US" sz="3200" dirty="0" smtClean="0">
                <a:solidFill>
                  <a:srgbClr val="FFFF00"/>
                </a:solidFill>
                <a:latin typeface="Times New Roman" pitchFamily="18" charset="0"/>
                <a:cs typeface="Times New Roman" pitchFamily="18" charset="0"/>
              </a:rPr>
            </a:br>
            <a:r>
              <a:rPr lang="en-US" sz="3200" dirty="0" smtClean="0">
                <a:solidFill>
                  <a:srgbClr val="FFFF00"/>
                </a:solidFill>
                <a:latin typeface="Times New Roman" pitchFamily="18" charset="0"/>
                <a:cs typeface="Times New Roman" pitchFamily="18" charset="0"/>
              </a:rPr>
              <a:t>Navy </a:t>
            </a:r>
            <a:r>
              <a:rPr lang="en-US" sz="3200" dirty="0" smtClean="0">
                <a:solidFill>
                  <a:srgbClr val="FFFF00"/>
                </a:solidFill>
                <a:latin typeface="Times New Roman" pitchFamily="18" charset="0"/>
                <a:cs typeface="Times New Roman" pitchFamily="18" charset="0"/>
              </a:rPr>
              <a:t>JROTC</a:t>
            </a:r>
            <a:endParaRPr lang="en-US" sz="3200"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fbcdn-sphotos-c-a.akamaihd.net/hphotos-ak-xpa1/v/t1.0-9/10846132_10202143667791496_8121676676670504709_n.jpg?oh=cc930597652aa37c427e069accfab094&amp;oe=557C9E61&amp;__gda__=1434815351_44dbfaa32db21da7d5b25ac15c5980b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22611"/>
            <a:ext cx="6299197" cy="4724399"/>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68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M</a:t>
            </a:r>
            <a:r>
              <a:rPr lang="en-US" dirty="0" smtClean="0">
                <a:solidFill>
                  <a:srgbClr val="FFFF00"/>
                </a:solidFill>
                <a:latin typeface="Times New Roman" pitchFamily="18" charset="0"/>
                <a:cs typeface="Times New Roman" pitchFamily="18" charset="0"/>
              </a:rPr>
              <a:t>ale </a:t>
            </a:r>
            <a:r>
              <a:rPr lang="en-US" dirty="0">
                <a:solidFill>
                  <a:srgbClr val="FFFF00"/>
                </a:solidFill>
                <a:latin typeface="Times New Roman" pitchFamily="18" charset="0"/>
                <a:cs typeface="Times New Roman" pitchFamily="18" charset="0"/>
              </a:rPr>
              <a:t>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fontScale="92500" lnSpcReduction="10000"/>
          </a:bodyPr>
          <a:lstStyle/>
          <a:p>
            <a:pPr marL="0" indent="0" algn="ctr">
              <a:buNone/>
            </a:pPr>
            <a:r>
              <a:rPr lang="en-US" sz="3600" dirty="0">
                <a:solidFill>
                  <a:srgbClr val="FFFF00"/>
                </a:solidFill>
              </a:rPr>
              <a:t>Because it is impossible to provide examples of every appropriate or unacceptable hairstyle or of “conservative” or “eccentric” grooming and personal appearance, </a:t>
            </a:r>
            <a:r>
              <a:rPr lang="en-US" sz="3600" u="sng" dirty="0">
                <a:solidFill>
                  <a:srgbClr val="FFFF00"/>
                </a:solidFill>
              </a:rPr>
              <a:t>the good judgment of leaders</a:t>
            </a:r>
            <a:r>
              <a:rPr lang="en-US" sz="3600" dirty="0">
                <a:solidFill>
                  <a:srgbClr val="FFFF00"/>
                </a:solidFill>
              </a:rPr>
              <a:t> at all levels is key to enforcement of Navy grooming policy.  Therefore, hair/grooming/personal appearance while in uniform shall present a neat, professional appearance.</a:t>
            </a:r>
            <a:endParaRPr lang="en-US" sz="3600" dirty="0" smtClean="0">
              <a:solidFill>
                <a:srgbClr val="FFFF00"/>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33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lnSpcReduction="10000"/>
          </a:bodyPr>
          <a:lstStyle/>
          <a:p>
            <a:pPr>
              <a:buFont typeface="Wingdings" pitchFamily="2" charset="2"/>
              <a:buChar char="Ø"/>
            </a:pPr>
            <a:r>
              <a:rPr lang="en-US" sz="2800" dirty="0" smtClean="0">
                <a:solidFill>
                  <a:srgbClr val="FFFF00"/>
                </a:solidFill>
              </a:rPr>
              <a:t>Hair </a:t>
            </a:r>
            <a:r>
              <a:rPr lang="en-US" sz="2800" dirty="0">
                <a:solidFill>
                  <a:srgbClr val="FFFF00"/>
                </a:solidFill>
              </a:rPr>
              <a:t>on the back of the neck must not touch the collar</a:t>
            </a:r>
            <a:r>
              <a:rPr lang="en-US" sz="2800" dirty="0" smtClean="0">
                <a:solidFill>
                  <a:srgbClr val="FFFF00"/>
                </a:solidFill>
              </a:rPr>
              <a:t>.</a:t>
            </a:r>
          </a:p>
          <a:p>
            <a:pPr>
              <a:buFont typeface="Wingdings" pitchFamily="2" charset="2"/>
              <a:buChar char="Ø"/>
            </a:pPr>
            <a:r>
              <a:rPr lang="en-US" sz="2800" dirty="0">
                <a:solidFill>
                  <a:srgbClr val="FFFF00"/>
                </a:solidFill>
              </a:rPr>
              <a:t> Hair shall be no longer than four inches and may not touch the ears, collar, extend below eyebrows when headgear is removed, show under front edge of headgear, or interfere with properly wearing military headgear</a:t>
            </a:r>
            <a:r>
              <a:rPr lang="en-US" sz="2800" dirty="0" smtClean="0">
                <a:solidFill>
                  <a:srgbClr val="FFFF00"/>
                </a:solidFill>
              </a:rPr>
              <a:t>.</a:t>
            </a:r>
          </a:p>
          <a:p>
            <a:pPr>
              <a:buFont typeface="Wingdings" pitchFamily="2" charset="2"/>
              <a:buChar char="Ø"/>
            </a:pPr>
            <a:r>
              <a:rPr lang="en-US" sz="2800" dirty="0">
                <a:solidFill>
                  <a:srgbClr val="FFFF00"/>
                </a:solidFill>
              </a:rPr>
              <a:t>The bulk of the hair shall not exceed approximately two inches. Bulk is defined as the distance that the mass of hair protrudes from the scalp.</a:t>
            </a:r>
            <a:endParaRPr lang="en-US" sz="2800" dirty="0" smtClean="0">
              <a:solidFill>
                <a:srgbClr val="FFFF00"/>
              </a:solidFill>
              <a:cs typeface="Times New Roman" pitchFamily="18" charset="0"/>
            </a:endParaRPr>
          </a:p>
          <a:p>
            <a:pPr>
              <a:buFont typeface="Wingdings" pitchFamily="2" charset="2"/>
              <a:buChar char="Ø"/>
            </a:pPr>
            <a:endParaRPr lang="en-US" dirty="0" smtClean="0">
              <a:solidFill>
                <a:srgbClr val="FFFF00"/>
              </a:solidFill>
              <a:latin typeface="Times New Roman" pitchFamily="18" charset="0"/>
              <a:cs typeface="Times New Roman" pitchFamily="18" charset="0"/>
            </a:endParaRPr>
          </a:p>
          <a:p>
            <a:pPr marL="0" indent="0">
              <a:buNone/>
            </a:pPr>
            <a:endParaRPr lang="en-US" dirty="0" smtClean="0">
              <a:solidFill>
                <a:srgbClr val="FFFF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51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public.navy.mil/bupers-npc/support/uniforms/uniformregulations/chapter2/PublishingImages/Fig2_2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29870"/>
            <a:ext cx="5758946" cy="5214795"/>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10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mage result for navy grooming standards for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2667000"/>
            <a:ext cx="4699000" cy="23495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Image result for navy grooming standards for m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304414"/>
            <a:ext cx="2667000" cy="307467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8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a:bodyPr>
          <a:lstStyle/>
          <a:p>
            <a:pPr>
              <a:buFont typeface="Wingdings" pitchFamily="2" charset="2"/>
              <a:buChar char="Ø"/>
            </a:pPr>
            <a:endParaRPr lang="en-US" sz="3600" dirty="0" smtClean="0">
              <a:solidFill>
                <a:srgbClr val="FFFF00"/>
              </a:solidFill>
            </a:endParaRPr>
          </a:p>
          <a:p>
            <a:pPr>
              <a:buFont typeface="Wingdings" pitchFamily="2" charset="2"/>
              <a:buChar char="Ø"/>
            </a:pPr>
            <a:r>
              <a:rPr lang="en-US" sz="2800" dirty="0">
                <a:solidFill>
                  <a:srgbClr val="FFFF00"/>
                </a:solidFill>
              </a:rPr>
              <a:t>Faddish styles and outrageous multicolored hair are not authorized.</a:t>
            </a:r>
            <a:endParaRPr lang="en-US" sz="2800" dirty="0" smtClean="0">
              <a:solidFill>
                <a:srgbClr val="FFFF00"/>
              </a:solidFill>
              <a:latin typeface="Times New Roman" pitchFamily="18" charset="0"/>
              <a:cs typeface="Times New Roman" pitchFamily="18" charset="0"/>
            </a:endParaRPr>
          </a:p>
          <a:p>
            <a:pPr>
              <a:buFont typeface="Wingdings" pitchFamily="2" charset="2"/>
              <a:buChar char="Ø"/>
            </a:pPr>
            <a:r>
              <a:rPr lang="en-US" sz="2800" dirty="0" smtClean="0">
                <a:solidFill>
                  <a:srgbClr val="FFFF00"/>
                </a:solidFill>
              </a:rPr>
              <a:t>Sideburns </a:t>
            </a:r>
            <a:r>
              <a:rPr lang="en-US" sz="2800" dirty="0">
                <a:solidFill>
                  <a:srgbClr val="FFFF00"/>
                </a:solidFill>
              </a:rPr>
              <a:t>shall not extend below a point level with the middle of the ear, shall be of even width (not flared) and shall end with a clean shaven horizontal line.</a:t>
            </a:r>
            <a:endParaRPr lang="en-US" sz="2800" dirty="0" smtClean="0">
              <a:solidFill>
                <a:srgbClr val="FFFF00"/>
              </a:solidFill>
              <a:latin typeface="Times New Roman" pitchFamily="18" charset="0"/>
              <a:cs typeface="Times New Roman" pitchFamily="18" charset="0"/>
            </a:endParaRPr>
          </a:p>
          <a:p>
            <a:pPr>
              <a:buFont typeface="Wingdings" pitchFamily="2" charset="2"/>
              <a:buChar char="Ø"/>
            </a:pPr>
            <a:r>
              <a:rPr lang="en-US" sz="2800" b="1" dirty="0">
                <a:solidFill>
                  <a:srgbClr val="FFFF00"/>
                </a:solidFill>
              </a:rPr>
              <a:t>One</a:t>
            </a:r>
            <a:r>
              <a:rPr lang="en-US" sz="2800" dirty="0">
                <a:solidFill>
                  <a:srgbClr val="FFFF00"/>
                </a:solidFill>
              </a:rPr>
              <a:t> </a:t>
            </a:r>
            <a:r>
              <a:rPr lang="en-US" sz="2800" dirty="0" smtClean="0">
                <a:solidFill>
                  <a:srgbClr val="FFFF00"/>
                </a:solidFill>
              </a:rPr>
              <a:t>natural</a:t>
            </a:r>
            <a:r>
              <a:rPr lang="en-US" sz="2800" dirty="0">
                <a:solidFill>
                  <a:srgbClr val="FFFF00"/>
                </a:solidFill>
              </a:rPr>
              <a:t>, narrow, fore and aft part is authorized.</a:t>
            </a:r>
            <a:endParaRPr lang="en-US" sz="2800" dirty="0">
              <a:solidFill>
                <a:srgbClr val="FFFF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2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Female Cosmetics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lnSpcReduction="10000"/>
          </a:bodyPr>
          <a:lstStyle/>
          <a:p>
            <a:pPr>
              <a:buFont typeface="Wingdings" pitchFamily="2" charset="2"/>
              <a:buChar char="Ø"/>
            </a:pPr>
            <a:r>
              <a:rPr lang="en-US" dirty="0" smtClean="0">
                <a:solidFill>
                  <a:srgbClr val="FFFF00"/>
                </a:solidFill>
              </a:rPr>
              <a:t>Cosmetics </a:t>
            </a:r>
            <a:r>
              <a:rPr lang="en-US" dirty="0">
                <a:solidFill>
                  <a:srgbClr val="FFFF00"/>
                </a:solidFill>
              </a:rPr>
              <a:t>may be applied in good taste so that colors blend with natural skin tone and enhance natural features.  </a:t>
            </a:r>
            <a:endParaRPr lang="en-US" dirty="0" smtClean="0">
              <a:solidFill>
                <a:srgbClr val="FFFF00"/>
              </a:solidFill>
            </a:endParaRPr>
          </a:p>
          <a:p>
            <a:pPr>
              <a:buFont typeface="Wingdings" pitchFamily="2" charset="2"/>
              <a:buChar char="Ø"/>
            </a:pPr>
            <a:r>
              <a:rPr lang="en-US" dirty="0" smtClean="0">
                <a:solidFill>
                  <a:srgbClr val="FFFF00"/>
                </a:solidFill>
              </a:rPr>
              <a:t>Exaggerated </a:t>
            </a:r>
            <a:r>
              <a:rPr lang="en-US" dirty="0">
                <a:solidFill>
                  <a:srgbClr val="FFFF00"/>
                </a:solidFill>
              </a:rPr>
              <a:t>or faddish cosmetic styles are not authorized </a:t>
            </a:r>
            <a:r>
              <a:rPr lang="en-US" u="sng" dirty="0">
                <a:solidFill>
                  <a:srgbClr val="FFFF00"/>
                </a:solidFill>
              </a:rPr>
              <a:t>with the </a:t>
            </a:r>
            <a:r>
              <a:rPr lang="en-US" u="sng" dirty="0" smtClean="0">
                <a:solidFill>
                  <a:srgbClr val="FFFF00"/>
                </a:solidFill>
              </a:rPr>
              <a:t>uniform</a:t>
            </a:r>
            <a:r>
              <a:rPr lang="en-US" dirty="0" smtClean="0">
                <a:solidFill>
                  <a:srgbClr val="FFFF00"/>
                </a:solidFill>
              </a:rPr>
              <a:t> and </a:t>
            </a:r>
            <a:r>
              <a:rPr lang="en-US" dirty="0">
                <a:solidFill>
                  <a:srgbClr val="FFFF00"/>
                </a:solidFill>
              </a:rPr>
              <a:t>shall not be worn.  </a:t>
            </a:r>
            <a:endParaRPr lang="en-US" dirty="0" smtClean="0">
              <a:solidFill>
                <a:srgbClr val="FFFF00"/>
              </a:solidFill>
            </a:endParaRPr>
          </a:p>
          <a:p>
            <a:pPr>
              <a:buFont typeface="Wingdings" pitchFamily="2" charset="2"/>
              <a:buChar char="Ø"/>
            </a:pPr>
            <a:r>
              <a:rPr lang="en-US" dirty="0" smtClean="0">
                <a:solidFill>
                  <a:srgbClr val="FFFF00"/>
                </a:solidFill>
              </a:rPr>
              <a:t>Lipstick </a:t>
            </a:r>
            <a:r>
              <a:rPr lang="en-US" dirty="0">
                <a:solidFill>
                  <a:srgbClr val="FFFF00"/>
                </a:solidFill>
              </a:rPr>
              <a:t>colors shall be conservative and complement the individual.  Long false eyelashes shall not be worn when in uniform.</a:t>
            </a:r>
            <a:endParaRPr lang="en-US" dirty="0">
              <a:solidFill>
                <a:srgbClr val="FFFF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74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Fingernail </a:t>
            </a:r>
            <a:r>
              <a:rPr lang="en-US" dirty="0">
                <a:solidFill>
                  <a:srgbClr val="FFFF00"/>
                </a:solidFill>
                <a:latin typeface="Times New Roman" pitchFamily="18" charset="0"/>
                <a:cs typeface="Times New Roman" pitchFamily="18" charset="0"/>
              </a:rPr>
              <a:t>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lnSpcReduction="10000"/>
          </a:bodyPr>
          <a:lstStyle/>
          <a:p>
            <a:pPr>
              <a:buFont typeface="Wingdings" pitchFamily="2" charset="2"/>
              <a:buChar char="Ø"/>
            </a:pPr>
            <a:endParaRPr lang="en-US" sz="3600" dirty="0" smtClean="0">
              <a:solidFill>
                <a:srgbClr val="FFFF00"/>
              </a:solidFill>
            </a:endParaRPr>
          </a:p>
          <a:p>
            <a:pPr>
              <a:buFont typeface="Wingdings" pitchFamily="2" charset="2"/>
              <a:buChar char="Ø"/>
            </a:pPr>
            <a:r>
              <a:rPr lang="en-US" dirty="0" smtClean="0">
                <a:solidFill>
                  <a:srgbClr val="FFFF00"/>
                </a:solidFill>
                <a:latin typeface="Times New Roman" pitchFamily="18" charset="0"/>
                <a:cs typeface="Times New Roman" pitchFamily="18" charset="0"/>
              </a:rPr>
              <a:t>Men: </a:t>
            </a:r>
            <a:r>
              <a:rPr lang="en-US" dirty="0">
                <a:solidFill>
                  <a:srgbClr val="FFFF00"/>
                </a:solidFill>
              </a:rPr>
              <a:t>Fingernails shall not extend past fingertips.  They shall be kept clean.</a:t>
            </a:r>
            <a:endParaRPr lang="en-US" dirty="0" smtClean="0">
              <a:solidFill>
                <a:srgbClr val="FFFF00"/>
              </a:solidFill>
              <a:latin typeface="Times New Roman" pitchFamily="18" charset="0"/>
              <a:cs typeface="Times New Roman" pitchFamily="18" charset="0"/>
            </a:endParaRPr>
          </a:p>
          <a:p>
            <a:pPr>
              <a:buFont typeface="Wingdings" pitchFamily="2" charset="2"/>
              <a:buChar char="Ø"/>
            </a:pPr>
            <a:endParaRPr lang="en-US" dirty="0" smtClean="0">
              <a:solidFill>
                <a:srgbClr val="FFFF00"/>
              </a:solidFill>
              <a:latin typeface="Times New Roman" pitchFamily="18" charset="0"/>
              <a:cs typeface="Times New Roman" pitchFamily="18" charset="0"/>
            </a:endParaRPr>
          </a:p>
          <a:p>
            <a:pPr>
              <a:buFont typeface="Wingdings" pitchFamily="2" charset="2"/>
              <a:buChar char="Ø"/>
            </a:pPr>
            <a:r>
              <a:rPr lang="en-US" dirty="0" smtClean="0">
                <a:solidFill>
                  <a:srgbClr val="FFFF00"/>
                </a:solidFill>
                <a:latin typeface="Times New Roman" pitchFamily="18" charset="0"/>
                <a:cs typeface="Times New Roman" pitchFamily="18" charset="0"/>
              </a:rPr>
              <a:t>Women: </a:t>
            </a:r>
            <a:r>
              <a:rPr lang="en-US" dirty="0">
                <a:solidFill>
                  <a:srgbClr val="FFFF00"/>
                </a:solidFill>
              </a:rPr>
              <a:t>Fingernails shall not exceed 1/4 inch measured from the fingertip.  They shall be kept clean. Nail polish may be worn, but colors shall be conservative and complement the skin tone. </a:t>
            </a:r>
            <a:endParaRPr lang="en-US" dirty="0" smtClean="0">
              <a:solidFill>
                <a:srgbClr val="FFFF00"/>
              </a:solidFill>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223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Jewelry</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lnSpcReduction="10000"/>
          </a:bodyPr>
          <a:lstStyle/>
          <a:p>
            <a:pPr>
              <a:buFont typeface="Wingdings" pitchFamily="2" charset="2"/>
              <a:buChar char="Ø"/>
            </a:pPr>
            <a:r>
              <a:rPr lang="en-US" sz="3600" dirty="0">
                <a:solidFill>
                  <a:srgbClr val="FFFF00"/>
                </a:solidFill>
              </a:rPr>
              <a:t>Conservative jewelry is authorized for all personnel and shall be in good taste while in uniform.  Eccentricities or </a:t>
            </a:r>
            <a:r>
              <a:rPr lang="en-US" sz="3600" dirty="0" smtClean="0">
                <a:solidFill>
                  <a:srgbClr val="FFFF00"/>
                </a:solidFill>
              </a:rPr>
              <a:t>faddishness </a:t>
            </a:r>
            <a:r>
              <a:rPr lang="en-US" sz="3600" dirty="0">
                <a:solidFill>
                  <a:srgbClr val="FFFF00"/>
                </a:solidFill>
              </a:rPr>
              <a:t>are not permitted</a:t>
            </a:r>
            <a:r>
              <a:rPr lang="en-US" sz="3600" dirty="0" smtClean="0">
                <a:solidFill>
                  <a:srgbClr val="FFFF00"/>
                </a:solidFill>
              </a:rPr>
              <a:t>.</a:t>
            </a:r>
          </a:p>
          <a:p>
            <a:pPr>
              <a:buFont typeface="Wingdings" pitchFamily="2" charset="2"/>
              <a:buChar char="Ø"/>
            </a:pPr>
            <a:r>
              <a:rPr lang="en-US" sz="3600" dirty="0">
                <a:solidFill>
                  <a:srgbClr val="FFFF00"/>
                </a:solidFill>
              </a:rPr>
              <a:t>While in uniform, only one ring per hand is </a:t>
            </a:r>
            <a:r>
              <a:rPr lang="en-US" sz="3600" dirty="0" smtClean="0">
                <a:solidFill>
                  <a:srgbClr val="FFFF00"/>
                </a:solidFill>
              </a:rPr>
              <a:t>authorized, plus a wedding/engagement ring set.  Rings </a:t>
            </a:r>
            <a:r>
              <a:rPr lang="en-US" sz="3600" dirty="0">
                <a:solidFill>
                  <a:srgbClr val="FFFF00"/>
                </a:solidFill>
              </a:rPr>
              <a:t>are not authorized for wear on thumbs.</a:t>
            </a:r>
            <a:endParaRPr lang="en-US" sz="3600" dirty="0" smtClean="0">
              <a:solidFill>
                <a:srgbClr val="FFFF00"/>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26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Earrings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fontScale="92500" lnSpcReduction="10000"/>
          </a:bodyPr>
          <a:lstStyle/>
          <a:p>
            <a:pPr>
              <a:buFont typeface="Wingdings" pitchFamily="2" charset="2"/>
              <a:buChar char="Ø"/>
            </a:pPr>
            <a:r>
              <a:rPr lang="en-US" sz="3600" dirty="0" smtClean="0">
                <a:solidFill>
                  <a:srgbClr val="FFFF00"/>
                </a:solidFill>
              </a:rPr>
              <a:t>Men: </a:t>
            </a:r>
            <a:r>
              <a:rPr lang="en-US" sz="3600" dirty="0">
                <a:solidFill>
                  <a:srgbClr val="FFFF00"/>
                </a:solidFill>
              </a:rPr>
              <a:t>Not </a:t>
            </a:r>
            <a:r>
              <a:rPr lang="en-US" sz="3600" dirty="0" smtClean="0">
                <a:solidFill>
                  <a:srgbClr val="FFFF00"/>
                </a:solidFill>
              </a:rPr>
              <a:t>authorized </a:t>
            </a:r>
            <a:r>
              <a:rPr lang="en-US" sz="3600" dirty="0">
                <a:solidFill>
                  <a:srgbClr val="FFFF00"/>
                </a:solidFill>
              </a:rPr>
              <a:t>while in uniform</a:t>
            </a:r>
            <a:r>
              <a:rPr lang="en-US" sz="3600" dirty="0" smtClean="0">
                <a:solidFill>
                  <a:srgbClr val="FFFF00"/>
                </a:solidFill>
              </a:rPr>
              <a:t>.</a:t>
            </a:r>
          </a:p>
          <a:p>
            <a:pPr>
              <a:buFont typeface="Wingdings" pitchFamily="2" charset="2"/>
              <a:buChar char="Ø"/>
            </a:pPr>
            <a:r>
              <a:rPr lang="en-US" sz="3600" dirty="0" smtClean="0">
                <a:solidFill>
                  <a:srgbClr val="FFFF00"/>
                </a:solidFill>
              </a:rPr>
              <a:t>Women:  </a:t>
            </a:r>
            <a:r>
              <a:rPr lang="en-US" sz="3600" dirty="0">
                <a:solidFill>
                  <a:srgbClr val="FFFF00"/>
                </a:solidFill>
              </a:rPr>
              <a:t>One earring per ear (centered on earlobe) may be worn while in uniform.  </a:t>
            </a:r>
            <a:endParaRPr lang="en-US" sz="3600" dirty="0" smtClean="0">
              <a:solidFill>
                <a:srgbClr val="FFFF00"/>
              </a:solidFill>
            </a:endParaRPr>
          </a:p>
          <a:p>
            <a:pPr>
              <a:buFont typeface="Wingdings" pitchFamily="2" charset="2"/>
              <a:buChar char="Ø"/>
            </a:pPr>
            <a:r>
              <a:rPr lang="en-US" sz="3600" dirty="0" smtClean="0">
                <a:solidFill>
                  <a:srgbClr val="FFFF00"/>
                </a:solidFill>
              </a:rPr>
              <a:t>Earrings </a:t>
            </a:r>
            <a:r>
              <a:rPr lang="en-US" sz="3600" dirty="0">
                <a:solidFill>
                  <a:srgbClr val="FFFF00"/>
                </a:solidFill>
              </a:rPr>
              <a:t>shall be 4mm - 6mm ball (approximately 1/8 - 1/4 inch), plain with shiny or brushed matte finish, screw on or with posts.  </a:t>
            </a:r>
            <a:endParaRPr lang="en-US" sz="3600" dirty="0" smtClean="0">
              <a:solidFill>
                <a:srgbClr val="FFFF00"/>
              </a:solidFill>
            </a:endParaRPr>
          </a:p>
          <a:p>
            <a:pPr>
              <a:buFont typeface="Wingdings" pitchFamily="2" charset="2"/>
              <a:buChar char="Ø"/>
            </a:pPr>
            <a:r>
              <a:rPr lang="en-US" sz="3600" dirty="0" smtClean="0">
                <a:solidFill>
                  <a:srgbClr val="FFFF00"/>
                </a:solidFill>
              </a:rPr>
              <a:t>Gold </a:t>
            </a:r>
            <a:r>
              <a:rPr lang="en-US" sz="3600" dirty="0">
                <a:solidFill>
                  <a:srgbClr val="FFFF00"/>
                </a:solidFill>
              </a:rPr>
              <a:t>for officers/CPOs, and silver for enlisted personnel.</a:t>
            </a:r>
            <a:endParaRPr lang="en-US" sz="3600" dirty="0" smtClean="0">
              <a:solidFill>
                <a:srgbClr val="FFFF00"/>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05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Earrings (</a:t>
            </a:r>
            <a:r>
              <a:rPr lang="en-US" dirty="0" err="1" smtClean="0">
                <a:solidFill>
                  <a:srgbClr val="FFFF00"/>
                </a:solidFill>
                <a:latin typeface="Times New Roman" pitchFamily="18" charset="0"/>
                <a:cs typeface="Times New Roman" pitchFamily="18" charset="0"/>
              </a:rPr>
              <a:t>cont</a:t>
            </a:r>
            <a:r>
              <a:rPr lang="en-US" dirty="0" smtClean="0">
                <a:solidFill>
                  <a:srgbClr val="FFFF00"/>
                </a:solidFill>
                <a:latin typeface="Times New Roman" pitchFamily="18" charset="0"/>
                <a:cs typeface="Times New Roman" pitchFamily="18" charset="0"/>
              </a:rPr>
              <a:t>)</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s://img0.etsystatic.com/000/2/6695730/il_fullxfull.3438263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17954"/>
            <a:ext cx="3033450" cy="2627988"/>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8194" name="Picture 2" descr="Image result for 6mm round ball pewter earr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25704"/>
            <a:ext cx="3047999" cy="262798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8196" name="Picture 4" descr="Image result for 6mm round ball silver earrin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144" y="4495800"/>
            <a:ext cx="3531711" cy="212713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00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Female Hair Regulations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a:bodyPr>
          <a:lstStyle/>
          <a:p>
            <a:pPr>
              <a:buFont typeface="Wingdings" pitchFamily="2" charset="2"/>
              <a:buChar char="Ø"/>
            </a:pPr>
            <a:r>
              <a:rPr lang="en-US" sz="2800" dirty="0" smtClean="0">
                <a:solidFill>
                  <a:srgbClr val="FFFF00"/>
                </a:solidFill>
                <a:latin typeface="+mj-lt"/>
              </a:rPr>
              <a:t>Hairstyles </a:t>
            </a:r>
            <a:r>
              <a:rPr lang="en-US" sz="2800" dirty="0">
                <a:solidFill>
                  <a:srgbClr val="FFFF00"/>
                </a:solidFill>
                <a:latin typeface="+mj-lt"/>
              </a:rPr>
              <a:t>must allow for the proper fit of </a:t>
            </a:r>
            <a:r>
              <a:rPr lang="en-US" sz="2800" dirty="0" smtClean="0">
                <a:solidFill>
                  <a:srgbClr val="FFFF00"/>
                </a:solidFill>
                <a:latin typeface="+mj-lt"/>
              </a:rPr>
              <a:t>headgear and fit squarely on the head.</a:t>
            </a:r>
          </a:p>
          <a:p>
            <a:pPr>
              <a:buFont typeface="Wingdings" pitchFamily="2" charset="2"/>
              <a:buChar char="Ø"/>
            </a:pPr>
            <a:r>
              <a:rPr lang="en-US" sz="2800" dirty="0" smtClean="0">
                <a:solidFill>
                  <a:srgbClr val="FFFF00"/>
                </a:solidFill>
                <a:latin typeface="+mj-lt"/>
              </a:rPr>
              <a:t>In </a:t>
            </a:r>
            <a:r>
              <a:rPr lang="en-US" sz="2800" dirty="0">
                <a:solidFill>
                  <a:srgbClr val="FFFF00"/>
                </a:solidFill>
                <a:latin typeface="+mj-lt"/>
              </a:rPr>
              <a:t>uniform, hair may touch, but not fall below a horizontal line level with the lower edge of the back of the collar.</a:t>
            </a:r>
            <a:endParaRPr lang="en-US" sz="2800" dirty="0" smtClean="0">
              <a:solidFill>
                <a:srgbClr val="FFFF00"/>
              </a:solidFill>
              <a:latin typeface="+mj-lt"/>
              <a:cs typeface="Times New Roman" pitchFamily="18" charset="0"/>
            </a:endParaRPr>
          </a:p>
          <a:p>
            <a:pPr>
              <a:buFont typeface="Wingdings" pitchFamily="2" charset="2"/>
              <a:buChar char="Ø"/>
            </a:pPr>
            <a:r>
              <a:rPr lang="en-US" sz="2800" dirty="0">
                <a:solidFill>
                  <a:srgbClr val="FFFF00"/>
                </a:solidFill>
                <a:latin typeface="+mj-lt"/>
              </a:rPr>
              <a:t>Layered hairstyles are authorized, provided that the layers present a smooth graduated appearance. No portion of the bulk of the hair (except the bun) as measured </a:t>
            </a:r>
            <a:r>
              <a:rPr lang="en-US" sz="2800" dirty="0" smtClean="0">
                <a:solidFill>
                  <a:srgbClr val="FFFF00"/>
                </a:solidFill>
                <a:latin typeface="+mj-lt"/>
              </a:rPr>
              <a:t>from </a:t>
            </a:r>
            <a:r>
              <a:rPr lang="en-US" sz="2800" dirty="0">
                <a:solidFill>
                  <a:srgbClr val="FFFF00"/>
                </a:solidFill>
                <a:latin typeface="+mj-lt"/>
              </a:rPr>
              <a:t>the scalp will exceed 2 inches. </a:t>
            </a:r>
            <a:endParaRPr lang="en-US" sz="2800" dirty="0" smtClean="0">
              <a:solidFill>
                <a:srgbClr val="FFFF00"/>
              </a:solidFill>
              <a:latin typeface="+mj-lt"/>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44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Body Piercing</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a:spLocks noGrp="1"/>
          </p:cNvSpPr>
          <p:nvPr>
            <p:ph idx="1"/>
          </p:nvPr>
        </p:nvSpPr>
        <p:spPr>
          <a:xfrm>
            <a:off x="457200" y="1600200"/>
            <a:ext cx="8229600" cy="4525963"/>
          </a:xfrm>
          <a:ln w="12700">
            <a:solidFill>
              <a:srgbClr val="FFFF00"/>
            </a:solidFill>
          </a:ln>
        </p:spPr>
        <p:txBody>
          <a:bodyPr>
            <a:normAutofit/>
          </a:bodyPr>
          <a:lstStyle/>
          <a:p>
            <a:pPr>
              <a:buFont typeface="Wingdings" pitchFamily="2" charset="2"/>
              <a:buChar char="Ø"/>
            </a:pPr>
            <a:r>
              <a:rPr lang="en-US" dirty="0">
                <a:solidFill>
                  <a:srgbClr val="FFFF00"/>
                </a:solidFill>
              </a:rPr>
              <a:t>Not authorized while in </a:t>
            </a:r>
            <a:endParaRPr lang="en-US" dirty="0" smtClean="0">
              <a:solidFill>
                <a:srgbClr val="FFFF00"/>
              </a:solidFill>
            </a:endParaRPr>
          </a:p>
          <a:p>
            <a:pPr marL="0" indent="0">
              <a:buNone/>
            </a:pPr>
            <a:r>
              <a:rPr lang="en-US" dirty="0" smtClean="0">
                <a:solidFill>
                  <a:srgbClr val="FFFF00"/>
                </a:solidFill>
              </a:rPr>
              <a:t>uniform</a:t>
            </a:r>
            <a:r>
              <a:rPr lang="en-US" dirty="0">
                <a:solidFill>
                  <a:srgbClr val="FFFF00"/>
                </a:solidFill>
              </a:rPr>
              <a:t>.  </a:t>
            </a:r>
            <a:r>
              <a:rPr lang="en-US" dirty="0" smtClean="0">
                <a:solidFill>
                  <a:srgbClr val="FFFF00"/>
                </a:solidFill>
              </a:rPr>
              <a:t>No </a:t>
            </a:r>
            <a:r>
              <a:rPr lang="en-US" dirty="0">
                <a:solidFill>
                  <a:srgbClr val="FFFF00"/>
                </a:solidFill>
              </a:rPr>
              <a:t>articles, other </a:t>
            </a:r>
            <a:endParaRPr lang="en-US" dirty="0" smtClean="0">
              <a:solidFill>
                <a:srgbClr val="FFFF00"/>
              </a:solidFill>
            </a:endParaRPr>
          </a:p>
          <a:p>
            <a:pPr marL="0" indent="0">
              <a:buNone/>
            </a:pPr>
            <a:r>
              <a:rPr lang="en-US" dirty="0" smtClean="0">
                <a:solidFill>
                  <a:srgbClr val="FFFF00"/>
                </a:solidFill>
              </a:rPr>
              <a:t>than </a:t>
            </a:r>
            <a:r>
              <a:rPr lang="en-US" dirty="0">
                <a:solidFill>
                  <a:srgbClr val="FFFF00"/>
                </a:solidFill>
              </a:rPr>
              <a:t>earrings for </a:t>
            </a:r>
            <a:r>
              <a:rPr lang="en-US" dirty="0" smtClean="0">
                <a:solidFill>
                  <a:srgbClr val="FFFF00"/>
                </a:solidFill>
              </a:rPr>
              <a:t>women </a:t>
            </a:r>
          </a:p>
          <a:p>
            <a:pPr marL="0" indent="0">
              <a:buNone/>
            </a:pPr>
            <a:r>
              <a:rPr lang="en-US" dirty="0" smtClean="0">
                <a:solidFill>
                  <a:srgbClr val="FFFF00"/>
                </a:solidFill>
              </a:rPr>
              <a:t>specified </a:t>
            </a:r>
            <a:r>
              <a:rPr lang="en-US" dirty="0">
                <a:solidFill>
                  <a:srgbClr val="FFFF00"/>
                </a:solidFill>
              </a:rPr>
              <a:t>above, shall be </a:t>
            </a:r>
            <a:endParaRPr lang="en-US" dirty="0" smtClean="0">
              <a:solidFill>
                <a:srgbClr val="FFFF00"/>
              </a:solidFill>
            </a:endParaRPr>
          </a:p>
          <a:p>
            <a:pPr marL="0" indent="0">
              <a:buNone/>
            </a:pPr>
            <a:r>
              <a:rPr lang="en-US" dirty="0" smtClean="0">
                <a:solidFill>
                  <a:srgbClr val="FFFF00"/>
                </a:solidFill>
              </a:rPr>
              <a:t>attached </a:t>
            </a:r>
            <a:r>
              <a:rPr lang="en-US" dirty="0">
                <a:solidFill>
                  <a:srgbClr val="FFFF00"/>
                </a:solidFill>
              </a:rPr>
              <a:t>to or through the ear, </a:t>
            </a:r>
            <a:endParaRPr lang="en-US" dirty="0" smtClean="0">
              <a:solidFill>
                <a:srgbClr val="FFFF00"/>
              </a:solidFill>
            </a:endParaRPr>
          </a:p>
          <a:p>
            <a:pPr marL="0" indent="0">
              <a:buNone/>
            </a:pPr>
            <a:r>
              <a:rPr lang="en-US" dirty="0" smtClean="0">
                <a:solidFill>
                  <a:srgbClr val="FFFF00"/>
                </a:solidFill>
              </a:rPr>
              <a:t>nose</a:t>
            </a:r>
            <a:r>
              <a:rPr lang="en-US" dirty="0">
                <a:solidFill>
                  <a:srgbClr val="FFFF00"/>
                </a:solidFill>
              </a:rPr>
              <a:t>, or any other body part.</a:t>
            </a:r>
            <a:endParaRPr lang="en-US" sz="2800" dirty="0" smtClean="0">
              <a:solidFill>
                <a:srgbClr val="FFFF00"/>
              </a:solidFill>
            </a:endParaRPr>
          </a:p>
        </p:txBody>
      </p:sp>
      <p:pic>
        <p:nvPicPr>
          <p:cNvPr id="8194" name="Picture 2" descr="http://jewellerygem.com/wp-content/uploads/2014/07/pierc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682" y="1752600"/>
            <a:ext cx="2510118" cy="41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41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QUESTIONS?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Image result for navy sailor uns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133600"/>
            <a:ext cx="7022552" cy="3669284"/>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4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Female Hair Regulations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data:image/jpeg;base64,/9j/4AAQSkZJRgABAQAAAQABAAD/2wCEAAkGBxQSEhQUEhIWFhQVFxQYFRcYEhQXGhUZFBQYFxgYFRgYHSggGBolGxUVIjEhJSkrLi4uFx8zODMsNygtLisBCgoKDg0OFxAQGiwmICQsLCwsLCwsLCssLCwsLCwsLCwsLCwsLDQsLCwsLCwsLCwsLCwsLCwsLCwsLCwsLCw0LP/AABEIAJgBSwMBIgACEQEDEQH/xAAcAAEAAQUBAQAAAAAAAAAAAAAABAEDBQYHAgj/xABAEAACAQIDBQUGBAMGBwEAAAAAAQIDEQQSIQUxQVFxBhMiYYEHkaGxwfAjMkLRFILhM1JicoPTZJKTosLD8UP/xAAZAQEAAwEBAAAAAAAAAAAAAAAAAQIDBAX/xAAhEQEBAAIBBAMBAQAAAAAAAAAAAQIRAxIhMUEEMlFhIv/aAAwDAQACEQMRAD8A7iAAAAAAAAAAAAAAAAAcx9qPtEeGbwuDku/t+LUsn3KauoxT0dRpp66JNcXoG/bX25h8Kr4ivTpLhnmk30W9+hpe0vbHgKelKNas728NPIut6ri7dEzg+InKcpTnJynJ3lOTcpSfOUnqyzYlDr2M9t8v/wAsCvJzr/SMPqYur7aca/y0MNHrGrL/AM0c1ZRAdDftj2jwjhV/oVf90tv2xbS/4b/oT/3TQWzywOhR9sW0eWGf+hU+lUk4f2zY5fnpYaXSnVj/AOxnNUz1mA6jD224lb8JRfSdRfuS8P7cJX8eBjbjlxD+TpnIGwgO54b22YVu1TC4iPnHupr4zT+Bm8H7Vdm1NHXlB/46NVfFRa+J86qJXKB9VbN7SYTEf2OKo1HyjVg37r3MqfH86ae9J9UZzYvajGYW3cYmpCK/Q5Z4dMk7pelhofUgObdiPajDEShQxkY0q0mowqRv3dST3Jp605N7rtpvjdpHSSEgAAAAAAAAAAAAAAAAAAAAAAAAAAAAAAALWKhJwkoSyycZKMrXyya0duNmfJeKU1OSqX7xSl3l3dueZ53J8Xmvdn1yz5R2/SqxxWIVf+2VWp3tkknNzbckluTbuvJoDGSuxGJLp0oSpt5pKopLS0cri+W5338baLhqp9LCd3h6spKzmvw27Nyg2krW3NOEr7t633CGFshoVZ5YSegv5AoBW/kV05HkqEFlyPSSKJHpEiq6lbMWKpAIxLkUUR6iwKv74H0v2E2rPFYDD1qn55Rak/7zpycHL1cb+p810aMpyjGEXKUmoxS/VKTskuraR9RdnNm/w2FoUL37qnCLfNpeJ+ruKMiACEgAAAAAAAAAAAAAAAAAAAAAAAAAAAAAcF9t+yu6x0ayXhxFNN6frpeCX/a6Z3o0D21bJ77Z/epeLDzjP+WXgn6LMpfygfP6na9tdHprbq7ct/0e4lbV2lGUVGneyveWVRvutfVym7R/Vor3SV3eLlWt03ppbLprrdSi76X5dTxGitXm3NJK2tt7duCVlxd21yAqty6J+9JgpcAAgwmnxArYqFH7sz3Gm+T9xG4nprykekj3KjJauMkubi0ve1YokSjQkVSBUlCqR6EUJAbt7JezyxWMVSavSw2Wo+TqX/Di/VSl/IuZ9AGo+y7YTwmAp51arW/Fqc1n/JF9IKKtzubcQkAAAAAAAAAAAAAAAAAAAAAAAAAAAAAAAAI+0MHGtSqUpq8KkJQkvKaafzJAA+R8dg5U6k6Uk88Jyg1bVyhJxdl1Qxez6tOKnOlUjF7m4Ne++71O3dqcPBY2rNRjFtQTaSTdop3b3t6/BESdGM1ZpNPfxMOTm6bqR18XxuqbtcOVRdCuV/tyfQ6TtjsDTqa0fw5eSvF9Y716Gk7R2JXwzeeF481rF/sROSZezLguHpj6T/axeWGT1Xhfw/p8iiafD768uvvJFJW3ff7iokVpU2nZrp+6ZNoUl96W/bqeKCT6cuC81yf3qTY0tLpXXTVdea81f0I2nSVTr5Fruas01w+T47voYvaKg7uNnxuuHk3xXn7z3VxNtHrH5P5r73kVTtLTc/vf9R48Em/KE37vvTqVjK5LrRS3RuuK3P8AoeP4ZXfJ8Vv8pL6/1NMeT9ZZ8f48RNl9n2wP43G04NXpwfeVdNMsGrRf+Z5Vbk3yNbmnF2lpyfO2/wBT6B9l3Zn+DwqnNfjV8s5/4Y28EPRO785M12x1puYAAAAAAAAAAAAAAAAAAAAAAAAAAAAAAAAAAAHmpNRTbdktW3wS5gc37bbMk8VKWbRpS9+lvgyFsvLJfhzWjs7NSWnDqZntDVddzmtFa0ei59W2/U5/h9n1Z4hzpvu5K6lNO2fRWzR3Strq+ZxZaytelhvHGOhUldWa18uJ5qYWM1aUU0+auY/C1KkUlNpy5pWT87PcZSi2zJvI5v2z7HRpXqUdI8VwX7GlK8fJ/fDczvG1MOpwcXy/+nNdsdlZxqeB5lLVWitPebYZeq5uTC73Gt4bNKUYxi3KTSioq+ZvhbebZT7IYxQzKEb21jmd/fbLf4Ga7Idm1QbqT/tHBqLt+VtXbXmbHs7BK7SabetOrF2vdXV/731uVzz76xa8fFNbycdxSblKLWSabjKLjbqmuHy4kKNNxbumrb1a/Q3n2oYaP4GIsoyqXhJLS7Uc2vmrSXqaxQkpWUndaWdruLXLy36br9C+OW5tjnh05WLUaeRJyWn6uO9vd5L4HrHuEFHK80Xua4XVn8/ij1tZN2T0S1b5rztx8zHTpeC25Oztwjvs114l9a7st77VsXZX+AnNy2lPLSpQzRSlJOc4yUVHweKTcW3lXLkdw7Ods8FjZZMPWTqJZu7lFwll01Sa1Sut17cT5WxU/wBN7Weq++S+ZM2RtWeGqU69GUo1abeWXha1jlva2js5Kzumma49oxy719fA+b9j+0racJ5nXdWOl1OEGvWyTS80dv7G9qYY+lmSy1I2zwve172afLT0JmXpW42TbYQAWVAAAAAAAAAAAAAAAAAAAAAAAAAAAAAA1ntHtDPLuYbk/G+bW6PpvfmbBi82SWT82V5ettDQ3jYU24ykoy4uV+et29E+rMObKyadXxcJld/j1VlaNmYLDUrVHl3PUzGNSyOWZejvdELB09Tkd+u6ZQpN7zJUaVkWcNGxMSIkTatVI3PVChG97eZdSLiReK2sXtGooU5VFFvK42tvTk7X6LiQcNT7qvTyXjml4oPWKvq3HyuZLEtflb0lJJp8eN/QVafjUlq7Wvy525FK0x/GA7bdn3jKaVO16c51FG9sylp4W9E9710d+G9cyeDeHm4tvMn+VpxcbP8AVF7vvWx3aFHS/H6cjlPaDs3XVetKck6cpSk6l3J2lqo5d90vCuGnodHHdTVcnPJbuNX2htBT00stW/7zX0XzMXXxmmrem53v9/19Su1HGLdrWW4ixwrlZZXd6235Yrf9+RtqOXd8PODourPW7va9uC568i44Rm4xpptLjzvx++Zkc0cPBpR8ctNd9+S8k1frpwK7JwahHPLhu019Bs6fS73TpRWS2bS6+VuW/obv7KcfKGNpb0qqlCS5+G697S/5TTL5k6kktb20evHTkbp7H8A62OzxT7qj+I2/0uUWlHq5Xf8AKyFrqSu8AA2cwAAAAAAAAAAAAAAAAAAAAAAAAAAAAAEXFbPpVPz04vztr71qSgNbTLZ4c12hhlGVSnFeGMppdMz+Jb2e+D3rT3HvtLN08TONFd9q5VLu2SUnfLdJ33+ViHg60nNqcMj3rxJ359H/AEODKatetjvplbBS0JUZECL3EmnIolJR7gWosvRLxWsXjcyn4o+C11K/H7+fvkYKN9Fu4v6E6STVmrlKMbbkJj3Ln/nStTRGA29hM0JNN3avuuZ+utGa/wBoqv4crXvbT7t1LWspOzg22I2rtN7pfXX4E7A4lQjdJa73x0tovcQ9qUpd821vzW4+tyxOdm4Lerej14dDazcjnl1al14d/VvwSTfrq35a/MkZnUainaK368FxI9N5YJLe9/n98i5OGkYxvFy1b6+RMR/WQ2fs2pi60aVCGe2kUtE3wzPgtLt8LM+i+yvZ+lgcPGjSiuDnLjOdtZN/LkrI032N9nHRpzxMl/aLLS5uN7zm/wDNJJLyhfidKNMZ7ZZ3voABZQAAAAAAAAAAAAAAAAAAAAAAAAAAAAAAABp/a+MY1Ytb5R8S6Oyf3yMDKN3F8jM9qaTeJu92SNumt/jcx8bJHDy/avU4fpFynLcSoEHvki5TxyM2jJRLykY6ljLl9Vi21akyqF+kyDCRJVWyEqLF2rI13b2TK7t/f3xMpXq3MLWipvT3kXIk1GrVOzVOvOFp2UX+I0rvK3q0uO9k3tx7M4rCUK2BjKpKnGXe6XqVoztJVLRXilHVZUtz03a5eOCpp31v1f0Nv7LYxtOnJ3SV4X5cUb8WUvauXml8x8304Jqza001aTTXrv8AI2/sd2SeNnFxUnFPx1tMkVxyu1pT4JJv0O71tmUZyzSo05S/vOnBv3tXJUYpKyVktyRtMP1jeT8i3hcPGnCMIK0YRUYrkoqyXuRdANGQAAAAAAAAAAAAAAAAAAAAAAAAAAAAAAAAAAIW09mwrJKV01ukt6/dGEq9kn+ms7+cf2ZtAKZYY5eWmPLlj2laLieyWI/TOm/5mvoY7E9nsRSWacbxW9xaaXW2qOllJK+8peHFpPkZ+3NsNQsS9xf2nhHQqOP6XrF+XL03EOpUOW46unbjl1TaRSmXqtZRV27GOqYhR83y/cjSquTvJ9OS6FU2pNXEOflHlz6/sW0y05+Z4zshSpEmZDZ9ZwlGS3oxVOLb8iXOvGFs0knwTdm+i3stje6mXh0HD1lOKktz+7FwwnZmMnDPmThLclvvzfLoZs78bubcGU1dAALIAAAAAAAAAAAAAAAAAAAAAAAAAAAAAAAAAAAAAAAAYPtZCPdxbaUlLw83pql7k/Q0ytWsAcnN9nd8f6osZXd3vLqiAc9aPdkkUVRegAHpyzXSbj5p2lu3p/p9NfPgeqNCMfyxV+L4vq3qyoLRWs1sXaLpPdo965+a8zcKNVSSlF3TAOrhyvhy8snl7ABux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navy.mil/ah_online/um/img/sliders/CoverBunS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31938"/>
            <a:ext cx="3773985" cy="1735166"/>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pic>
        <p:nvPicPr>
          <p:cNvPr id="5122" name="Picture 2" descr="Image result for navy grooming standards for wo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86000"/>
            <a:ext cx="3327192" cy="332719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5124" name="Picture 4" descr="Image result for navy grooming standards for wom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2187" y="3505200"/>
            <a:ext cx="2213610" cy="3162300"/>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9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Female Hair Regulations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fontScale="92500"/>
          </a:bodyPr>
          <a:lstStyle/>
          <a:p>
            <a:pPr>
              <a:buFont typeface="Wingdings" pitchFamily="2" charset="2"/>
              <a:buChar char="Ø"/>
            </a:pPr>
            <a:r>
              <a:rPr lang="en-US" sz="2800" dirty="0">
                <a:solidFill>
                  <a:srgbClr val="FFFF00"/>
                </a:solidFill>
              </a:rPr>
              <a:t>Ponytails – A single braid, French braid, or a single ponytail is authorized in Navy Service Uniform</a:t>
            </a:r>
            <a:r>
              <a:rPr lang="en-US" sz="2800" dirty="0" smtClean="0">
                <a:solidFill>
                  <a:srgbClr val="FFFF00"/>
                </a:solidFill>
              </a:rPr>
              <a:t>.</a:t>
            </a:r>
          </a:p>
          <a:p>
            <a:pPr>
              <a:buFont typeface="Wingdings" pitchFamily="2" charset="2"/>
              <a:buChar char="Ø"/>
            </a:pPr>
            <a:r>
              <a:rPr lang="en-US" sz="2800" dirty="0" smtClean="0">
                <a:solidFill>
                  <a:srgbClr val="FFFF00"/>
                </a:solidFill>
              </a:rPr>
              <a:t>Hair accessories must not be visible when facing forward.</a:t>
            </a:r>
          </a:p>
          <a:p>
            <a:pPr>
              <a:buFont typeface="Wingdings" pitchFamily="2" charset="2"/>
              <a:buChar char="Ø"/>
            </a:pPr>
            <a:r>
              <a:rPr lang="en-US" sz="2800" dirty="0" smtClean="0">
                <a:solidFill>
                  <a:srgbClr val="FFFF00"/>
                </a:solidFill>
              </a:rPr>
              <a:t>Hair accessories must be consistent with hair color.</a:t>
            </a:r>
          </a:p>
          <a:p>
            <a:pPr>
              <a:buFont typeface="Wingdings" pitchFamily="2" charset="2"/>
              <a:buChar char="Ø"/>
            </a:pPr>
            <a:r>
              <a:rPr lang="en-US" sz="2800" dirty="0" smtClean="0">
                <a:solidFill>
                  <a:srgbClr val="FFFF00"/>
                </a:solidFill>
              </a:rPr>
              <a:t>End of ponytail cannot extend lower than 3 inches below the collar of the shirt, jacket, or coat.</a:t>
            </a:r>
          </a:p>
          <a:p>
            <a:pPr>
              <a:buFont typeface="Wingdings" pitchFamily="2" charset="2"/>
              <a:buChar char="Ø"/>
            </a:pPr>
            <a:r>
              <a:rPr lang="en-US" sz="2800" dirty="0" smtClean="0">
                <a:solidFill>
                  <a:srgbClr val="FFFF00"/>
                </a:solidFill>
              </a:rPr>
              <a:t>Hair buns will not extend more than 3 inches from the scalp.</a:t>
            </a:r>
          </a:p>
          <a:p>
            <a:pPr>
              <a:buFont typeface="Wingdings" pitchFamily="2" charset="2"/>
              <a:buChar char="Ø"/>
            </a:pPr>
            <a:r>
              <a:rPr lang="en-US" sz="2800" dirty="0" smtClean="0">
                <a:solidFill>
                  <a:srgbClr val="FFFF00"/>
                </a:solidFill>
              </a:rPr>
              <a:t>Hair buns width or diameter will not exceed or extend beyond the width of the back of the head.</a:t>
            </a:r>
            <a:endParaRPr lang="en-US" sz="2800" dirty="0">
              <a:solidFill>
                <a:srgbClr val="FFFF00"/>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27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solidFill>
                  <a:srgbClr val="FFFF00"/>
                </a:solidFill>
                <a:latin typeface="Times New Roman" pitchFamily="18" charset="0"/>
                <a:cs typeface="Times New Roman" pitchFamily="18" charset="0"/>
              </a:rPr>
              <a:t>Female Hair Regulations</a:t>
            </a:r>
            <a:endParaRPr lang="en-US" dirty="0">
              <a:solidFill>
                <a:srgbClr val="FFFF00"/>
              </a:solidFill>
              <a:latin typeface="Times New Roman" pitchFamily="18" charset="0"/>
              <a:cs typeface="Times New Roman"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Braids Grooming Standards"/>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654725"/>
            <a:ext cx="2971800" cy="2368601"/>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148" name="Picture 4" descr="Ponytail Grooming 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699226"/>
            <a:ext cx="3048000" cy="2286000"/>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152" name="Picture 8" descr="Image result for navy grooming standards for ponyt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563" y="4191000"/>
            <a:ext cx="2548873" cy="254887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7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Female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lnSpcReduction="10000"/>
          </a:bodyPr>
          <a:lstStyle/>
          <a:p>
            <a:pPr>
              <a:buFont typeface="Wingdings" pitchFamily="2" charset="2"/>
              <a:buChar char="Ø"/>
            </a:pPr>
            <a:r>
              <a:rPr lang="en-US" sz="2800" dirty="0" smtClean="0">
                <a:solidFill>
                  <a:srgbClr val="FFFF00"/>
                </a:solidFill>
              </a:rPr>
              <a:t>Angled </a:t>
            </a:r>
            <a:r>
              <a:rPr lang="en-US" sz="2800" dirty="0">
                <a:solidFill>
                  <a:srgbClr val="FFFF00"/>
                </a:solidFill>
              </a:rPr>
              <a:t>hairstyles may not exceed 1 1/2 inches difference in length from front to back</a:t>
            </a:r>
            <a:r>
              <a:rPr lang="en-US" sz="2800" dirty="0" smtClean="0">
                <a:solidFill>
                  <a:srgbClr val="FFFF00"/>
                </a:solidFill>
              </a:rPr>
              <a:t>.</a:t>
            </a:r>
            <a:endParaRPr lang="en-US" sz="2800" dirty="0" smtClean="0">
              <a:solidFill>
                <a:srgbClr val="FFFF00"/>
              </a:solidFill>
              <a:cs typeface="Times New Roman" pitchFamily="18" charset="0"/>
            </a:endParaRPr>
          </a:p>
          <a:p>
            <a:pPr>
              <a:buFont typeface="Wingdings" pitchFamily="2" charset="2"/>
              <a:buChar char="Ø"/>
            </a:pPr>
            <a:r>
              <a:rPr lang="en-US" sz="2800" dirty="0">
                <a:solidFill>
                  <a:srgbClr val="FFFF00"/>
                </a:solidFill>
              </a:rPr>
              <a:t>All hairstyles must minimize scalp exposure</a:t>
            </a:r>
            <a:r>
              <a:rPr lang="en-US" sz="2800" dirty="0" smtClean="0">
                <a:solidFill>
                  <a:srgbClr val="FFFF00"/>
                </a:solidFill>
              </a:rPr>
              <a:t>.</a:t>
            </a:r>
          </a:p>
          <a:p>
            <a:pPr>
              <a:buFont typeface="Wingdings" pitchFamily="2" charset="2"/>
              <a:buChar char="Ø"/>
            </a:pPr>
            <a:r>
              <a:rPr lang="en-US" sz="2800" dirty="0">
                <a:solidFill>
                  <a:srgbClr val="FFFF00"/>
                </a:solidFill>
              </a:rPr>
              <a:t>Two strand braids (a type of twist) are authorized. Braided hairstyles shall be conservative and conform to the grooming standard guidelines. </a:t>
            </a:r>
            <a:endParaRPr lang="en-US" sz="2800" dirty="0" smtClean="0">
              <a:solidFill>
                <a:srgbClr val="FFFF00"/>
              </a:solidFill>
            </a:endParaRPr>
          </a:p>
          <a:p>
            <a:pPr>
              <a:buFont typeface="Wingdings" pitchFamily="2" charset="2"/>
              <a:buChar char="Ø"/>
            </a:pPr>
            <a:r>
              <a:rPr lang="en-US" sz="2800" dirty="0">
                <a:solidFill>
                  <a:srgbClr val="FFFF00"/>
                </a:solidFill>
              </a:rPr>
              <a:t>When hair accessories are worn, they must be consistent with the hair color.  A maximum of two small barrettes, similar to hair color, may be used to secure the hair to the head</a:t>
            </a:r>
            <a:r>
              <a:rPr lang="en-US" sz="2800" dirty="0" smtClean="0">
                <a:solidFill>
                  <a:srgbClr val="FFFF00"/>
                </a:solidFill>
              </a:rPr>
              <a:t>.</a:t>
            </a:r>
            <a:endParaRPr lang="en-US" sz="2800" dirty="0" smtClean="0">
              <a:solidFill>
                <a:srgbClr val="FFFF00"/>
              </a:solidFill>
            </a:endParaRPr>
          </a:p>
          <a:p>
            <a:pPr>
              <a:buFont typeface="Wingdings" pitchFamily="2" charset="2"/>
              <a:buChar char="Ø"/>
            </a:pPr>
            <a:endParaRPr lang="en-US" sz="2800" dirty="0">
              <a:solidFill>
                <a:srgbClr val="FFFF00"/>
              </a:solidFill>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43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Female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a:bodyPr>
          <a:lstStyle/>
          <a:p>
            <a:pPr>
              <a:buFont typeface="Wingdings" pitchFamily="2" charset="2"/>
              <a:buChar char="Ø"/>
            </a:pPr>
            <a:r>
              <a:rPr lang="en-US" sz="2800" dirty="0" smtClean="0">
                <a:solidFill>
                  <a:srgbClr val="FFFF00"/>
                </a:solidFill>
              </a:rPr>
              <a:t>Bun </a:t>
            </a:r>
            <a:r>
              <a:rPr lang="en-US" sz="2800" dirty="0">
                <a:solidFill>
                  <a:srgbClr val="FFFF00"/>
                </a:solidFill>
              </a:rPr>
              <a:t>accessories (used to form the bun), are authorized if completely concealed.  Additional hairpins, bobby pins, small rubber bands, or small thin fabric elastic bands may be used to hold hair in place, if necessary.</a:t>
            </a:r>
            <a:endParaRPr lang="en-US" sz="2800" dirty="0">
              <a:solidFill>
                <a:srgbClr val="FFFF00"/>
              </a:solidFill>
              <a:cs typeface="Times New Roman" pitchFamily="18"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Image result for bun accessor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4990306" y="3371233"/>
            <a:ext cx="2511425" cy="251142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9220" name="Picture 4" descr="Image result for bobby pi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906220"/>
            <a:ext cx="1976438" cy="197643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25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Female Hair Regulations</a:t>
            </a:r>
          </a:p>
        </p:txBody>
      </p:sp>
      <p:sp>
        <p:nvSpPr>
          <p:cNvPr id="2" name="Content Placeholder 1"/>
          <p:cNvSpPr>
            <a:spLocks noGrp="1" noChangeArrowheads="1"/>
          </p:cNvSpPr>
          <p:nvPr>
            <p:ph idx="1"/>
          </p:nvPr>
        </p:nvSpPr>
        <p:spPr bwMode="auto">
          <a:xfrm>
            <a:off x="457201" y="1601025"/>
            <a:ext cx="8305800" cy="452431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Locks must continue from the root to the end of the hair</a:t>
            </a:r>
            <a:r>
              <a:rPr kumimoji="0" lang="en-US" altLang="en-US" sz="2000" b="0" i="0" u="none" strike="noStrike" cap="none" normalizeH="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in one direction (no zig-zagging, curving, or ending before</a:t>
            </a:r>
            <a:r>
              <a:rPr kumimoji="0" lang="en-US" altLang="en-US" sz="2000" b="0" i="0" u="none" strike="noStrike" cap="none" normalizeH="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the end of the lock to dangle as a wisp or loose hair) and</a:t>
            </a:r>
            <a:r>
              <a:rPr kumimoji="0" lang="en-US" altLang="en-US" sz="2000" b="0" i="0" u="none" strike="noStrike" cap="none" normalizeH="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should encompass the whole head. Locks partings must be</a:t>
            </a:r>
            <a:r>
              <a:rPr kumimoji="0" lang="en-US" altLang="en-US" sz="2000" b="0" i="0" u="none" strike="noStrike" cap="none" normalizeH="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square or rectangle in shape in order to maintain a neat and</a:t>
            </a:r>
            <a:r>
              <a:rPr kumimoji="0" lang="en-US" altLang="en-US" sz="2000" b="0" i="0" u="none" strike="noStrike" cap="none" normalizeH="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professional appearance.</a:t>
            </a:r>
          </a:p>
          <a:p>
            <a:pPr eaLnBrk="0" fontAlgn="base" hangingPunct="0">
              <a:spcBef>
                <a:spcPct val="0"/>
              </a:spcBef>
              <a:spcAft>
                <a:spcPct val="0"/>
              </a:spcAft>
              <a:buFont typeface="Wingdings" panose="05000000000000000000" pitchFamily="2" charset="2"/>
              <a:buChar char="Ø"/>
            </a:pPr>
            <a:r>
              <a:rPr kumimoji="0" lang="en-US" alt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lang="en-US" altLang="en-US" sz="2000" dirty="0">
                <a:solidFill>
                  <a:srgbClr val="FFFF00"/>
                </a:solidFill>
                <a:latin typeface="Times New Roman" panose="02020603050405020304" pitchFamily="18" charset="0"/>
                <a:cs typeface="Times New Roman" panose="02020603050405020304" pitchFamily="18" charset="0"/>
              </a:rPr>
              <a:t>Locks can be loose (free-hanging where no hair is added to the lock once it is started other than hair extensions that are attached at the end of the natural hair). When worn loose, locks will be spaced no more than three-eighths of an inch apart, diameter/width will not exceed three-eighths of an inch, and locks will be tightly interlaced to present a neat and professional military appearance. Locks may also be worn in a bun provided all hair grooming requirements are met. Locks may not be worn in combination with other hair styles (e.g. twists, braids).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8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261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solidFill>
                  <a:srgbClr val="FFFF00"/>
                </a:solidFill>
                <a:latin typeface="Times New Roman" pitchFamily="18" charset="0"/>
                <a:cs typeface="Times New Roman" pitchFamily="18" charset="0"/>
              </a:rPr>
              <a:t>Female Hair Regulations</a:t>
            </a:r>
          </a:p>
        </p:txBody>
      </p:sp>
      <p:pic>
        <p:nvPicPr>
          <p:cNvPr id="1026" name="Picture 2" descr="E:\Logos\NJROT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04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ln w="12700">
            <a:solidFill>
              <a:srgbClr val="FFFF00"/>
            </a:solidFill>
          </a:ln>
        </p:spPr>
        <p:txBody>
          <a:bodyPr>
            <a:normAutofit/>
          </a:bodyPr>
          <a:lstStyle/>
          <a:p>
            <a:pPr>
              <a:buFont typeface="Wingdings" pitchFamily="2" charset="2"/>
              <a:buChar char="Ø"/>
            </a:pPr>
            <a:endParaRPr lang="en-US" sz="3600" dirty="0" smtClean="0">
              <a:solidFill>
                <a:srgbClr val="FFFF00"/>
              </a:solidFill>
            </a:endParaRPr>
          </a:p>
          <a:p>
            <a:pPr marL="0" indent="0">
              <a:buNone/>
            </a:pPr>
            <a:endParaRPr lang="en-US" sz="3600" dirty="0" smtClean="0">
              <a:solidFill>
                <a:srgbClr val="FFFF00"/>
              </a:solidFill>
            </a:endParaRPr>
          </a:p>
          <a:p>
            <a:pPr marL="0" indent="0" algn="ctr">
              <a:buNone/>
            </a:pPr>
            <a:r>
              <a:rPr lang="en-US" sz="4000" dirty="0" smtClean="0">
                <a:solidFill>
                  <a:srgbClr val="FFFF00"/>
                </a:solidFill>
              </a:rPr>
              <a:t>http</a:t>
            </a:r>
            <a:r>
              <a:rPr lang="en-US" sz="4000" dirty="0">
                <a:solidFill>
                  <a:srgbClr val="FFFF00"/>
                </a:solidFill>
              </a:rPr>
              <a:t>://www.navy.mil/ah_online/um/femalehair.html</a:t>
            </a:r>
            <a:endParaRPr lang="en-US" sz="4000" dirty="0" smtClean="0">
              <a:solidFill>
                <a:srgbClr val="FFFF00"/>
              </a:solidFill>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12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650</Words>
  <Application>Microsoft Office PowerPoint</Application>
  <PresentationFormat>On-screen Show (4:3)</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U.S. Navy Grooming Standards Navy JROTC</vt:lpstr>
      <vt:lpstr>Female Hair Regulations</vt:lpstr>
      <vt:lpstr>Female Hair Regulations</vt:lpstr>
      <vt:lpstr>Female Hair Regulations</vt:lpstr>
      <vt:lpstr>Female Hair Regulations</vt:lpstr>
      <vt:lpstr>Female Hair Regulations</vt:lpstr>
      <vt:lpstr>Female Hair Regulations</vt:lpstr>
      <vt:lpstr>Female Hair Regulations</vt:lpstr>
      <vt:lpstr>Female Hair Regulations</vt:lpstr>
      <vt:lpstr>Male Hair Regulations</vt:lpstr>
      <vt:lpstr>Male Hair Regulations</vt:lpstr>
      <vt:lpstr>Male Hair Regulations</vt:lpstr>
      <vt:lpstr>Male Hair Regulations</vt:lpstr>
      <vt:lpstr>Male Hair Regulations</vt:lpstr>
      <vt:lpstr>Female Cosmetics</vt:lpstr>
      <vt:lpstr>Fingernail Regulations</vt:lpstr>
      <vt:lpstr>Jewelry</vt:lpstr>
      <vt:lpstr>Earrings</vt:lpstr>
      <vt:lpstr>Earrings (cont)</vt:lpstr>
      <vt:lpstr>Body Piercing</vt:lpstr>
      <vt:lpstr>QUESTIONS?</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Gorsuch, Jason</dc:creator>
  <cp:lastModifiedBy>Gorsuch, Jason</cp:lastModifiedBy>
  <cp:revision>52</cp:revision>
  <dcterms:created xsi:type="dcterms:W3CDTF">2014-07-30T13:24:56Z</dcterms:created>
  <dcterms:modified xsi:type="dcterms:W3CDTF">2018-09-10T19:24:28Z</dcterms:modified>
</cp:coreProperties>
</file>