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9"/>
  </p:notesMasterIdLst>
  <p:handoutMasterIdLst>
    <p:handoutMasterId r:id="rId100"/>
  </p:handoutMasterIdLst>
  <p:sldIdLst>
    <p:sldId id="298" r:id="rId2"/>
    <p:sldId id="357" r:id="rId3"/>
    <p:sldId id="327" r:id="rId4"/>
    <p:sldId id="374" r:id="rId5"/>
    <p:sldId id="375" r:id="rId6"/>
    <p:sldId id="328" r:id="rId7"/>
    <p:sldId id="329" r:id="rId8"/>
    <p:sldId id="342" r:id="rId9"/>
    <p:sldId id="343" r:id="rId10"/>
    <p:sldId id="344" r:id="rId11"/>
    <p:sldId id="347" r:id="rId12"/>
    <p:sldId id="348" r:id="rId13"/>
    <p:sldId id="349" r:id="rId14"/>
    <p:sldId id="350" r:id="rId15"/>
    <p:sldId id="352" r:id="rId16"/>
    <p:sldId id="353" r:id="rId17"/>
    <p:sldId id="354" r:id="rId18"/>
    <p:sldId id="355" r:id="rId19"/>
    <p:sldId id="330" r:id="rId20"/>
    <p:sldId id="331" r:id="rId21"/>
    <p:sldId id="334" r:id="rId22"/>
    <p:sldId id="335" r:id="rId23"/>
    <p:sldId id="333" r:id="rId24"/>
    <p:sldId id="336" r:id="rId25"/>
    <p:sldId id="337" r:id="rId26"/>
    <p:sldId id="338" r:id="rId27"/>
    <p:sldId id="339" r:id="rId28"/>
    <p:sldId id="340" r:id="rId29"/>
    <p:sldId id="341" r:id="rId30"/>
    <p:sldId id="351" r:id="rId31"/>
    <p:sldId id="258" r:id="rId32"/>
    <p:sldId id="370" r:id="rId33"/>
    <p:sldId id="372" r:id="rId34"/>
    <p:sldId id="371" r:id="rId35"/>
    <p:sldId id="305" r:id="rId36"/>
    <p:sldId id="369" r:id="rId37"/>
    <p:sldId id="256" r:id="rId38"/>
    <p:sldId id="257" r:id="rId39"/>
    <p:sldId id="303" r:id="rId40"/>
    <p:sldId id="259" r:id="rId41"/>
    <p:sldId id="260" r:id="rId42"/>
    <p:sldId id="292" r:id="rId43"/>
    <p:sldId id="358" r:id="rId44"/>
    <p:sldId id="360" r:id="rId45"/>
    <p:sldId id="307" r:id="rId46"/>
    <p:sldId id="302" r:id="rId47"/>
    <p:sldId id="262" r:id="rId48"/>
    <p:sldId id="362" r:id="rId49"/>
    <p:sldId id="263" r:id="rId50"/>
    <p:sldId id="264" r:id="rId51"/>
    <p:sldId id="265" r:id="rId52"/>
    <p:sldId id="266" r:id="rId53"/>
    <p:sldId id="267" r:id="rId54"/>
    <p:sldId id="269" r:id="rId55"/>
    <p:sldId id="271" r:id="rId56"/>
    <p:sldId id="273" r:id="rId57"/>
    <p:sldId id="275" r:id="rId58"/>
    <p:sldId id="277" r:id="rId59"/>
    <p:sldId id="279" r:id="rId60"/>
    <p:sldId id="316" r:id="rId61"/>
    <p:sldId id="280" r:id="rId62"/>
    <p:sldId id="281" r:id="rId63"/>
    <p:sldId id="308" r:id="rId64"/>
    <p:sldId id="284" r:id="rId65"/>
    <p:sldId id="366" r:id="rId66"/>
    <p:sldId id="309" r:id="rId67"/>
    <p:sldId id="365" r:id="rId68"/>
    <p:sldId id="367" r:id="rId69"/>
    <p:sldId id="368" r:id="rId70"/>
    <p:sldId id="311" r:id="rId71"/>
    <p:sldId id="285" r:id="rId72"/>
    <p:sldId id="318" r:id="rId73"/>
    <p:sldId id="319" r:id="rId74"/>
    <p:sldId id="320" r:id="rId75"/>
    <p:sldId id="321" r:id="rId76"/>
    <p:sldId id="323" r:id="rId77"/>
    <p:sldId id="324" r:id="rId78"/>
    <p:sldId id="286" r:id="rId79"/>
    <p:sldId id="287" r:id="rId80"/>
    <p:sldId id="282" r:id="rId81"/>
    <p:sldId id="312" r:id="rId82"/>
    <p:sldId id="304" r:id="rId83"/>
    <p:sldId id="283" r:id="rId84"/>
    <p:sldId id="301" r:id="rId85"/>
    <p:sldId id="299" r:id="rId86"/>
    <p:sldId id="373" r:id="rId87"/>
    <p:sldId id="288" r:id="rId88"/>
    <p:sldId id="313" r:id="rId89"/>
    <p:sldId id="315" r:id="rId90"/>
    <p:sldId id="314" r:id="rId91"/>
    <p:sldId id="289" r:id="rId92"/>
    <p:sldId id="300" r:id="rId93"/>
    <p:sldId id="290" r:id="rId94"/>
    <p:sldId id="291" r:id="rId95"/>
    <p:sldId id="296" r:id="rId96"/>
    <p:sldId id="359" r:id="rId97"/>
    <p:sldId id="356"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5EE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41" d="100"/>
          <a:sy n="41" d="100"/>
        </p:scale>
        <p:origin x="558"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44C1EA3E-BA2F-4F48-858B-0B87DC6ADDEC}" type="datetimeFigureOut">
              <a:rPr lang="en-US" smtClean="0"/>
              <a:t>4/11/2019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894EA984-C0C4-4A8A-958C-4B86CA701329}" type="slidenum">
              <a:rPr lang="en-US" smtClean="0"/>
              <a:t>‹#›</a:t>
            </a:fld>
            <a:endParaRPr lang="en-US"/>
          </a:p>
        </p:txBody>
      </p:sp>
    </p:spTree>
    <p:extLst>
      <p:ext uri="{BB962C8B-B14F-4D97-AF65-F5344CB8AC3E}">
        <p14:creationId xmlns:p14="http://schemas.microsoft.com/office/powerpoint/2010/main" val="140449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974B53DE-8F49-4E58-8122-FE792EC3ED3C}" type="datetimeFigureOut">
              <a:rPr lang="en-US" smtClean="0"/>
              <a:t>4/11/2019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32FECDA0-F8EF-4144-8682-64E669895FF8}" type="slidenum">
              <a:rPr lang="en-US" smtClean="0"/>
              <a:t>‹#›</a:t>
            </a:fld>
            <a:endParaRPr lang="en-US"/>
          </a:p>
        </p:txBody>
      </p:sp>
    </p:spTree>
    <p:extLst>
      <p:ext uri="{BB962C8B-B14F-4D97-AF65-F5344CB8AC3E}">
        <p14:creationId xmlns:p14="http://schemas.microsoft.com/office/powerpoint/2010/main" val="323921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six academies at 4 different high schools. They are the</a:t>
            </a:r>
            <a:r>
              <a:rPr lang="en-US" baseline="0" dirty="0"/>
              <a:t> Digital Media Academy and the Medical Science Academy at Hightower High School, the Global Studies Academy and the International Business &amp; Marketing Academy at Travis High School. The Engineering Academy at Elkins High School. And the Math and Science Academy at Dulles High School. As 8</a:t>
            </a:r>
            <a:r>
              <a:rPr lang="en-US" baseline="30000" dirty="0"/>
              <a:t>th</a:t>
            </a:r>
            <a:r>
              <a:rPr lang="en-US" baseline="0" dirty="0"/>
              <a:t> graders, you will have the opportunity to apply to any, and/or all, of the academies listed here.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47</a:t>
            </a:fld>
            <a:endParaRPr lang="en-US"/>
          </a:p>
        </p:txBody>
      </p:sp>
    </p:spTree>
    <p:extLst>
      <p:ext uri="{BB962C8B-B14F-4D97-AF65-F5344CB8AC3E}">
        <p14:creationId xmlns:p14="http://schemas.microsoft.com/office/powerpoint/2010/main" val="78474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top 3 benefits</a:t>
            </a:r>
            <a:r>
              <a:rPr lang="en-US" baseline="0" dirty="0"/>
              <a:t> for the international business and marketing academy as told to us by their current students.</a:t>
            </a:r>
          </a:p>
          <a:p>
            <a:endParaRPr lang="en-US" baseline="0" dirty="0"/>
          </a:p>
          <a:p>
            <a:r>
              <a:rPr lang="en-US" baseline="0" dirty="0"/>
              <a:t>Students take business classes all four years, earning a total of 5 credits in business. </a:t>
            </a:r>
          </a:p>
          <a:p>
            <a:endParaRPr lang="en-US" baseline="0" dirty="0"/>
          </a:p>
          <a:p>
            <a:r>
              <a:rPr lang="en-US" baseline="0" dirty="0"/>
              <a:t>_________________</a:t>
            </a:r>
            <a:endParaRPr lang="en-US" dirty="0"/>
          </a:p>
          <a:p>
            <a:endParaRPr lang="en-US" dirty="0"/>
          </a:p>
          <a:p>
            <a:r>
              <a:rPr lang="en-US" dirty="0"/>
              <a:t>Required track: 5 business credits. Currently </a:t>
            </a:r>
            <a:r>
              <a:rPr lang="en-US" dirty="0" err="1"/>
              <a:t>PBMF</a:t>
            </a:r>
            <a:r>
              <a:rPr lang="en-US" baseline="0" dirty="0"/>
              <a:t> (9</a:t>
            </a:r>
            <a:r>
              <a:rPr lang="en-US" baseline="30000" dirty="0"/>
              <a:t>th</a:t>
            </a:r>
            <a:r>
              <a:rPr lang="en-US" baseline="0" dirty="0"/>
              <a:t>), BIM (10</a:t>
            </a:r>
            <a:r>
              <a:rPr lang="en-US" baseline="30000" dirty="0"/>
              <a:t>th</a:t>
            </a:r>
            <a:r>
              <a:rPr lang="en-US" baseline="0" dirty="0"/>
              <a:t>), Accounting (11</a:t>
            </a:r>
            <a:r>
              <a:rPr lang="en-US" baseline="30000" dirty="0"/>
              <a:t>th</a:t>
            </a:r>
            <a:r>
              <a:rPr lang="en-US" baseline="0" dirty="0"/>
              <a:t>), Global Business/Advertising (11</a:t>
            </a:r>
            <a:r>
              <a:rPr lang="en-US" baseline="30000" dirty="0"/>
              <a:t>th</a:t>
            </a:r>
            <a:r>
              <a:rPr lang="en-US" baseline="0" dirty="0"/>
              <a:t>), Business management OR Business law OR entrepreneurship OR practicum (12</a:t>
            </a:r>
            <a:r>
              <a:rPr lang="en-US" baseline="30000" dirty="0"/>
              <a:t>th</a:t>
            </a:r>
            <a:r>
              <a:rPr lang="en-US" baseline="0" dirty="0"/>
              <a:t> grade); course industry certifications required</a:t>
            </a:r>
            <a:endParaRPr lang="en-US" dirty="0"/>
          </a:p>
          <a:p>
            <a:r>
              <a:rPr lang="en-US" dirty="0"/>
              <a:t>Activities </a:t>
            </a:r>
            <a:r>
              <a:rPr lang="en-US" dirty="0" err="1"/>
              <a:t>IBMA</a:t>
            </a:r>
            <a:r>
              <a:rPr lang="en-US" dirty="0"/>
              <a:t> does:</a:t>
            </a:r>
          </a:p>
          <a:p>
            <a:r>
              <a:rPr lang="en-US" dirty="0"/>
              <a:t>Rockets Marketing</a:t>
            </a:r>
            <a:r>
              <a:rPr lang="en-US" baseline="0" dirty="0"/>
              <a:t> and Handouts; </a:t>
            </a:r>
            <a:r>
              <a:rPr lang="en-US" baseline="0" dirty="0" err="1"/>
              <a:t>DECA</a:t>
            </a:r>
            <a:r>
              <a:rPr lang="en-US" baseline="0" dirty="0"/>
              <a:t> competitions; </a:t>
            </a:r>
            <a:r>
              <a:rPr lang="en-US" baseline="0" dirty="0" err="1"/>
              <a:t>HCC</a:t>
            </a:r>
            <a:r>
              <a:rPr lang="en-US" baseline="0" dirty="0"/>
              <a:t> Teen Entrepreneur Summit; U of H </a:t>
            </a:r>
            <a:r>
              <a:rPr lang="en-US" baseline="0" dirty="0" err="1"/>
              <a:t>Wolffest</a:t>
            </a:r>
            <a:r>
              <a:rPr lang="en-US" baseline="0" dirty="0"/>
              <a:t>; Group Volunteer at Houston </a:t>
            </a:r>
            <a:r>
              <a:rPr lang="en-US" baseline="0" dirty="0" err="1"/>
              <a:t>Foodbank</a:t>
            </a:r>
            <a:r>
              <a:rPr lang="en-US" baseline="0" dirty="0"/>
              <a:t>, Buddy Walk, and other local events; college visits to school of business; guest speakers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56</a:t>
            </a:fld>
            <a:endParaRPr lang="en-US"/>
          </a:p>
        </p:txBody>
      </p:sp>
    </p:spTree>
    <p:extLst>
      <p:ext uri="{BB962C8B-B14F-4D97-AF65-F5344CB8AC3E}">
        <p14:creationId xmlns:p14="http://schemas.microsoft.com/office/powerpoint/2010/main" val="350459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3 benefits for being a</a:t>
            </a:r>
            <a:r>
              <a:rPr lang="en-US" baseline="0" dirty="0"/>
              <a:t> student in the Engineering Academy are above.</a:t>
            </a:r>
          </a:p>
          <a:p>
            <a:endParaRPr lang="en-US" baseline="0" dirty="0"/>
          </a:p>
          <a:p>
            <a:r>
              <a:rPr lang="en-US" baseline="0" dirty="0"/>
              <a:t>Students take four Engineering Courses through Project Lead the Way ending with a capstone engineering course.</a:t>
            </a:r>
            <a:endParaRPr lang="en-US" dirty="0"/>
          </a:p>
          <a:p>
            <a:endParaRPr lang="en-US" dirty="0"/>
          </a:p>
          <a:p>
            <a:endParaRPr lang="en-US" dirty="0"/>
          </a:p>
          <a:p>
            <a:r>
              <a:rPr lang="en-US" dirty="0"/>
              <a:t>Required Track: Introduction</a:t>
            </a:r>
            <a:r>
              <a:rPr lang="en-US" baseline="0" dirty="0"/>
              <a:t> to Engineering, Principles of Engineering, Civil Engineering and Architecture, Engineering Capstone </a:t>
            </a:r>
          </a:p>
          <a:p>
            <a:r>
              <a:rPr lang="en-US" dirty="0"/>
              <a:t>Partnerships with Texas Instruments,</a:t>
            </a:r>
            <a:r>
              <a:rPr lang="en-US" baseline="0" dirty="0"/>
              <a:t> Lockheed Martin, Fluor, Alcon, BP, </a:t>
            </a:r>
            <a:r>
              <a:rPr lang="en-US" baseline="0" dirty="0" err="1"/>
              <a:t>Systel</a:t>
            </a:r>
            <a:r>
              <a:rPr lang="en-US" baseline="0" dirty="0"/>
              <a:t>, Inc., Vertical Automation, University of Houston, Rice, Baylor College of Medicine, City of Missouri City, and City of Sugar Land to provide internships, field trips, guest speakers, and other enrichment activities.</a:t>
            </a:r>
          </a:p>
          <a:p>
            <a:r>
              <a:rPr lang="en-US" baseline="0" dirty="0"/>
              <a:t>Students have the opportunity to participate in the Technology Student Association, Robotics Club, and Engineering Academy Officers organizations, as well as all of the other clubs and organizations at Elkins High School.</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57</a:t>
            </a:fld>
            <a:endParaRPr lang="en-US"/>
          </a:p>
        </p:txBody>
      </p:sp>
    </p:spTree>
    <p:extLst>
      <p:ext uri="{BB962C8B-B14F-4D97-AF65-F5344CB8AC3E}">
        <p14:creationId xmlns:p14="http://schemas.microsoft.com/office/powerpoint/2010/main" val="320348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students in the Math and Science Academy have stated these to be the top 3 benefits to being in an academy.</a:t>
            </a:r>
          </a:p>
          <a:p>
            <a:endParaRPr lang="en-US" baseline="0" dirty="0"/>
          </a:p>
          <a:p>
            <a:r>
              <a:rPr lang="en-US" baseline="0" dirty="0"/>
              <a:t>Students are required to have 11 credits in math and science in a combination of 5 math and 6 science credits or 6 math and 5 science credits. </a:t>
            </a:r>
          </a:p>
          <a:p>
            <a:endParaRPr lang="en-US" baseline="0" dirty="0"/>
          </a:p>
          <a:p>
            <a:r>
              <a:rPr lang="en-US" baseline="0" dirty="0"/>
              <a:t>__________________________________</a:t>
            </a:r>
            <a:endParaRPr lang="en-US" dirty="0"/>
          </a:p>
          <a:p>
            <a:endParaRPr lang="en-US" dirty="0"/>
          </a:p>
          <a:p>
            <a:r>
              <a:rPr lang="en-US" dirty="0"/>
              <a:t>Required Track: Students are required</a:t>
            </a:r>
            <a:r>
              <a:rPr lang="en-US" baseline="0" dirty="0"/>
              <a:t> to complete 11 math and science credits in a combination of 5 math/6 science or 6 math/5 science. Students will have the opportunity to take courses beyond the AP level in Biology, Chemistry, Physics, Math, and Computer Science.</a:t>
            </a:r>
          </a:p>
          <a:p>
            <a:pPr defTabSz="931723">
              <a:defRPr/>
            </a:pPr>
            <a:r>
              <a:rPr lang="en-US" dirty="0"/>
              <a:t>Partnerships with Rice, University of Houston, Baylor College of Medicine, University of Texas at Austin, Texas</a:t>
            </a:r>
            <a:r>
              <a:rPr lang="en-US" baseline="0" dirty="0"/>
              <a:t> A&amp;M, Shell, NASA, and Showtime, to provide internships, field trips, guest speakers, and other enrichment activities.</a:t>
            </a:r>
          </a:p>
          <a:p>
            <a:pPr defTabSz="931723">
              <a:defRPr/>
            </a:pPr>
            <a:r>
              <a:rPr lang="en-US" baseline="0" dirty="0"/>
              <a:t>Students have the opportunity to participate in the National Science Bowl, Mu Alpha Theta, UIL Academics, Academic Decathlon, Science National Honor Society, and Physics Bowl, as well as all of the other clubs and organizations at Dulles High School.</a:t>
            </a:r>
            <a:endParaRPr lang="en-US" dirty="0"/>
          </a:p>
          <a:p>
            <a:pPr defTabSz="931723">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98CCA4C-DCC5-4EFB-ADA9-7041FCD9118E}" type="slidenum">
              <a:rPr lang="en-US" smtClean="0"/>
              <a:t>58</a:t>
            </a:fld>
            <a:endParaRPr lang="en-US"/>
          </a:p>
        </p:txBody>
      </p:sp>
    </p:spTree>
    <p:extLst>
      <p:ext uri="{BB962C8B-B14F-4D97-AF65-F5344CB8AC3E}">
        <p14:creationId xmlns:p14="http://schemas.microsoft.com/office/powerpoint/2010/main" val="370096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21"/>
            <a:r>
              <a:rPr lang="en-US" dirty="0" smtClean="0"/>
              <a:t>The first point</a:t>
            </a:r>
            <a:r>
              <a:rPr lang="en-US" baseline="0" dirty="0" smtClean="0"/>
              <a:t> I want to make is that all five of these academies are as much yours as they are mine.</a:t>
            </a:r>
            <a:endParaRPr lang="en-US" dirty="0" smtClean="0"/>
          </a:p>
          <a:p>
            <a:pPr defTabSz="881321"/>
            <a:endParaRPr lang="en-US" dirty="0" smtClean="0"/>
          </a:p>
          <a:p>
            <a:pPr defTabSz="881321"/>
            <a:r>
              <a:rPr lang="en-US" dirty="0" smtClean="0"/>
              <a:t>The second </a:t>
            </a:r>
            <a:r>
              <a:rPr lang="en-US" baseline="0" dirty="0" smtClean="0"/>
              <a:t>thing that is similar to all U.S. Service Academies is that they are very competitive.  It is a competition to get in, and a competition to stay in.  It should stand to reason that if you are seeking a scholarship that is worth more than $200,000 that some work is required.  </a:t>
            </a:r>
          </a:p>
          <a:p>
            <a:pPr defTabSz="881321"/>
            <a:endParaRPr lang="en-US" baseline="0" dirty="0" smtClean="0"/>
          </a:p>
          <a:p>
            <a:pPr defTabSz="881321"/>
            <a:r>
              <a:rPr lang="en-US" baseline="0" dirty="0" smtClean="0"/>
              <a:t>This leads me to my third point, and that admission to any of the service academies requires a lot of work.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DE22B-CDC1-4974-8EA2-5B820ABC3336}" type="slidenum">
              <a:rPr lang="en-US" smtClean="0"/>
              <a:pPr>
                <a:defRPr/>
              </a:pPr>
              <a:t>72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A59EC634-9C4C-4CAA-8F7B-F95217F1190F}" type="slidenum">
              <a:rPr lang="en-US" smtClean="0">
                <a:cs typeface="Arial" charset="0"/>
              </a:rPr>
              <a:pPr/>
              <a:t>73</a:t>
            </a:fld>
            <a:endParaRPr lang="en-US" smtClean="0">
              <a:cs typeface="Arial" charset="0"/>
            </a:endParaRPr>
          </a:p>
        </p:txBody>
      </p:sp>
      <p:sp>
        <p:nvSpPr>
          <p:cNvPr id="20482" name="Rectangle 2"/>
          <p:cNvSpPr>
            <a:spLocks noGrp="1" noRot="1" noChangeAspect="1" noChangeArrowheads="1" noTextEdit="1"/>
          </p:cNvSpPr>
          <p:nvPr>
            <p:ph type="sldImg"/>
          </p:nvPr>
        </p:nvSpPr>
        <p:spPr>
          <a:xfrm>
            <a:off x="1190625" y="704850"/>
            <a:ext cx="4629150" cy="3471863"/>
          </a:xfrm>
          <a:ln w="12700" cap="flat">
            <a:solidFill>
              <a:schemeClr val="tx1"/>
            </a:solidFill>
          </a:ln>
        </p:spPr>
      </p:sp>
      <p:sp>
        <p:nvSpPr>
          <p:cNvPr id="20483" name="Rectangle 3"/>
          <p:cNvSpPr>
            <a:spLocks noGrp="1" noChangeArrowheads="1"/>
          </p:cNvSpPr>
          <p:nvPr>
            <p:ph type="body" idx="1"/>
          </p:nvPr>
        </p:nvSpPr>
        <p:spPr>
          <a:xfrm>
            <a:off x="934112" y="4416099"/>
            <a:ext cx="5140656" cy="4180921"/>
          </a:xfrm>
          <a:noFill/>
          <a:ln/>
        </p:spPr>
        <p:txBody>
          <a:bodyPr lIns="88959" tIns="43669" rIns="88959" bIns="43669"/>
          <a:lstStyle/>
          <a:p>
            <a:pPr defTabSz="905380"/>
            <a:r>
              <a:rPr lang="en-US" dirty="0" smtClean="0"/>
              <a:t>The legal requirements for admission</a:t>
            </a:r>
            <a:r>
              <a:rPr lang="en-US" baseline="0" dirty="0" smtClean="0"/>
              <a:t> to USMA, USNA, and USAFA </a:t>
            </a:r>
            <a:r>
              <a:rPr lang="en-US" dirty="0" smtClean="0"/>
              <a:t>can be found</a:t>
            </a:r>
            <a:r>
              <a:rPr lang="en-US" baseline="0" dirty="0" smtClean="0"/>
              <a:t> in Title 10 United States Code, legal requirements for admission to the USCGA can be found in Title 14 United States Code, and legal requirements for admission to USMMA can be found in Title 46 United States Code.</a:t>
            </a:r>
          </a:p>
          <a:p>
            <a:pPr defTabSz="905380"/>
            <a:endParaRPr lang="en-US" baseline="0" dirty="0" smtClean="0"/>
          </a:p>
          <a:p>
            <a:pPr defTabSz="905380"/>
            <a:r>
              <a:rPr lang="en-US" baseline="0" dirty="0" smtClean="0"/>
              <a:t>All the academies are looking for leaders.</a:t>
            </a:r>
          </a:p>
          <a:p>
            <a:pPr defTabSz="905380"/>
            <a:endParaRPr lang="en-US" baseline="0" dirty="0" smtClean="0"/>
          </a:p>
          <a:p>
            <a:pPr defTabSz="905380"/>
            <a:r>
              <a:rPr lang="en-US" baseline="0" dirty="0" smtClean="0"/>
              <a:t>All the academies are looking for scholars who know how to learn.</a:t>
            </a:r>
            <a:endParaRPr lang="en-US" dirty="0" smtClean="0"/>
          </a:p>
          <a:p>
            <a:endParaRPr lang="en-US" dirty="0" smtClean="0"/>
          </a:p>
          <a:p>
            <a:r>
              <a:rPr lang="en-US" dirty="0" smtClean="0"/>
              <a:t>The Medical Exam</a:t>
            </a:r>
            <a:r>
              <a:rPr lang="en-US" baseline="0" dirty="0" smtClean="0"/>
              <a:t> is a complete medical exam not a sports physical and is paid for by the respective service academy that you are applying to but scheduled by you with a doctor contracted to conduct these exams in the local area.</a:t>
            </a:r>
          </a:p>
          <a:p>
            <a:endParaRPr lang="en-US" baseline="0" dirty="0" smtClean="0"/>
          </a:p>
          <a:p>
            <a:r>
              <a:rPr lang="en-US" baseline="0" dirty="0" smtClean="0"/>
              <a:t>Will we talk about the Candidate Fitness Assessment used by all academies in a little bit.</a:t>
            </a:r>
            <a:endParaRPr lang="en-US" dirty="0" smtClean="0"/>
          </a:p>
          <a:p>
            <a:pPr marL="116285" indent="-116285" defTabSz="919573"/>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ED54BC55-2E7A-456A-8275-73AFCDA380C5}" type="slidenum">
              <a:rPr lang="en-US" smtClean="0">
                <a:cs typeface="Arial" charset="0"/>
              </a:rPr>
              <a:pPr/>
              <a:t>74</a:t>
            </a:fld>
            <a:endParaRPr lang="en-US" smtClean="0">
              <a:cs typeface="Arial" charset="0"/>
            </a:endParaRPr>
          </a:p>
        </p:txBody>
      </p:sp>
      <p:sp>
        <p:nvSpPr>
          <p:cNvPr id="32770" name="Rectangle 2"/>
          <p:cNvSpPr>
            <a:spLocks noChangeArrowheads="1"/>
          </p:cNvSpPr>
          <p:nvPr/>
        </p:nvSpPr>
        <p:spPr bwMode="auto">
          <a:xfrm>
            <a:off x="3972257" y="0"/>
            <a:ext cx="3038144" cy="461131"/>
          </a:xfrm>
          <a:prstGeom prst="rect">
            <a:avLst/>
          </a:prstGeom>
          <a:noFill/>
          <a:ln w="9525">
            <a:noFill/>
            <a:miter lim="800000"/>
            <a:headEnd/>
            <a:tailEnd/>
          </a:ln>
        </p:spPr>
        <p:txBody>
          <a:bodyPr wrap="none" lIns="93164" tIns="46583" rIns="93164" bIns="46583" anchor="ctr"/>
          <a:lstStyle/>
          <a:p>
            <a:endParaRPr lang="en-US"/>
          </a:p>
        </p:txBody>
      </p:sp>
      <p:sp>
        <p:nvSpPr>
          <p:cNvPr id="32771" name="Rectangle 3"/>
          <p:cNvSpPr>
            <a:spLocks noChangeArrowheads="1"/>
          </p:cNvSpPr>
          <p:nvPr/>
        </p:nvSpPr>
        <p:spPr bwMode="auto">
          <a:xfrm>
            <a:off x="3972257" y="8832196"/>
            <a:ext cx="3038144" cy="464205"/>
          </a:xfrm>
          <a:prstGeom prst="rect">
            <a:avLst/>
          </a:prstGeom>
          <a:noFill/>
          <a:ln w="9525">
            <a:noFill/>
            <a:miter lim="800000"/>
            <a:headEnd/>
            <a:tailEnd/>
          </a:ln>
        </p:spPr>
        <p:txBody>
          <a:bodyPr lIns="89757" tIns="44091" rIns="89757" bIns="44091" anchor="b"/>
          <a:lstStyle/>
          <a:p>
            <a:pPr algn="r" defTabSz="907333" eaLnBrk="0" hangingPunct="0"/>
            <a:r>
              <a:rPr lang="en-US" sz="1300" dirty="0"/>
              <a:t>28</a:t>
            </a:r>
          </a:p>
        </p:txBody>
      </p:sp>
      <p:sp>
        <p:nvSpPr>
          <p:cNvPr id="32772" name="Rectangle 4"/>
          <p:cNvSpPr>
            <a:spLocks noChangeArrowheads="1"/>
          </p:cNvSpPr>
          <p:nvPr/>
        </p:nvSpPr>
        <p:spPr bwMode="auto">
          <a:xfrm>
            <a:off x="0" y="8832196"/>
            <a:ext cx="3036624" cy="464205"/>
          </a:xfrm>
          <a:prstGeom prst="rect">
            <a:avLst/>
          </a:prstGeom>
          <a:noFill/>
          <a:ln w="9525">
            <a:noFill/>
            <a:miter lim="800000"/>
            <a:headEnd/>
            <a:tailEnd/>
          </a:ln>
        </p:spPr>
        <p:txBody>
          <a:bodyPr wrap="none" lIns="93164" tIns="46583" rIns="93164" bIns="46583" anchor="ctr"/>
          <a:lstStyle/>
          <a:p>
            <a:endParaRPr lang="en-US"/>
          </a:p>
        </p:txBody>
      </p:sp>
      <p:sp>
        <p:nvSpPr>
          <p:cNvPr id="32773" name="Rectangle 5"/>
          <p:cNvSpPr>
            <a:spLocks noChangeArrowheads="1"/>
          </p:cNvSpPr>
          <p:nvPr/>
        </p:nvSpPr>
        <p:spPr bwMode="auto">
          <a:xfrm>
            <a:off x="0" y="0"/>
            <a:ext cx="3036624" cy="461131"/>
          </a:xfrm>
          <a:prstGeom prst="rect">
            <a:avLst/>
          </a:prstGeom>
          <a:noFill/>
          <a:ln w="9525">
            <a:noFill/>
            <a:miter lim="800000"/>
            <a:headEnd/>
            <a:tailEnd/>
          </a:ln>
        </p:spPr>
        <p:txBody>
          <a:bodyPr wrap="none" lIns="93164" tIns="46583" rIns="93164" bIns="46583" anchor="ctr"/>
          <a:lstStyle/>
          <a:p>
            <a:endParaRPr lang="en-US"/>
          </a:p>
        </p:txBody>
      </p:sp>
      <p:sp>
        <p:nvSpPr>
          <p:cNvPr id="32774" name="Rectangle 6"/>
          <p:cNvSpPr>
            <a:spLocks noGrp="1" noChangeArrowheads="1"/>
          </p:cNvSpPr>
          <p:nvPr>
            <p:ph type="body" idx="1"/>
          </p:nvPr>
        </p:nvSpPr>
        <p:spPr>
          <a:xfrm>
            <a:off x="932591" y="4414562"/>
            <a:ext cx="5143698" cy="4183995"/>
          </a:xfrm>
          <a:noFill/>
          <a:ln/>
        </p:spPr>
        <p:txBody>
          <a:bodyPr lIns="89757" tIns="44091" rIns="89757" bIns="44091"/>
          <a:lstStyle/>
          <a:p>
            <a:r>
              <a:rPr lang="en-US" dirty="0" smtClean="0"/>
              <a:t>Here is the breakdown of the whole candidate score.  High School Rank is</a:t>
            </a:r>
            <a:r>
              <a:rPr lang="en-US" baseline="0" dirty="0" smtClean="0"/>
              <a:t> an indicator of competitiveness.  SATs and ACTs level the playing field.  Your transcripts reflect the courses you have taken, the grades you have received, and your class rank.  With respect to extracurricular activities, you do not need so many that you spread yourself too thin, the object is to demonstrate leadership.  Every cadet or midshipmen is an athlete whether you are on a NCAA team, in a club sport like Rugby, or on an intramural team.</a:t>
            </a:r>
          </a:p>
          <a:p>
            <a:endParaRPr lang="en-US" baseline="0" dirty="0" smtClean="0"/>
          </a:p>
          <a:p>
            <a:r>
              <a:rPr lang="en-US" baseline="0" dirty="0" smtClean="0"/>
              <a:t>Before the end of your Junior year, identify three teachers; English teacher, Math teacher, and a Science teacher of a science with a laboratory period, and get their contact information.  Trying to get these folks over the summer may be a real challenge.  Provide that information to the academy and the academy will contact them.</a:t>
            </a:r>
          </a:p>
          <a:p>
            <a:endParaRPr lang="en-US" baseline="0" dirty="0" smtClean="0"/>
          </a:p>
          <a:p>
            <a:r>
              <a:rPr lang="en-US" baseline="0" dirty="0" smtClean="0"/>
              <a:t>Check with the reps on how this is done for their academy. Also check with the Congressman’s office and see what they require for letters of recommendation.</a:t>
            </a:r>
          </a:p>
          <a:p>
            <a:endParaRPr lang="en-US" baseline="0" dirty="0" smtClean="0"/>
          </a:p>
          <a:p>
            <a:r>
              <a:rPr lang="en-US" baseline="0" dirty="0" smtClean="0"/>
              <a:t>With respect to the Candidate Fitness Assessment, you do not need to MAX it, but if you do poorly on it and fail it, you are disqualified as a candidate.</a:t>
            </a:r>
            <a:endParaRPr lang="en-US" dirty="0" smtClean="0"/>
          </a:p>
          <a:p>
            <a:pPr eaLnBrk="1" hangingPunct="1"/>
            <a:endParaRPr lang="en-US" dirty="0" smtClean="0"/>
          </a:p>
        </p:txBody>
      </p:sp>
      <p:sp>
        <p:nvSpPr>
          <p:cNvPr id="32775" name="Rectangle 7"/>
          <p:cNvSpPr>
            <a:spLocks noGrp="1" noRot="1" noChangeAspect="1" noChangeArrowheads="1" noTextEdit="1"/>
          </p:cNvSpPr>
          <p:nvPr>
            <p:ph type="sldImg"/>
          </p:nvPr>
        </p:nvSpPr>
        <p:spPr>
          <a:xfrm>
            <a:off x="1190625" y="704850"/>
            <a:ext cx="4630738" cy="3471863"/>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Except where indicated,</a:t>
            </a:r>
            <a:r>
              <a:rPr lang="en-US" baseline="0" dirty="0" smtClean="0"/>
              <a:t> th</a:t>
            </a:r>
            <a:r>
              <a:rPr lang="en-US" dirty="0" smtClean="0"/>
              <a:t>e Candidate Fitness Assessment is used for most academies</a:t>
            </a:r>
            <a:r>
              <a:rPr lang="en-US" baseline="0" dirty="0" smtClean="0"/>
              <a:t> and accounts for 10% of your Whole Candidate Score.  It will be one test you will get where you know the answers ahead of time, so study and practice this and do not do “Discovery Learning” on the day you decide to take this for record.  A rundown of the events is as follows;</a:t>
            </a:r>
          </a:p>
          <a:p>
            <a:endParaRPr lang="en-US" baseline="0" dirty="0" smtClean="0"/>
          </a:p>
          <a:p>
            <a:r>
              <a:rPr lang="en-US" baseline="0" dirty="0" smtClean="0"/>
              <a:t>Basketball throw on your knees.  It is a test of upper body strength and when you are on your knees, you can not use your hips as much to help you throw.  Use an overhand throw, no side-armed throw.</a:t>
            </a:r>
          </a:p>
          <a:p>
            <a:endParaRPr lang="en-US" baseline="0" dirty="0" smtClean="0"/>
          </a:p>
          <a:p>
            <a:r>
              <a:rPr lang="en-US" baseline="0" dirty="0" smtClean="0"/>
              <a:t>Pull-ups.  Females have the option of Flexed Arm Hang, but I can tell you that one pull-up will count for more than a max effort on the flexed arm hang!</a:t>
            </a:r>
          </a:p>
          <a:p>
            <a:endParaRPr lang="en-US" baseline="0" dirty="0" smtClean="0"/>
          </a:p>
          <a:p>
            <a:r>
              <a:rPr lang="en-US" baseline="0" dirty="0" smtClean="0"/>
              <a:t>Shuttle run.  Down and back, down and back on a 30’ foot course.  Practice the turns, hand and foot over the line on each turn.</a:t>
            </a:r>
          </a:p>
          <a:p>
            <a:endParaRPr lang="en-US" baseline="0" dirty="0" smtClean="0"/>
          </a:p>
          <a:p>
            <a:r>
              <a:rPr lang="en-US" baseline="0" dirty="0" smtClean="0"/>
              <a:t>Modified sit-ups.  Knees bent with arms across the chest.</a:t>
            </a:r>
          </a:p>
          <a:p>
            <a:endParaRPr lang="en-US" baseline="0" dirty="0" smtClean="0"/>
          </a:p>
          <a:p>
            <a:r>
              <a:rPr lang="en-US" baseline="0" dirty="0" smtClean="0"/>
              <a:t>Push-ups is push-ups.</a:t>
            </a:r>
          </a:p>
          <a:p>
            <a:endParaRPr lang="en-US" baseline="0" dirty="0" smtClean="0"/>
          </a:p>
          <a:p>
            <a:r>
              <a:rPr lang="en-US" baseline="0" dirty="0" smtClean="0"/>
              <a:t>One mile run is one mile run.</a:t>
            </a:r>
          </a:p>
          <a:p>
            <a:endParaRPr lang="en-US" baseline="0" dirty="0" smtClean="0"/>
          </a:p>
          <a:p>
            <a:r>
              <a:rPr lang="en-US" baseline="0" dirty="0" smtClean="0"/>
              <a:t>You don’t have to max it, but don’t flunk it or you are done!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DE22B-CDC1-4974-8EA2-5B820ABC3336}" type="slidenum">
              <a:rPr lang="en-US" smtClean="0"/>
              <a:pPr>
                <a:defRPr/>
              </a:pPr>
              <a:t>75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six academies at 4 different high schools. They are the</a:t>
            </a:r>
            <a:r>
              <a:rPr lang="en-US" baseline="0" dirty="0"/>
              <a:t> Digital Media Academy and the Medical Science Academy at Hightower High School, the Global Studies Academy and the International Business &amp; Marketing Academy at Travis High School. The Engineering Academy at Elkins High School. And the Math and Science Academy at Dulles High School. As 8</a:t>
            </a:r>
            <a:r>
              <a:rPr lang="en-US" baseline="30000" dirty="0"/>
              <a:t>th</a:t>
            </a:r>
            <a:r>
              <a:rPr lang="en-US" baseline="0" dirty="0"/>
              <a:t> graders, you will have the opportunity to apply to any, and/or all, of the academies listed here.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48</a:t>
            </a:fld>
            <a:endParaRPr lang="en-US"/>
          </a:p>
        </p:txBody>
      </p:sp>
    </p:spTree>
    <p:extLst>
      <p:ext uri="{BB962C8B-B14F-4D97-AF65-F5344CB8AC3E}">
        <p14:creationId xmlns:p14="http://schemas.microsoft.com/office/powerpoint/2010/main" val="294406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have attended the Preview Nights and the Open Houses, you will be able to apply for admission into one or all six of the academies. Even if you do not attend the Preview Nights or the Open Houses, you can still apply. </a:t>
            </a:r>
          </a:p>
          <a:p>
            <a:endParaRPr lang="en-US" baseline="0" dirty="0"/>
          </a:p>
          <a:p>
            <a:r>
              <a:rPr lang="en-US" baseline="0" dirty="0"/>
              <a:t>There is one application for all six academies. During the application process you will determine how many and to which academies you would like to apply. </a:t>
            </a:r>
          </a:p>
          <a:p>
            <a:endParaRPr lang="en-US" baseline="0" dirty="0"/>
          </a:p>
          <a:p>
            <a:r>
              <a:rPr lang="en-US" baseline="0" dirty="0"/>
              <a:t>The application opens up the morning of November 1</a:t>
            </a:r>
            <a:r>
              <a:rPr lang="en-US" baseline="30000" dirty="0"/>
              <a:t>st</a:t>
            </a:r>
            <a:r>
              <a:rPr lang="en-US" baseline="0" dirty="0"/>
              <a:t> and closes at 11:59 PM on November 30</a:t>
            </a:r>
            <a:r>
              <a:rPr lang="en-US" baseline="30000" dirty="0"/>
              <a:t>th</a:t>
            </a:r>
            <a:r>
              <a:rPr lang="en-US" baseline="0" dirty="0"/>
              <a:t>. Be sure to get your application turned in on time. No late applications will be accepted.</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49</a:t>
            </a:fld>
            <a:endParaRPr lang="en-US"/>
          </a:p>
        </p:txBody>
      </p:sp>
    </p:spTree>
    <p:extLst>
      <p:ext uri="{BB962C8B-B14F-4D97-AF65-F5344CB8AC3E}">
        <p14:creationId xmlns:p14="http://schemas.microsoft.com/office/powerpoint/2010/main" val="192037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8CCA4C-DCC5-4EFB-ADA9-7041FCD9118E}" type="slidenum">
              <a:rPr lang="en-US" smtClean="0"/>
              <a:t>50</a:t>
            </a:fld>
            <a:endParaRPr lang="en-US"/>
          </a:p>
        </p:txBody>
      </p:sp>
    </p:spTree>
    <p:extLst>
      <p:ext uri="{BB962C8B-B14F-4D97-AF65-F5344CB8AC3E}">
        <p14:creationId xmlns:p14="http://schemas.microsoft.com/office/powerpoint/2010/main" val="255579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successfully</a:t>
            </a:r>
            <a:r>
              <a:rPr lang="en-US" baseline="0" dirty="0"/>
              <a:t> completed an application, you will be invited to attend one or both of the qualifying events. </a:t>
            </a:r>
          </a:p>
          <a:p>
            <a:endParaRPr lang="en-US" baseline="0" dirty="0"/>
          </a:p>
          <a:p>
            <a:r>
              <a:rPr lang="en-US" baseline="0" dirty="0"/>
              <a:t>The Digital Media Academy, the Global Studies Academy, and the International Business and Marketing Academy require that applicants complete an interview. The interview would last between 5 and 7 minutes and be in front of a panel of 3 FBISD staff members. Once you apply, and you are eligible for the interview, the first question of the interview will be sent to you via the email address that you supplied during the application process.</a:t>
            </a:r>
          </a:p>
          <a:p>
            <a:endParaRPr lang="en-US" baseline="0" dirty="0"/>
          </a:p>
          <a:p>
            <a:r>
              <a:rPr lang="en-US" baseline="0" dirty="0"/>
              <a:t>The Engineering Academy, the Math and Science Academy, and the Medical Science Academy require that applicants complete an exam. The exam is one and a half hours long and covers 8</a:t>
            </a:r>
            <a:r>
              <a:rPr lang="en-US" baseline="30000" dirty="0"/>
              <a:t>th</a:t>
            </a:r>
            <a:r>
              <a:rPr lang="en-US" baseline="0" dirty="0"/>
              <a:t> grade math skills as well as some Algebra 1 skills. There are 40 questions on the exam. </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51</a:t>
            </a:fld>
            <a:endParaRPr lang="en-US"/>
          </a:p>
        </p:txBody>
      </p:sp>
    </p:spTree>
    <p:extLst>
      <p:ext uri="{BB962C8B-B14F-4D97-AF65-F5344CB8AC3E}">
        <p14:creationId xmlns:p14="http://schemas.microsoft.com/office/powerpoint/2010/main" val="8872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been accepted into</a:t>
            </a:r>
            <a:r>
              <a:rPr lang="en-US" baseline="0" dirty="0"/>
              <a:t> one of the academies, you will be held to a higher standard than other students. </a:t>
            </a:r>
          </a:p>
          <a:p>
            <a:r>
              <a:rPr lang="en-US" baseline="0" dirty="0"/>
              <a:t>We will expect you to maintain a 75 or above in your academy courses and a 70 or above in your non-academy courses.</a:t>
            </a:r>
          </a:p>
          <a:p>
            <a:r>
              <a:rPr lang="en-US" baseline="0" dirty="0"/>
              <a:t>We will expect you to complete four enrichment activities per academic year.</a:t>
            </a:r>
          </a:p>
          <a:p>
            <a:r>
              <a:rPr lang="en-US" baseline="0" dirty="0"/>
              <a:t>We will expect you to earn a minimum of 25 service hours per academic year until you reach a total of 100 service hours.</a:t>
            </a:r>
          </a:p>
          <a:p>
            <a:r>
              <a:rPr lang="en-US" baseline="0" dirty="0"/>
              <a:t>We will expect you to follow the required course pathway for your academy.</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52</a:t>
            </a:fld>
            <a:endParaRPr lang="en-US"/>
          </a:p>
        </p:txBody>
      </p:sp>
    </p:spTree>
    <p:extLst>
      <p:ext uri="{BB962C8B-B14F-4D97-AF65-F5344CB8AC3E}">
        <p14:creationId xmlns:p14="http://schemas.microsoft.com/office/powerpoint/2010/main" val="83654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Digital Media Academy have stated these to be the top 3 benefits to being in the Digital Media Academy. </a:t>
            </a:r>
          </a:p>
          <a:p>
            <a:r>
              <a:rPr lang="en-US" dirty="0"/>
              <a:t>The Digital Media academy students take digital media classes during their freshman and sophomore year. During their Junior Year, students specialize in either the Audio Visual track or the Graphic Design track.</a:t>
            </a:r>
          </a:p>
          <a:p>
            <a:endParaRPr lang="en-US" dirty="0"/>
          </a:p>
          <a:p>
            <a:r>
              <a:rPr lang="en-US" dirty="0"/>
              <a:t>________________________________________</a:t>
            </a:r>
          </a:p>
          <a:p>
            <a:pPr marL="232930" indent="-232930">
              <a:buAutoNum type="arabicPeriod"/>
            </a:pPr>
            <a:r>
              <a:rPr lang="en-US" dirty="0"/>
              <a:t>Complete 6 Arts, Audio/Video and Communications credits in a coherent sequence as identified by the Digital Media Academy pathway on the campus.</a:t>
            </a:r>
            <a:br>
              <a:rPr lang="en-US" dirty="0"/>
            </a:br>
            <a:r>
              <a:rPr lang="en-US" dirty="0"/>
              <a:t>2. Must be enrolled in </a:t>
            </a:r>
            <a:r>
              <a:rPr lang="en-US" dirty="0" err="1"/>
              <a:t>preAP</a:t>
            </a:r>
            <a:r>
              <a:rPr lang="en-US" dirty="0"/>
              <a:t>, AP, Honors or Dual Credit English all 4 years on the campus.</a:t>
            </a:r>
            <a:br>
              <a:rPr lang="en-US" dirty="0"/>
            </a:br>
            <a:r>
              <a:rPr lang="en-US" dirty="0"/>
              <a:t>3. Must complete Computer Science 1 </a:t>
            </a:r>
            <a:r>
              <a:rPr lang="en-US" dirty="0" err="1"/>
              <a:t>preAP</a:t>
            </a:r>
            <a:r>
              <a:rPr lang="en-US" dirty="0"/>
              <a:t>.</a:t>
            </a:r>
            <a:br>
              <a:rPr lang="en-US" dirty="0"/>
            </a:br>
            <a:r>
              <a:rPr lang="en-US" dirty="0"/>
              <a:t>4. Take and pass all appropriate course certifications.</a:t>
            </a:r>
          </a:p>
          <a:p>
            <a:pPr marL="232930" indent="-232930">
              <a:buAutoNum type="arabicPeriod"/>
            </a:pP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53</a:t>
            </a:fld>
            <a:endParaRPr lang="en-US"/>
          </a:p>
        </p:txBody>
      </p:sp>
    </p:spTree>
    <p:extLst>
      <p:ext uri="{BB962C8B-B14F-4D97-AF65-F5344CB8AC3E}">
        <p14:creationId xmlns:p14="http://schemas.microsoft.com/office/powerpoint/2010/main" val="4789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 the Medical Science Academy have stated these to be the top 3 benefits to being a member of the Medical Science Academy.</a:t>
            </a:r>
          </a:p>
          <a:p>
            <a:r>
              <a:rPr lang="en-US" dirty="0"/>
              <a:t>Students take General Medical science classes as Freshman and Sophomores and then can choose the Research Pathway or the Clinical Pathway in their Junior year.</a:t>
            </a:r>
          </a:p>
          <a:p>
            <a:endParaRPr lang="en-US" dirty="0"/>
          </a:p>
          <a:p>
            <a:r>
              <a:rPr lang="en-US" dirty="0"/>
              <a:t>________________________________________</a:t>
            </a:r>
          </a:p>
          <a:p>
            <a:r>
              <a:rPr lang="en-US" dirty="0"/>
              <a:t>1. Complete 5 Medical Science credits in a coherent sequence inclusive of Medical Terminology and Anatomy and Physiology as identified by the Medical Sciences Academy pathways on the campus.</a:t>
            </a:r>
            <a:br>
              <a:rPr lang="en-US" dirty="0"/>
            </a:br>
            <a:r>
              <a:rPr lang="en-US" dirty="0"/>
              <a:t>2. Must be enrolled in </a:t>
            </a:r>
            <a:r>
              <a:rPr lang="en-US" dirty="0" err="1"/>
              <a:t>preAP</a:t>
            </a:r>
            <a:r>
              <a:rPr lang="en-US" dirty="0"/>
              <a:t>, AP, Honors or Dual Credit science all 4 years inclusive of Biology, Chemistry and Physics at the campus.</a:t>
            </a:r>
            <a:br>
              <a:rPr lang="en-US" dirty="0"/>
            </a:br>
            <a:r>
              <a:rPr lang="en-US" dirty="0"/>
              <a:t>3. Take and pass all appropriate course certifications.</a:t>
            </a:r>
            <a:br>
              <a:rPr lang="en-US" dirty="0"/>
            </a:br>
            <a:r>
              <a:rPr lang="en-US" dirty="0"/>
              <a:t>4. Participate in 4 pre-approved Medical Science activities annually.</a:t>
            </a:r>
            <a:br>
              <a:rPr lang="en-US" dirty="0"/>
            </a:br>
            <a:r>
              <a:rPr lang="en-US" dirty="0"/>
              <a:t>5. Complete 100 hours of community service while enrolled in the Academy.</a:t>
            </a:r>
          </a:p>
        </p:txBody>
      </p:sp>
      <p:sp>
        <p:nvSpPr>
          <p:cNvPr id="4" name="Slide Number Placeholder 3"/>
          <p:cNvSpPr>
            <a:spLocks noGrp="1"/>
          </p:cNvSpPr>
          <p:nvPr>
            <p:ph type="sldNum" sz="quarter" idx="10"/>
          </p:nvPr>
        </p:nvSpPr>
        <p:spPr/>
        <p:txBody>
          <a:bodyPr/>
          <a:lstStyle/>
          <a:p>
            <a:fld id="{698CCA4C-DCC5-4EFB-ADA9-7041FCD9118E}" type="slidenum">
              <a:rPr lang="en-US" smtClean="0"/>
              <a:t>54</a:t>
            </a:fld>
            <a:endParaRPr lang="en-US"/>
          </a:p>
        </p:txBody>
      </p:sp>
    </p:spTree>
    <p:extLst>
      <p:ext uri="{BB962C8B-B14F-4D97-AF65-F5344CB8AC3E}">
        <p14:creationId xmlns:p14="http://schemas.microsoft.com/office/powerpoint/2010/main" val="872201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have stated these to be the top 3 benefits to being a Global Studies Student.</a:t>
            </a:r>
          </a:p>
          <a:p>
            <a:r>
              <a:rPr lang="en-US" baseline="0" dirty="0"/>
              <a:t>Students in the Global Studies Academy take 4 years of language, 4 years of English, and 4 years of Social Studies (including AP Human Geography, Global business, and the Academy Capstone course)</a:t>
            </a:r>
            <a:endParaRPr lang="en-US" dirty="0"/>
          </a:p>
          <a:p>
            <a:endParaRPr lang="en-US" dirty="0"/>
          </a:p>
          <a:p>
            <a:r>
              <a:rPr lang="en-US" dirty="0"/>
              <a:t>_________________________________</a:t>
            </a:r>
          </a:p>
          <a:p>
            <a:r>
              <a:rPr lang="en-US" dirty="0"/>
              <a:t>Required track: Levels I-IV</a:t>
            </a:r>
            <a:r>
              <a:rPr lang="en-US" baseline="0" dirty="0"/>
              <a:t> of a language (start freshman year and continue until you complete level IV; </a:t>
            </a:r>
            <a:r>
              <a:rPr lang="en-US" baseline="0" dirty="0" err="1"/>
              <a:t>Cohorted</a:t>
            </a:r>
            <a:r>
              <a:rPr lang="en-US" baseline="0" dirty="0"/>
              <a:t> in </a:t>
            </a:r>
            <a:r>
              <a:rPr lang="en-US" baseline="0" dirty="0" err="1"/>
              <a:t>PreAP</a:t>
            </a:r>
            <a:r>
              <a:rPr lang="en-US" baseline="0" dirty="0"/>
              <a:t> ELA I-III, required ELA IV AP or Dual Credit, co-</a:t>
            </a:r>
            <a:r>
              <a:rPr lang="en-US" baseline="0" dirty="0" err="1"/>
              <a:t>horted</a:t>
            </a:r>
            <a:r>
              <a:rPr lang="en-US" baseline="0" dirty="0"/>
              <a:t> in World Geo </a:t>
            </a:r>
            <a:r>
              <a:rPr lang="en-US" baseline="0" dirty="0" err="1"/>
              <a:t>PreAP</a:t>
            </a:r>
            <a:r>
              <a:rPr lang="en-US" baseline="0" dirty="0"/>
              <a:t> and AP Human Geography; 5 total credits of Social Studies; Global Business; Senior year capstone</a:t>
            </a:r>
          </a:p>
          <a:p>
            <a:endParaRPr lang="en-US" dirty="0"/>
          </a:p>
          <a:p>
            <a:r>
              <a:rPr lang="en-US" dirty="0"/>
              <a:t>Partnerships</a:t>
            </a:r>
            <a:r>
              <a:rPr lang="en-US" baseline="0" dirty="0"/>
              <a:t> with World Affairs Council of Houston, </a:t>
            </a:r>
            <a:r>
              <a:rPr lang="en-US" baseline="0" dirty="0" err="1"/>
              <a:t>FBISD</a:t>
            </a:r>
            <a:r>
              <a:rPr lang="en-US" baseline="0" dirty="0"/>
              <a:t> Extended Day, </a:t>
            </a:r>
            <a:r>
              <a:rPr lang="en-US" baseline="0" dirty="0" err="1"/>
              <a:t>EF</a:t>
            </a:r>
            <a:r>
              <a:rPr lang="en-US" baseline="0" dirty="0"/>
              <a:t> (travel); learn multiple languages, events are Global Issues Summit (student led summit each year); World business, Model UN; Student Lock-in; mentor program, Diplomat in Residence; Travel abroad (scholarship available); senior year capstone </a:t>
            </a:r>
            <a:r>
              <a:rPr lang="en-US" baseline="0" dirty="0" err="1"/>
              <a:t>corse</a:t>
            </a:r>
            <a:r>
              <a:rPr lang="en-US" baseline="0" dirty="0"/>
              <a:t>; tons of group volunteering events</a:t>
            </a:r>
            <a:endParaRPr lang="en-US" dirty="0"/>
          </a:p>
        </p:txBody>
      </p:sp>
      <p:sp>
        <p:nvSpPr>
          <p:cNvPr id="4" name="Slide Number Placeholder 3"/>
          <p:cNvSpPr>
            <a:spLocks noGrp="1"/>
          </p:cNvSpPr>
          <p:nvPr>
            <p:ph type="sldNum" sz="quarter" idx="10"/>
          </p:nvPr>
        </p:nvSpPr>
        <p:spPr/>
        <p:txBody>
          <a:bodyPr/>
          <a:lstStyle/>
          <a:p>
            <a:fld id="{698CCA4C-DCC5-4EFB-ADA9-7041FCD9118E}" type="slidenum">
              <a:rPr lang="en-US" smtClean="0"/>
              <a:t>55</a:t>
            </a:fld>
            <a:endParaRPr lang="en-US"/>
          </a:p>
        </p:txBody>
      </p:sp>
    </p:spTree>
    <p:extLst>
      <p:ext uri="{BB962C8B-B14F-4D97-AF65-F5344CB8AC3E}">
        <p14:creationId xmlns:p14="http://schemas.microsoft.com/office/powerpoint/2010/main" val="248604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3CAF0-9D08-4B5A-A754-A48ED9B139F2}"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3CAF0-9D08-4B5A-A754-A48ED9B139F2}"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3CAF0-9D08-4B5A-A754-A48ED9B139F2}"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3CAF0-9D08-4B5A-A754-A48ED9B139F2}"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17661-C7E6-4F25-A0E7-EF057A8ABB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3CAF0-9D08-4B5A-A754-A48ED9B139F2}"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17661-C7E6-4F25-A0E7-EF057A8ABB5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143CAF0-9D08-4B5A-A754-A48ED9B139F2}" type="datetimeFigureOut">
              <a:rPr lang="en-US" smtClean="0"/>
              <a:t>4/11/2019</a:t>
            </a:fld>
            <a:endParaRPr lang="en-US"/>
          </a:p>
        </p:txBody>
      </p:sp>
      <p:sp>
        <p:nvSpPr>
          <p:cNvPr id="9" name="Slide Number Placeholder 8"/>
          <p:cNvSpPr>
            <a:spLocks noGrp="1"/>
          </p:cNvSpPr>
          <p:nvPr>
            <p:ph type="sldNum" sz="quarter" idx="11"/>
          </p:nvPr>
        </p:nvSpPr>
        <p:spPr/>
        <p:txBody>
          <a:bodyPr/>
          <a:lstStyle/>
          <a:p>
            <a:fld id="{99017661-C7E6-4F25-A0E7-EF057A8ABB5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9017661-C7E6-4F25-A0E7-EF057A8ABB5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143CAF0-9D08-4B5A-A754-A48ED9B139F2}" type="datetimeFigureOut">
              <a:rPr lang="en-US" smtClean="0"/>
              <a:t>4/11/2019</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uiltexas.org/" TargetMode="External"/><Relationship Id="rId2" Type="http://schemas.openxmlformats.org/officeDocument/2006/relationships/hyperlink" Target="http://bigfuture.collegeboard.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apstudent.collegeboard.org/home?navid=sat-ap"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fortbendisd.com/Domain/7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hyperlink" Target="http://www.gocoastguard.com/serving-in-the-u.s.-coast-guard" TargetMode="External"/><Relationship Id="rId3" Type="http://schemas.openxmlformats.org/officeDocument/2006/relationships/hyperlink" Target="http://www.goarmy.com/rotc/high-school-students/four-year-scholarship.html" TargetMode="External"/><Relationship Id="rId7" Type="http://schemas.openxmlformats.org/officeDocument/2006/relationships/hyperlink" Target="http://www.airforce.com/joining-the-air-force/enlisted-overview/" TargetMode="External"/><Relationship Id="rId2" Type="http://schemas.openxmlformats.org/officeDocument/2006/relationships/hyperlink" Target="http://www.nrotc.navy.mil/scholarship_criteria.aspx" TargetMode="External"/><Relationship Id="rId1" Type="http://schemas.openxmlformats.org/officeDocument/2006/relationships/slideLayout" Target="../slideLayouts/slideLayout2.xml"/><Relationship Id="rId6" Type="http://schemas.openxmlformats.org/officeDocument/2006/relationships/hyperlink" Target="http://www.goarmy.com/" TargetMode="External"/><Relationship Id="rId5" Type="http://schemas.openxmlformats.org/officeDocument/2006/relationships/hyperlink" Target="http://www.navy.com/joining/getting-started.html" TargetMode="External"/><Relationship Id="rId10" Type="http://schemas.openxmlformats.org/officeDocument/2006/relationships/hyperlink" Target="http://www.marines.com/eligibility/service-options/enlisted" TargetMode="External"/><Relationship Id="rId4" Type="http://schemas.openxmlformats.org/officeDocument/2006/relationships/hyperlink" Target="http://www.afrotc.com/scholarships/high-school/overview/" TargetMode="External"/><Relationship Id="rId9" Type="http://schemas.openxmlformats.org/officeDocument/2006/relationships/hyperlink" Target="http://www.nationalguard.com/eligibility" TargetMode="External"/></Relationships>
</file>

<file path=ppt/slides/_rels/slide7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hyperlink" Target="http://www.collegeboard.com/student/testing/psat/about.html" TargetMode="External"/><Relationship Id="rId1" Type="http://schemas.openxmlformats.org/officeDocument/2006/relationships/slideLayout" Target="../slideLayouts/slideLayout2.xml"/><Relationship Id="rId5" Type="http://schemas.openxmlformats.org/officeDocument/2006/relationships/hyperlink" Target="http://www.actstudent.org/" TargetMode="External"/><Relationship Id="rId4" Type="http://schemas.openxmlformats.org/officeDocument/2006/relationships/hyperlink" Target="http://sat.collegeboard.org/hom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fafsa.ed.gov/"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hhloans.com/"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hyperlink" Target="https://www.fastweb.com/" TargetMode="External"/><Relationship Id="rId3" Type="http://schemas.openxmlformats.org/officeDocument/2006/relationships/hyperlink" Target="http://www.everychanceeverytexan.org/" TargetMode="External"/><Relationship Id="rId7" Type="http://schemas.openxmlformats.org/officeDocument/2006/relationships/hyperlink" Target="http://www.scholarships.com/" TargetMode="External"/><Relationship Id="rId2" Type="http://schemas.openxmlformats.org/officeDocument/2006/relationships/hyperlink" Target="http://www.collegeforalltexans.com/" TargetMode="External"/><Relationship Id="rId1" Type="http://schemas.openxmlformats.org/officeDocument/2006/relationships/slideLayout" Target="../slideLayouts/slideLayout2.xml"/><Relationship Id="rId6" Type="http://schemas.openxmlformats.org/officeDocument/2006/relationships/hyperlink" Target="https://issuu.com/achievetexas" TargetMode="External"/><Relationship Id="rId5" Type="http://schemas.openxmlformats.org/officeDocument/2006/relationships/hyperlink" Target="http://www.unigo.com/" TargetMode="External"/><Relationship Id="rId4" Type="http://schemas.openxmlformats.org/officeDocument/2006/relationships/hyperlink" Target="http://www.scholarshipmonkey.co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mailto:info@vaview.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7620000" cy="6126162"/>
          </a:xfrm>
        </p:spPr>
        <p:txBody>
          <a:bodyPr>
            <a:normAutofit fontScale="92500" lnSpcReduction="20000"/>
          </a:bodyPr>
          <a:lstStyle/>
          <a:p>
            <a:pPr marL="114300" indent="0" algn="ctr">
              <a:buNone/>
            </a:pPr>
            <a:r>
              <a:rPr lang="en-US" sz="6600" b="1" dirty="0" smtClean="0">
                <a:solidFill>
                  <a:srgbClr val="00B050"/>
                </a:solidFill>
              </a:rPr>
              <a:t>College &amp; Career Readiness</a:t>
            </a:r>
          </a:p>
          <a:p>
            <a:pPr marL="114300" indent="0" algn="ctr">
              <a:buNone/>
            </a:pPr>
            <a:r>
              <a:rPr lang="en-US" sz="6600" b="1" dirty="0" smtClean="0">
                <a:solidFill>
                  <a:srgbClr val="FF0000"/>
                </a:solidFill>
              </a:rPr>
              <a:t>Starts in Elementary School</a:t>
            </a:r>
          </a:p>
          <a:p>
            <a:pPr marL="114300" indent="0" algn="ctr">
              <a:buNone/>
            </a:pPr>
            <a:endParaRPr lang="en-US" sz="4200" b="1" dirty="0" smtClean="0">
              <a:solidFill>
                <a:srgbClr val="0070C0"/>
              </a:solidFill>
            </a:endParaRPr>
          </a:p>
          <a:p>
            <a:pPr marL="114300" indent="0" algn="ctr">
              <a:buNone/>
            </a:pPr>
            <a:r>
              <a:rPr lang="en-US" sz="3000" b="1" dirty="0" smtClean="0">
                <a:solidFill>
                  <a:srgbClr val="0070C0"/>
                </a:solidFill>
              </a:rPr>
              <a:t>Presented </a:t>
            </a:r>
          </a:p>
          <a:p>
            <a:pPr marL="114300" indent="0" algn="ctr">
              <a:buNone/>
            </a:pPr>
            <a:r>
              <a:rPr lang="en-US" sz="3000" b="1" dirty="0" smtClean="0">
                <a:solidFill>
                  <a:srgbClr val="0070C0"/>
                </a:solidFill>
              </a:rPr>
              <a:t>by</a:t>
            </a:r>
          </a:p>
          <a:p>
            <a:pPr marL="114300" indent="0" algn="ctr">
              <a:buNone/>
            </a:pPr>
            <a:r>
              <a:rPr lang="en-US" sz="3000" b="1" dirty="0" smtClean="0">
                <a:solidFill>
                  <a:srgbClr val="0070C0"/>
                </a:solidFill>
              </a:rPr>
              <a:t>Karen Powell – Mission West Counselor</a:t>
            </a:r>
          </a:p>
          <a:p>
            <a:pPr marL="114300" indent="0" algn="ctr">
              <a:buNone/>
            </a:pPr>
            <a:r>
              <a:rPr lang="en-US" sz="3000" b="1" dirty="0" smtClean="0">
                <a:solidFill>
                  <a:srgbClr val="0070C0"/>
                </a:solidFill>
              </a:rPr>
              <a:t>Janet Diaz – Mission Bend Counselor</a:t>
            </a:r>
          </a:p>
          <a:p>
            <a:pPr marL="114300" indent="0" algn="ctr">
              <a:buNone/>
            </a:pPr>
            <a:r>
              <a:rPr lang="en-US" sz="3000" b="1" dirty="0" smtClean="0">
                <a:solidFill>
                  <a:srgbClr val="0070C0"/>
                </a:solidFill>
              </a:rPr>
              <a:t>Tonichia Williams Jackson – Oakland Counselor</a:t>
            </a:r>
            <a:endParaRPr lang="en-US" sz="3000" b="1" dirty="0">
              <a:solidFill>
                <a:srgbClr val="0070C0"/>
              </a:solidFill>
            </a:endParaRPr>
          </a:p>
        </p:txBody>
      </p:sp>
    </p:spTree>
    <p:extLst>
      <p:ext uri="{BB962C8B-B14F-4D97-AF65-F5344CB8AC3E}">
        <p14:creationId xmlns:p14="http://schemas.microsoft.com/office/powerpoint/2010/main" val="2363477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FF0000"/>
                </a:solidFill>
              </a:rPr>
              <a:t/>
            </a:r>
            <a:br>
              <a:rPr lang="en-US" sz="4400" b="1" dirty="0" smtClean="0">
                <a:solidFill>
                  <a:srgbClr val="FF0000"/>
                </a:solidFill>
              </a:rPr>
            </a:br>
            <a:r>
              <a:rPr lang="en-US" sz="4400" b="1" dirty="0" smtClean="0">
                <a:solidFill>
                  <a:srgbClr val="FF0000"/>
                </a:solidFill>
              </a:rPr>
              <a:t>Why Are Soft Skills Important to Career Success?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7620000" cy="5029200"/>
          </a:xfrm>
        </p:spPr>
        <p:txBody>
          <a:bodyPr>
            <a:noAutofit/>
          </a:bodyPr>
          <a:lstStyle/>
          <a:p>
            <a:r>
              <a:rPr lang="en-US" sz="2400" dirty="0" smtClean="0"/>
              <a:t>Technical skills may get a person’s foot in the door, but people skills are what open most of the doors to come.</a:t>
            </a:r>
          </a:p>
          <a:p>
            <a:r>
              <a:rPr lang="en-US" sz="2400" dirty="0" smtClean="0"/>
              <a:t>Work ethic, attitude, communication skills, emotional intelligence are just some of the personal attributes that are crucial for career success.</a:t>
            </a:r>
          </a:p>
          <a:p>
            <a:r>
              <a:rPr lang="en-US" sz="2400" dirty="0" smtClean="0"/>
              <a:t>Soft skills are increasingly becoming the hard skills of today’s work force.  It’s just not enough to be highly trained in technical skills, without developing the softer, interpersonal and relationship-building skills that help people to communicate and collaborate effectively. </a:t>
            </a:r>
          </a:p>
          <a:p>
            <a:r>
              <a:rPr lang="en-US" sz="2400" dirty="0" smtClean="0"/>
              <a:t>Teamwork, leadership, and communication are supported by soft skills. </a:t>
            </a:r>
            <a:endParaRPr lang="en-US" sz="2400" dirty="0"/>
          </a:p>
        </p:txBody>
      </p:sp>
    </p:spTree>
    <p:extLst>
      <p:ext uri="{BB962C8B-B14F-4D97-AF65-F5344CB8AC3E}">
        <p14:creationId xmlns:p14="http://schemas.microsoft.com/office/powerpoint/2010/main" val="4226369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200" b="1" dirty="0">
                <a:solidFill>
                  <a:srgbClr val="FF0000"/>
                </a:solidFill>
              </a:rPr>
              <a:t>Soft Skills Important to Career Success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153645"/>
              </p:ext>
            </p:extLst>
          </p:nvPr>
        </p:nvGraphicFramePr>
        <p:xfrm>
          <a:off x="1371599" y="1143002"/>
          <a:ext cx="5715000" cy="5486397"/>
        </p:xfrm>
        <a:graphic>
          <a:graphicData uri="http://schemas.openxmlformats.org/drawingml/2006/table">
            <a:tbl>
              <a:tblPr firstRow="1" firstCol="1" bandRow="1"/>
              <a:tblGrid>
                <a:gridCol w="1901664">
                  <a:extLst>
                    <a:ext uri="{9D8B030D-6E8A-4147-A177-3AD203B41FA5}">
                      <a16:colId xmlns:a16="http://schemas.microsoft.com/office/drawing/2014/main" val="20000"/>
                    </a:ext>
                  </a:extLst>
                </a:gridCol>
                <a:gridCol w="1901664">
                  <a:extLst>
                    <a:ext uri="{9D8B030D-6E8A-4147-A177-3AD203B41FA5}">
                      <a16:colId xmlns:a16="http://schemas.microsoft.com/office/drawing/2014/main" val="20001"/>
                    </a:ext>
                  </a:extLst>
                </a:gridCol>
                <a:gridCol w="1911672">
                  <a:extLst>
                    <a:ext uri="{9D8B030D-6E8A-4147-A177-3AD203B41FA5}">
                      <a16:colId xmlns:a16="http://schemas.microsoft.com/office/drawing/2014/main" val="20002"/>
                    </a:ext>
                  </a:extLst>
                </a:gridCol>
              </a:tblGrid>
              <a:tr h="1153163">
                <a:tc>
                  <a:txBody>
                    <a:bodyPr/>
                    <a:lstStyle/>
                    <a:p>
                      <a:pPr marL="0" marR="0">
                        <a:lnSpc>
                          <a:spcPct val="115000"/>
                        </a:lnSpc>
                        <a:spcBef>
                          <a:spcPts val="0"/>
                        </a:spcBef>
                        <a:spcAft>
                          <a:spcPts val="0"/>
                        </a:spcAft>
                      </a:pPr>
                      <a:r>
                        <a:rPr lang="en-US" sz="1900" dirty="0">
                          <a:effectLst/>
                          <a:latin typeface="Calibri"/>
                          <a:ea typeface="Calibri"/>
                          <a:cs typeface="Times New Roman"/>
                        </a:rPr>
                        <a:t>Taking Responsibility</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Making Effective Decisions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Setting Goals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3163">
                <a:tc>
                  <a:txBody>
                    <a:bodyPr/>
                    <a:lstStyle/>
                    <a:p>
                      <a:pPr marL="0" marR="0">
                        <a:lnSpc>
                          <a:spcPct val="115000"/>
                        </a:lnSpc>
                        <a:spcBef>
                          <a:spcPts val="0"/>
                        </a:spcBef>
                        <a:spcAft>
                          <a:spcPts val="0"/>
                        </a:spcAft>
                      </a:pPr>
                      <a:r>
                        <a:rPr lang="en-US" sz="1900">
                          <a:effectLst/>
                          <a:latin typeface="Calibri"/>
                          <a:ea typeface="Calibri"/>
                          <a:cs typeface="Times New Roman"/>
                        </a:rPr>
                        <a:t>Prioritizing Tasks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Managing Time</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Giving Strong Efforts</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8776">
                <a:tc>
                  <a:txBody>
                    <a:bodyPr/>
                    <a:lstStyle/>
                    <a:p>
                      <a:pPr marL="0" marR="0">
                        <a:lnSpc>
                          <a:spcPct val="115000"/>
                        </a:lnSpc>
                        <a:spcBef>
                          <a:spcPts val="0"/>
                        </a:spcBef>
                        <a:spcAft>
                          <a:spcPts val="0"/>
                        </a:spcAft>
                      </a:pPr>
                      <a:r>
                        <a:rPr lang="en-US" sz="1900">
                          <a:effectLst/>
                          <a:latin typeface="Calibri"/>
                          <a:ea typeface="Calibri"/>
                          <a:cs typeface="Times New Roman"/>
                        </a:rPr>
                        <a:t>Having Empathy</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Persevering</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dirty="0">
                          <a:effectLst/>
                          <a:latin typeface="Calibri"/>
                          <a:ea typeface="Calibri"/>
                          <a:cs typeface="Times New Roman"/>
                        </a:rPr>
                        <a:t>Communicating Effectively</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8132">
                <a:tc>
                  <a:txBody>
                    <a:bodyPr/>
                    <a:lstStyle/>
                    <a:p>
                      <a:pPr marL="0" marR="0">
                        <a:lnSpc>
                          <a:spcPct val="115000"/>
                        </a:lnSpc>
                        <a:spcBef>
                          <a:spcPts val="0"/>
                        </a:spcBef>
                        <a:spcAft>
                          <a:spcPts val="0"/>
                        </a:spcAft>
                      </a:pPr>
                      <a:r>
                        <a:rPr lang="en-US" sz="1900">
                          <a:effectLst/>
                          <a:latin typeface="Calibri"/>
                          <a:ea typeface="Calibri"/>
                          <a:cs typeface="Times New Roman"/>
                        </a:rPr>
                        <a:t>Knowing How to Learn</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Working Well in Teams</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a:effectLst/>
                          <a:latin typeface="Calibri"/>
                          <a:ea typeface="Calibri"/>
                          <a:cs typeface="Times New Roman"/>
                        </a:rPr>
                        <a:t>Believing in one’s own self worth</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3163">
                <a:tc>
                  <a:txBody>
                    <a:bodyPr/>
                    <a:lstStyle/>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a:effectLst/>
                          <a:latin typeface="Calibri"/>
                          <a:ea typeface="Calibri"/>
                          <a:cs typeface="Times New Roman"/>
                        </a:rPr>
                        <a:t>Exhibiting Self-Control</a:t>
                      </a:r>
                      <a:endParaRPr lang="en-US" sz="800">
                        <a:effectLst/>
                        <a:latin typeface="Calibri"/>
                        <a:ea typeface="Calibri"/>
                        <a:cs typeface="Times New Roman"/>
                      </a:endParaRPr>
                    </a:p>
                    <a:p>
                      <a:pPr marL="0" marR="0">
                        <a:lnSpc>
                          <a:spcPct val="115000"/>
                        </a:lnSpc>
                        <a:spcBef>
                          <a:spcPts val="0"/>
                        </a:spcBef>
                        <a:spcAft>
                          <a:spcPts val="0"/>
                        </a:spcAft>
                      </a:pPr>
                      <a:r>
                        <a:rPr lang="en-US" sz="1900">
                          <a:effectLst/>
                          <a:latin typeface="Calibri"/>
                          <a:ea typeface="Calibri"/>
                          <a:cs typeface="Times New Roman"/>
                        </a:rPr>
                        <a:t> </a:t>
                      </a:r>
                      <a:endParaRPr lang="en-US" sz="80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100" dirty="0">
                          <a:effectLst/>
                          <a:latin typeface="Calibri"/>
                          <a:ea typeface="Calibri"/>
                          <a:cs typeface="Times New Roman"/>
                        </a:rPr>
                        <a:t> </a:t>
                      </a:r>
                      <a:endParaRPr lang="en-US" sz="800" dirty="0">
                        <a:effectLst/>
                        <a:latin typeface="Calibri"/>
                        <a:ea typeface="Calibri"/>
                        <a:cs typeface="Times New Roman"/>
                      </a:endParaRPr>
                    </a:p>
                  </a:txBody>
                  <a:tcPr marL="50770" marR="507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14033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K-6 College &amp; Career Readiness Key </a:t>
            </a:r>
            <a:r>
              <a:rPr lang="en-US" sz="4000" b="1" dirty="0" err="1" smtClean="0">
                <a:solidFill>
                  <a:srgbClr val="FF0000"/>
                </a:solidFill>
              </a:rPr>
              <a:t>Componets</a:t>
            </a:r>
            <a:endParaRPr lang="en-US" sz="4000" b="1"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solidFill>
                  <a:srgbClr val="0070C0"/>
                </a:solidFill>
              </a:rPr>
              <a:t>College Aspirations</a:t>
            </a:r>
          </a:p>
          <a:p>
            <a:r>
              <a:rPr lang="en-US" sz="3200" dirty="0" smtClean="0">
                <a:solidFill>
                  <a:srgbClr val="0070C0"/>
                </a:solidFill>
              </a:rPr>
              <a:t>Academic Planning</a:t>
            </a:r>
          </a:p>
          <a:p>
            <a:r>
              <a:rPr lang="en-US" sz="3200" dirty="0" smtClean="0">
                <a:solidFill>
                  <a:srgbClr val="0070C0"/>
                </a:solidFill>
              </a:rPr>
              <a:t>Enrichment and Extracurricular Engagement</a:t>
            </a:r>
          </a:p>
          <a:p>
            <a:r>
              <a:rPr lang="en-US" sz="3200" dirty="0" smtClean="0">
                <a:solidFill>
                  <a:srgbClr val="0070C0"/>
                </a:solidFill>
              </a:rPr>
              <a:t>College &amp; Career Exploration</a:t>
            </a:r>
          </a:p>
          <a:p>
            <a:r>
              <a:rPr lang="en-US" sz="3200" dirty="0" smtClean="0">
                <a:solidFill>
                  <a:srgbClr val="0070C0"/>
                </a:solidFill>
              </a:rPr>
              <a:t>College &amp; Career Assessments</a:t>
            </a:r>
          </a:p>
          <a:p>
            <a:r>
              <a:rPr lang="en-US" sz="3200" dirty="0" smtClean="0">
                <a:solidFill>
                  <a:srgbClr val="0070C0"/>
                </a:solidFill>
              </a:rPr>
              <a:t>College Affordability Planning</a:t>
            </a:r>
          </a:p>
          <a:p>
            <a:pPr marL="114300" indent="0">
              <a:buNone/>
            </a:pPr>
            <a:endParaRPr lang="en-US" sz="1100" dirty="0" smtClean="0">
              <a:solidFill>
                <a:srgbClr val="0070C0"/>
              </a:solidFill>
            </a:endParaRPr>
          </a:p>
          <a:p>
            <a:pPr marL="114300" indent="0">
              <a:buNone/>
            </a:pPr>
            <a:endParaRPr lang="en-US" sz="1100" dirty="0"/>
          </a:p>
          <a:p>
            <a:pPr marL="114300" indent="0">
              <a:buNone/>
            </a:pPr>
            <a:r>
              <a:rPr lang="en-US" sz="1100" dirty="0" smtClean="0"/>
              <a:t>College Board Advocacy &amp; Policy Center</a:t>
            </a:r>
            <a:endParaRPr lang="en-US" sz="1100" dirty="0"/>
          </a:p>
          <a:p>
            <a:endParaRPr lang="en-US" sz="3200" dirty="0"/>
          </a:p>
        </p:txBody>
      </p:sp>
    </p:spTree>
    <p:extLst>
      <p:ext uri="{BB962C8B-B14F-4D97-AF65-F5344CB8AC3E}">
        <p14:creationId xmlns:p14="http://schemas.microsoft.com/office/powerpoint/2010/main" val="204378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College Aspirations</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114300" indent="0">
              <a:buNone/>
            </a:pPr>
            <a:r>
              <a:rPr lang="en-US" sz="3200" dirty="0" smtClean="0"/>
              <a:t>Students who gain early and solid foundations as learners are:</a:t>
            </a:r>
            <a:br>
              <a:rPr lang="en-US" sz="3200" dirty="0" smtClean="0"/>
            </a:br>
            <a:endParaRPr lang="en-US" sz="3200" dirty="0" smtClean="0"/>
          </a:p>
          <a:p>
            <a:r>
              <a:rPr lang="en-US" sz="3000" dirty="0"/>
              <a:t>M</a:t>
            </a:r>
            <a:r>
              <a:rPr lang="en-US" sz="3000" dirty="0" smtClean="0"/>
              <a:t>ore likely to attain the academic and social rewards that indicate school success.</a:t>
            </a:r>
          </a:p>
          <a:p>
            <a:r>
              <a:rPr lang="en-US" sz="3000" dirty="0" smtClean="0"/>
              <a:t>More likely to believe that college is a realistic goal</a:t>
            </a:r>
          </a:p>
          <a:p>
            <a:r>
              <a:rPr lang="en-US" sz="3000" dirty="0" smtClean="0"/>
              <a:t>More likely to succeed</a:t>
            </a:r>
            <a:endParaRPr lang="en-US" sz="3000" dirty="0"/>
          </a:p>
        </p:txBody>
      </p:sp>
    </p:spTree>
    <p:extLst>
      <p:ext uri="{BB962C8B-B14F-4D97-AF65-F5344CB8AC3E}">
        <p14:creationId xmlns:p14="http://schemas.microsoft.com/office/powerpoint/2010/main" val="109197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Academic Planning</a:t>
            </a:r>
            <a:endParaRPr lang="en-US" b="1" dirty="0">
              <a:solidFill>
                <a:srgbClr val="0070C0"/>
              </a:solidFill>
            </a:endParaRPr>
          </a:p>
        </p:txBody>
      </p:sp>
      <p:sp>
        <p:nvSpPr>
          <p:cNvPr id="3" name="Content Placeholder 2"/>
          <p:cNvSpPr>
            <a:spLocks noGrp="1"/>
          </p:cNvSpPr>
          <p:nvPr>
            <p:ph idx="1"/>
          </p:nvPr>
        </p:nvSpPr>
        <p:spPr/>
        <p:txBody>
          <a:bodyPr>
            <a:normAutofit fontScale="92500"/>
          </a:bodyPr>
          <a:lstStyle/>
          <a:p>
            <a:r>
              <a:rPr lang="en-US" sz="3200" dirty="0" smtClean="0"/>
              <a:t>Students who acquire a solid academic foundation are more prepared to engage in rigorous and challenging course work as they progress through middle and high school.  </a:t>
            </a:r>
          </a:p>
          <a:p>
            <a:r>
              <a:rPr lang="en-US" sz="3200" dirty="0" smtClean="0"/>
              <a:t>Help students explore their areas of interest &amp; link their strengths to academic subjects.</a:t>
            </a:r>
          </a:p>
          <a:p>
            <a:r>
              <a:rPr lang="en-US" sz="3200" dirty="0" smtClean="0"/>
              <a:t>Focus on problem-solving, patience, persistence, resiliency, imagination, and creativity.</a:t>
            </a:r>
            <a:endParaRPr lang="en-US" sz="3200" dirty="0"/>
          </a:p>
        </p:txBody>
      </p:sp>
    </p:spTree>
    <p:extLst>
      <p:ext uri="{BB962C8B-B14F-4D97-AF65-F5344CB8AC3E}">
        <p14:creationId xmlns:p14="http://schemas.microsoft.com/office/powerpoint/2010/main" val="3537280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Enrichment and Extra Curricular Engagement</a:t>
            </a:r>
            <a:endParaRPr lang="en-US" sz="4400" b="1"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sz="3200" dirty="0" smtClean="0"/>
              <a:t>Can enhance students’ academic performance</a:t>
            </a:r>
          </a:p>
          <a:p>
            <a:r>
              <a:rPr lang="en-US" sz="3200" dirty="0" smtClean="0"/>
              <a:t>Early awareness and exposure to a wide range of enrichment &amp; extracurricular activities form a foundation upon which students can build their future aspirations and interests.</a:t>
            </a:r>
          </a:p>
          <a:p>
            <a:r>
              <a:rPr lang="en-US" sz="3600" dirty="0" smtClean="0"/>
              <a:t>Families – Take students on family field trips (fire station, museums, etc.)</a:t>
            </a:r>
            <a:endParaRPr lang="en-US" sz="3600" dirty="0"/>
          </a:p>
        </p:txBody>
      </p:sp>
    </p:spTree>
    <p:extLst>
      <p:ext uri="{BB962C8B-B14F-4D97-AF65-F5344CB8AC3E}">
        <p14:creationId xmlns:p14="http://schemas.microsoft.com/office/powerpoint/2010/main" val="1159111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70C0"/>
                </a:solidFill>
              </a:rPr>
              <a:t>College and Career Exploration &amp; Selection</a:t>
            </a:r>
            <a:endParaRPr lang="en-US" sz="4000" b="1" dirty="0">
              <a:solidFill>
                <a:srgbClr val="0070C0"/>
              </a:solidFill>
            </a:endParaRPr>
          </a:p>
        </p:txBody>
      </p:sp>
      <p:sp>
        <p:nvSpPr>
          <p:cNvPr id="3" name="Content Placeholder 2"/>
          <p:cNvSpPr>
            <a:spLocks noGrp="1"/>
          </p:cNvSpPr>
          <p:nvPr>
            <p:ph idx="1"/>
          </p:nvPr>
        </p:nvSpPr>
        <p:spPr/>
        <p:txBody>
          <a:bodyPr>
            <a:normAutofit/>
          </a:bodyPr>
          <a:lstStyle/>
          <a:p>
            <a:r>
              <a:rPr lang="en-US" sz="3600" dirty="0" smtClean="0"/>
              <a:t>Students who engage in early and ongoing college and career exploration opportunities are more likely to participate in the preparation and planning necessary for future goal setting.</a:t>
            </a:r>
            <a:endParaRPr lang="en-US" sz="3600" dirty="0"/>
          </a:p>
        </p:txBody>
      </p:sp>
    </p:spTree>
    <p:extLst>
      <p:ext uri="{BB962C8B-B14F-4D97-AF65-F5344CB8AC3E}">
        <p14:creationId xmlns:p14="http://schemas.microsoft.com/office/powerpoint/2010/main" val="735903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College &amp; Career Assessments</a:t>
            </a:r>
            <a:endParaRPr lang="en-US" sz="44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Developmentally appropriate interest inventories and assessments can: </a:t>
            </a:r>
          </a:p>
          <a:p>
            <a:pPr lvl="1"/>
            <a:r>
              <a:rPr lang="en-US" sz="2600" dirty="0"/>
              <a:t>S</a:t>
            </a:r>
            <a:r>
              <a:rPr lang="en-US" sz="2600" dirty="0" smtClean="0"/>
              <a:t>park curiosity about strengths and talents</a:t>
            </a:r>
          </a:p>
          <a:p>
            <a:pPr lvl="1"/>
            <a:r>
              <a:rPr lang="en-US" sz="2600" dirty="0" smtClean="0"/>
              <a:t>Build self-awareness</a:t>
            </a:r>
          </a:p>
          <a:p>
            <a:pPr lvl="1"/>
            <a:r>
              <a:rPr lang="en-US" sz="2600" dirty="0" smtClean="0"/>
              <a:t>Lay a foundation for the ongoing exploration necessary for building aspirations &amp; goal setting</a:t>
            </a:r>
          </a:p>
          <a:p>
            <a:r>
              <a:rPr lang="en-US" sz="2800" dirty="0" smtClean="0"/>
              <a:t>Students early planning can grow into habits that are critical for success in college and  career readiness.</a:t>
            </a:r>
            <a:endParaRPr lang="en-US" sz="2800" dirty="0"/>
          </a:p>
        </p:txBody>
      </p:sp>
    </p:spTree>
    <p:extLst>
      <p:ext uri="{BB962C8B-B14F-4D97-AF65-F5344CB8AC3E}">
        <p14:creationId xmlns:p14="http://schemas.microsoft.com/office/powerpoint/2010/main" val="1035158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0070C0"/>
                </a:solidFill>
              </a:rPr>
              <a:t>College Affordability Planning</a:t>
            </a:r>
            <a:endParaRPr lang="en-US" sz="4400" b="1"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Understanding basic finance and how to use and manage money are essential skills that build a foundation for financial literacy.</a:t>
            </a:r>
          </a:p>
          <a:p>
            <a:r>
              <a:rPr lang="en-US" sz="2800" dirty="0" smtClean="0"/>
              <a:t>Students who apply their knowledge of everyday financial decisions and engage in meaningful activities related to finance are equipped to increase and expand  their financial literacy and financial aid knowledge in future years. </a:t>
            </a:r>
          </a:p>
          <a:p>
            <a:r>
              <a:rPr lang="en-US" sz="2800" dirty="0" smtClean="0"/>
              <a:t>Understand that money is tied to work. </a:t>
            </a:r>
            <a:endParaRPr lang="en-US" sz="2800" dirty="0"/>
          </a:p>
        </p:txBody>
      </p:sp>
    </p:spTree>
    <p:extLst>
      <p:ext uri="{BB962C8B-B14F-4D97-AF65-F5344CB8AC3E}">
        <p14:creationId xmlns:p14="http://schemas.microsoft.com/office/powerpoint/2010/main" val="208953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0000"/>
                </a:solidFill>
              </a:rPr>
              <a:t/>
            </a:r>
            <a:br>
              <a:rPr lang="en-US" sz="4000" b="1" dirty="0" smtClean="0">
                <a:solidFill>
                  <a:srgbClr val="FF0000"/>
                </a:solidFill>
              </a:rPr>
            </a:br>
            <a:r>
              <a:rPr lang="en-US" sz="4000" b="1" dirty="0" smtClean="0">
                <a:solidFill>
                  <a:srgbClr val="FF0000"/>
                </a:solidFill>
              </a:rPr>
              <a:t>Why College &amp; Career Readiness in Elementary School?</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600" dirty="0" smtClean="0"/>
              <a:t>Currently, 65% of job openings require post-secondary education.</a:t>
            </a:r>
          </a:p>
          <a:p>
            <a:r>
              <a:rPr lang="en-US" sz="3600" dirty="0" smtClean="0"/>
              <a:t> Only 42% of Americans currently earn an associate degree or higher by the age of 25.  </a:t>
            </a:r>
          </a:p>
          <a:p>
            <a:r>
              <a:rPr lang="en-US" sz="3600" dirty="0" smtClean="0"/>
              <a:t>Effective college and career readiness begins in kindergarten and continues through high school. </a:t>
            </a:r>
            <a:endParaRPr lang="en-US" sz="3600" dirty="0"/>
          </a:p>
        </p:txBody>
      </p:sp>
    </p:spTree>
    <p:extLst>
      <p:ext uri="{BB962C8B-B14F-4D97-AF65-F5344CB8AC3E}">
        <p14:creationId xmlns:p14="http://schemas.microsoft.com/office/powerpoint/2010/main" val="3610133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Workshop Covers</a:t>
            </a:r>
            <a:endParaRPr lang="en-US" dirty="0"/>
          </a:p>
        </p:txBody>
      </p:sp>
      <p:sp>
        <p:nvSpPr>
          <p:cNvPr id="3" name="Content Placeholder 2"/>
          <p:cNvSpPr>
            <a:spLocks noGrp="1"/>
          </p:cNvSpPr>
          <p:nvPr>
            <p:ph idx="1"/>
          </p:nvPr>
        </p:nvSpPr>
        <p:spPr/>
        <p:txBody>
          <a:bodyPr/>
          <a:lstStyle/>
          <a:p>
            <a:r>
              <a:rPr lang="en-US" sz="2800" dirty="0" smtClean="0"/>
              <a:t>What it means to be College &amp; Career Ready</a:t>
            </a:r>
          </a:p>
          <a:p>
            <a:r>
              <a:rPr lang="en-US" sz="2800" dirty="0" smtClean="0"/>
              <a:t>What elementary parents need to know </a:t>
            </a:r>
            <a:r>
              <a:rPr lang="en-US" sz="2800" u="sng" dirty="0" smtClean="0"/>
              <a:t>now</a:t>
            </a:r>
          </a:p>
          <a:p>
            <a:r>
              <a:rPr lang="en-US" sz="2800" dirty="0" smtClean="0"/>
              <a:t>Academic Planning</a:t>
            </a:r>
          </a:p>
          <a:p>
            <a:r>
              <a:rPr lang="en-US" sz="2800" dirty="0" smtClean="0"/>
              <a:t>Graduation Plans</a:t>
            </a:r>
          </a:p>
          <a:p>
            <a:r>
              <a:rPr lang="en-US" sz="2800" dirty="0" smtClean="0"/>
              <a:t>Academies</a:t>
            </a:r>
          </a:p>
          <a:p>
            <a:r>
              <a:rPr lang="en-US" sz="2800" dirty="0" smtClean="0"/>
              <a:t>Career &amp; Technical Education</a:t>
            </a:r>
          </a:p>
          <a:p>
            <a:r>
              <a:rPr lang="en-US" sz="2800" dirty="0" smtClean="0"/>
              <a:t>Military Opportunities</a:t>
            </a:r>
          </a:p>
          <a:p>
            <a:r>
              <a:rPr lang="en-US" sz="2800" dirty="0" smtClean="0"/>
              <a:t>Financial Readiness</a:t>
            </a:r>
          </a:p>
          <a:p>
            <a:endParaRPr lang="en-US" dirty="0"/>
          </a:p>
        </p:txBody>
      </p:sp>
    </p:spTree>
    <p:extLst>
      <p:ext uri="{BB962C8B-B14F-4D97-AF65-F5344CB8AC3E}">
        <p14:creationId xmlns:p14="http://schemas.microsoft.com/office/powerpoint/2010/main" val="262500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30362"/>
          </a:xfrm>
        </p:spPr>
        <p:txBody>
          <a:bodyPr/>
          <a:lstStyle/>
          <a:p>
            <a:pPr algn="ctr"/>
            <a:r>
              <a:rPr lang="en-US" dirty="0" smtClean="0"/>
              <a:t/>
            </a:r>
            <a:br>
              <a:rPr lang="en-US" dirty="0" smtClean="0"/>
            </a:br>
            <a:r>
              <a:rPr lang="en-US" b="1" dirty="0" smtClean="0">
                <a:solidFill>
                  <a:srgbClr val="FF0000"/>
                </a:solidFill>
              </a:rPr>
              <a:t>8 out of 10</a:t>
            </a:r>
            <a:br>
              <a:rPr lang="en-US" b="1" dirty="0" smtClean="0">
                <a:solidFill>
                  <a:srgbClr val="FF0000"/>
                </a:solidFill>
              </a:rPr>
            </a:br>
            <a:r>
              <a:rPr lang="en-US" b="1" dirty="0" smtClean="0">
                <a:solidFill>
                  <a:srgbClr val="FF0000"/>
                </a:solidFill>
              </a:rPr>
              <a:t>Jobs in the Next Decade</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7620000" cy="4495800"/>
          </a:xfrm>
        </p:spPr>
        <p:txBody>
          <a:bodyPr>
            <a:normAutofit/>
          </a:bodyPr>
          <a:lstStyle/>
          <a:p>
            <a:pPr marL="114300" indent="0">
              <a:buNone/>
            </a:pPr>
            <a:endParaRPr lang="en-US" sz="4800" dirty="0" smtClean="0"/>
          </a:p>
          <a:p>
            <a:pPr marL="114300" indent="0">
              <a:buNone/>
            </a:pPr>
            <a:r>
              <a:rPr lang="en-US" sz="4800" dirty="0" smtClean="0"/>
              <a:t>Will Require some form of education beyond high school</a:t>
            </a:r>
            <a:endParaRPr lang="en-US" sz="4800" dirty="0"/>
          </a:p>
        </p:txBody>
      </p:sp>
    </p:spTree>
    <p:extLst>
      <p:ext uri="{BB962C8B-B14F-4D97-AF65-F5344CB8AC3E}">
        <p14:creationId xmlns:p14="http://schemas.microsoft.com/office/powerpoint/2010/main" val="936748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31891" t="25379" r="32051" b="9920"/>
          <a:stretch/>
        </p:blipFill>
        <p:spPr bwMode="auto">
          <a:xfrm>
            <a:off x="1295400" y="152400"/>
            <a:ext cx="6400800" cy="6400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428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FF0000"/>
                </a:solidFill>
              </a:rPr>
              <a:t>There will be 55 million job openings in the economy through 2020.</a:t>
            </a:r>
            <a:endParaRPr lang="en-US" sz="2400" b="1" dirty="0">
              <a:solidFill>
                <a:srgbClr val="FF0000"/>
              </a:solidFill>
            </a:endParaRPr>
          </a:p>
        </p:txBody>
      </p:sp>
      <p:pic>
        <p:nvPicPr>
          <p:cNvPr id="4" name="Content Placeholder 3"/>
          <p:cNvPicPr>
            <a:picLocks noGrp="1"/>
          </p:cNvPicPr>
          <p:nvPr>
            <p:ph idx="1"/>
          </p:nvPr>
        </p:nvPicPr>
        <p:blipFill rotWithShape="1">
          <a:blip r:embed="rId2"/>
          <a:srcRect l="33494" t="31072" r="34776" b="12771"/>
          <a:stretch/>
        </p:blipFill>
        <p:spPr bwMode="auto">
          <a:xfrm>
            <a:off x="1447800" y="1295400"/>
            <a:ext cx="5943599" cy="5257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958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Georgetown University Studies</a:t>
            </a:r>
            <a:br>
              <a:rPr lang="en-US" dirty="0" smtClean="0"/>
            </a:br>
            <a:endParaRPr lang="en-US" dirty="0"/>
          </a:p>
        </p:txBody>
      </p:sp>
      <p:pic>
        <p:nvPicPr>
          <p:cNvPr id="4" name="Content Placeholder 3"/>
          <p:cNvPicPr>
            <a:picLocks noGrp="1"/>
          </p:cNvPicPr>
          <p:nvPr>
            <p:ph idx="1"/>
          </p:nvPr>
        </p:nvPicPr>
        <p:blipFill rotWithShape="1">
          <a:blip r:embed="rId2"/>
          <a:srcRect l="31287" t="25371" r="33766" b="27364"/>
          <a:stretch/>
        </p:blipFill>
        <p:spPr bwMode="auto">
          <a:xfrm>
            <a:off x="685800" y="1066800"/>
            <a:ext cx="71628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0239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
            </a:r>
            <a:br>
              <a:rPr lang="en-US" dirty="0" smtClean="0"/>
            </a:br>
            <a:r>
              <a:rPr lang="en-US" b="1" dirty="0" smtClean="0">
                <a:solidFill>
                  <a:srgbClr val="FF0000"/>
                </a:solidFill>
              </a:rPr>
              <a:t>28% of College Freshman Who Took the ACT</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7620000" cy="4343400"/>
          </a:xfrm>
        </p:spPr>
        <p:txBody>
          <a:bodyPr>
            <a:normAutofit/>
          </a:bodyPr>
          <a:lstStyle/>
          <a:p>
            <a:r>
              <a:rPr lang="en-US" sz="3200" dirty="0" smtClean="0"/>
              <a:t>Needed no remediation Freshman year in College</a:t>
            </a:r>
          </a:p>
          <a:p>
            <a:pPr marL="114300" indent="0">
              <a:buNone/>
            </a:pPr>
            <a:r>
              <a:rPr lang="en-US" sz="3200" b="1" u="sng" dirty="0" smtClean="0"/>
              <a:t>This means:</a:t>
            </a:r>
          </a:p>
          <a:p>
            <a:r>
              <a:rPr lang="en-US" sz="3200" dirty="0" smtClean="0"/>
              <a:t>72% of College Freshman Were </a:t>
            </a:r>
            <a:r>
              <a:rPr lang="en-US" sz="3200" b="1" u="sng" dirty="0" smtClean="0">
                <a:solidFill>
                  <a:srgbClr val="FF0000"/>
                </a:solidFill>
              </a:rPr>
              <a:t>NOT </a:t>
            </a:r>
            <a:r>
              <a:rPr lang="en-US" sz="3200" dirty="0" smtClean="0"/>
              <a:t>Prepared for College Work!</a:t>
            </a:r>
          </a:p>
        </p:txBody>
      </p:sp>
    </p:spTree>
    <p:extLst>
      <p:ext uri="{BB962C8B-B14F-4D97-AF65-F5344CB8AC3E}">
        <p14:creationId xmlns:p14="http://schemas.microsoft.com/office/powerpoint/2010/main" val="198352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Primary Reasons Why Students Drop Out of College</a:t>
            </a:r>
            <a:endParaRPr lang="en-US" b="1" dirty="0">
              <a:solidFill>
                <a:srgbClr val="FF0000"/>
              </a:solidFill>
            </a:endParaRPr>
          </a:p>
        </p:txBody>
      </p:sp>
      <p:sp>
        <p:nvSpPr>
          <p:cNvPr id="3" name="Content Placeholder 2"/>
          <p:cNvSpPr>
            <a:spLocks noGrp="1"/>
          </p:cNvSpPr>
          <p:nvPr>
            <p:ph idx="1"/>
          </p:nvPr>
        </p:nvSpPr>
        <p:spPr>
          <a:xfrm>
            <a:off x="457200" y="1752600"/>
            <a:ext cx="7620000" cy="4648200"/>
          </a:xfrm>
        </p:spPr>
        <p:txBody>
          <a:bodyPr>
            <a:normAutofit lnSpcReduction="10000"/>
          </a:bodyPr>
          <a:lstStyle/>
          <a:p>
            <a:r>
              <a:rPr lang="en-US" sz="4000" dirty="0" smtClean="0"/>
              <a:t>Lack of academic preparedness</a:t>
            </a:r>
          </a:p>
          <a:p>
            <a:r>
              <a:rPr lang="en-US" sz="4000" dirty="0" smtClean="0"/>
              <a:t>Poor financial planning &amp; difficulties of balancing work and college</a:t>
            </a:r>
          </a:p>
          <a:p>
            <a:r>
              <a:rPr lang="en-US" sz="4000" dirty="0" smtClean="0"/>
              <a:t>A sense of not belonging; a sense of isolation, homesickness</a:t>
            </a:r>
          </a:p>
          <a:p>
            <a:r>
              <a:rPr lang="en-US" sz="4000" dirty="0" smtClean="0"/>
              <a:t>Lack of parental support</a:t>
            </a:r>
            <a:endParaRPr lang="en-US" sz="4000" dirty="0"/>
          </a:p>
        </p:txBody>
      </p:sp>
    </p:spTree>
    <p:extLst>
      <p:ext uri="{BB962C8B-B14F-4D97-AF65-F5344CB8AC3E}">
        <p14:creationId xmlns:p14="http://schemas.microsoft.com/office/powerpoint/2010/main" val="33858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Expectation</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sz="4000" b="1" u="sng" dirty="0" smtClean="0">
                <a:solidFill>
                  <a:srgbClr val="7030A0"/>
                </a:solidFill>
              </a:rPr>
              <a:t>ALL</a:t>
            </a:r>
            <a:r>
              <a:rPr lang="en-US" sz="4000" dirty="0" smtClean="0"/>
              <a:t> students, regardless of their background and economic status, can become college and career ready</a:t>
            </a:r>
          </a:p>
          <a:p>
            <a:pPr marL="114300" indent="0">
              <a:buNone/>
            </a:pPr>
            <a:r>
              <a:rPr lang="en-US" sz="4000" dirty="0" smtClean="0"/>
              <a:t>Research clearly shows that attaining proficiency in reading by 3</a:t>
            </a:r>
            <a:r>
              <a:rPr lang="en-US" sz="4000" baseline="30000" dirty="0" smtClean="0"/>
              <a:t>rd</a:t>
            </a:r>
            <a:r>
              <a:rPr lang="en-US" sz="4000" dirty="0" smtClean="0"/>
              <a:t> grade is an indicator of future academic success.</a:t>
            </a:r>
            <a:endParaRPr lang="en-US" sz="4000" dirty="0"/>
          </a:p>
        </p:txBody>
      </p:sp>
    </p:spTree>
    <p:extLst>
      <p:ext uri="{BB962C8B-B14F-4D97-AF65-F5344CB8AC3E}">
        <p14:creationId xmlns:p14="http://schemas.microsoft.com/office/powerpoint/2010/main" val="366310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324600"/>
          </a:xfrm>
        </p:spPr>
        <p:txBody>
          <a:bodyPr>
            <a:noAutofit/>
          </a:bodyPr>
          <a:lstStyle/>
          <a:p>
            <a:pPr marL="114300" indent="0">
              <a:buNone/>
            </a:pPr>
            <a:r>
              <a:rPr lang="en-US" sz="2800" dirty="0" smtClean="0">
                <a:solidFill>
                  <a:srgbClr val="C00000"/>
                </a:solidFill>
              </a:rPr>
              <a:t>Elementary schools create early awareness, knowledge, and skills that lay the foundation for the academic rigor and social development necessary for college and career readiness. </a:t>
            </a:r>
          </a:p>
          <a:p>
            <a:r>
              <a:rPr lang="en-US" sz="2800" dirty="0" smtClean="0"/>
              <a:t>Teacher College Signs outside of classroom doors</a:t>
            </a:r>
          </a:p>
          <a:p>
            <a:r>
              <a:rPr lang="en-US" sz="2800" dirty="0" smtClean="0"/>
              <a:t>College banners and pennants</a:t>
            </a:r>
          </a:p>
          <a:p>
            <a:r>
              <a:rPr lang="en-US" sz="2800" dirty="0" smtClean="0"/>
              <a:t>Weekly College/Military Shirt Day</a:t>
            </a:r>
          </a:p>
          <a:p>
            <a:r>
              <a:rPr lang="en-US" sz="2800" dirty="0" smtClean="0"/>
              <a:t>Career Day for PK-5</a:t>
            </a:r>
            <a:r>
              <a:rPr lang="en-US" sz="2800" baseline="30000" dirty="0" smtClean="0"/>
              <a:t>th</a:t>
            </a:r>
            <a:endParaRPr lang="en-US" sz="2800" dirty="0" smtClean="0"/>
          </a:p>
          <a:p>
            <a:r>
              <a:rPr lang="en-US" sz="2800" dirty="0" smtClean="0"/>
              <a:t>College Visits – 3</a:t>
            </a:r>
            <a:r>
              <a:rPr lang="en-US" sz="2800" baseline="30000" dirty="0" smtClean="0"/>
              <a:t>rd</a:t>
            </a:r>
            <a:r>
              <a:rPr lang="en-US" sz="2800" dirty="0" smtClean="0"/>
              <a:t>-5</a:t>
            </a:r>
            <a:r>
              <a:rPr lang="en-US" sz="2800" baseline="30000" dirty="0" smtClean="0"/>
              <a:t>th</a:t>
            </a:r>
            <a:r>
              <a:rPr lang="en-US" sz="2800" dirty="0" smtClean="0"/>
              <a:t> </a:t>
            </a:r>
          </a:p>
          <a:p>
            <a:r>
              <a:rPr lang="en-US" sz="2800" dirty="0" smtClean="0"/>
              <a:t>JA </a:t>
            </a:r>
            <a:r>
              <a:rPr lang="en-US" sz="2800" dirty="0" err="1" smtClean="0"/>
              <a:t>BizTown</a:t>
            </a:r>
            <a:r>
              <a:rPr lang="en-US" sz="2800" dirty="0" smtClean="0"/>
              <a:t> (interactive free-market lab)</a:t>
            </a:r>
          </a:p>
          <a:p>
            <a:r>
              <a:rPr lang="en-US" sz="2800" dirty="0" smtClean="0"/>
              <a:t>Lay the foundation for middle &amp; high school</a:t>
            </a:r>
          </a:p>
          <a:p>
            <a:r>
              <a:rPr lang="en-US" sz="2800" dirty="0" smtClean="0"/>
              <a:t>Counselor’s website – career videos, interest inventories, etc.</a:t>
            </a:r>
          </a:p>
          <a:p>
            <a:endParaRPr lang="en-US" sz="2800" dirty="0" smtClean="0"/>
          </a:p>
          <a:p>
            <a:endParaRPr lang="en-US" sz="2800" dirty="0" smtClean="0"/>
          </a:p>
        </p:txBody>
      </p:sp>
    </p:spTree>
    <p:extLst>
      <p:ext uri="{BB962C8B-B14F-4D97-AF65-F5344CB8AC3E}">
        <p14:creationId xmlns:p14="http://schemas.microsoft.com/office/powerpoint/2010/main" val="1090828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73162"/>
          </a:xfrm>
        </p:spPr>
        <p:txBody>
          <a:bodyPr/>
          <a:lstStyle/>
          <a:p>
            <a:r>
              <a:rPr lang="en-US" sz="4000" b="1" dirty="0" smtClean="0">
                <a:solidFill>
                  <a:srgbClr val="FF0000"/>
                </a:solidFill>
              </a:rPr>
              <a:t>Parent Guide to College &amp; Career Readiness</a:t>
            </a:r>
            <a:endParaRPr lang="en-US" sz="4000"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400" dirty="0" smtClean="0"/>
              <a:t>Success in early reading &amp; math:  The student can read on grade-level and do grade-level math by the end of 3</a:t>
            </a:r>
            <a:r>
              <a:rPr lang="en-US" sz="2400" baseline="30000" dirty="0" smtClean="0"/>
              <a:t>rd</a:t>
            </a:r>
            <a:r>
              <a:rPr lang="en-US" sz="2400" dirty="0" smtClean="0"/>
              <a:t> grade.</a:t>
            </a:r>
          </a:p>
          <a:p>
            <a:r>
              <a:rPr lang="en-US" sz="2400" dirty="0" smtClean="0"/>
              <a:t>Personal Responsibility:  The student exhibits good work habits.  Help your child by increasing responsibility around the house and encouraging doing schoolwork. </a:t>
            </a:r>
          </a:p>
          <a:p>
            <a:r>
              <a:rPr lang="en-US" sz="2400" dirty="0" smtClean="0"/>
              <a:t>Career Development Skills</a:t>
            </a:r>
          </a:p>
          <a:p>
            <a:pPr lvl="1"/>
            <a:r>
              <a:rPr lang="en-US" sz="2200" dirty="0" smtClean="0"/>
              <a:t>Awareness of the relationship between school and work.</a:t>
            </a:r>
          </a:p>
          <a:p>
            <a:pPr lvl="1"/>
            <a:r>
              <a:rPr lang="en-US" sz="2200" dirty="0" smtClean="0"/>
              <a:t>Skills to understand and use career information</a:t>
            </a:r>
          </a:p>
          <a:p>
            <a:pPr lvl="1"/>
            <a:r>
              <a:rPr lang="en-US" sz="2200" dirty="0" smtClean="0"/>
              <a:t>Awareness of the benefits of academic achievement.</a:t>
            </a:r>
          </a:p>
          <a:p>
            <a:pPr lvl="1"/>
            <a:r>
              <a:rPr lang="en-US" sz="2200" dirty="0" smtClean="0"/>
              <a:t>Awareness of different occupations and the changing gender roles.</a:t>
            </a:r>
          </a:p>
          <a:p>
            <a:pPr lvl="1"/>
            <a:r>
              <a:rPr lang="en-US" sz="2200" dirty="0" smtClean="0"/>
              <a:t>Awareness of the career planning process.</a:t>
            </a:r>
          </a:p>
        </p:txBody>
      </p:sp>
    </p:spTree>
    <p:extLst>
      <p:ext uri="{BB962C8B-B14F-4D97-AF65-F5344CB8AC3E}">
        <p14:creationId xmlns:p14="http://schemas.microsoft.com/office/powerpoint/2010/main" val="3635748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r>
              <a:rPr lang="en-US" sz="4000" b="1" dirty="0">
                <a:solidFill>
                  <a:srgbClr val="FF0000"/>
                </a:solidFill>
              </a:rPr>
              <a:t>Parent Guide to College &amp; Career Readiness</a:t>
            </a:r>
          </a:p>
        </p:txBody>
      </p:sp>
      <p:sp>
        <p:nvSpPr>
          <p:cNvPr id="3" name="Content Placeholder 2"/>
          <p:cNvSpPr>
            <a:spLocks noGrp="1"/>
          </p:cNvSpPr>
          <p:nvPr>
            <p:ph idx="1"/>
          </p:nvPr>
        </p:nvSpPr>
        <p:spPr/>
        <p:txBody>
          <a:bodyPr/>
          <a:lstStyle/>
          <a:p>
            <a:r>
              <a:rPr lang="en-US" sz="2400" dirty="0"/>
              <a:t>Interpersonal Skills:  The student interacts positively with those around him/her.  Help your child by exposing them to experiences that require that they work and play with others.</a:t>
            </a:r>
          </a:p>
          <a:p>
            <a:pPr lvl="1"/>
            <a:r>
              <a:rPr lang="en-US" sz="2400" dirty="0"/>
              <a:t>Limit passive activities (electronics)</a:t>
            </a:r>
          </a:p>
          <a:p>
            <a:r>
              <a:rPr lang="en-US" sz="2400" dirty="0"/>
              <a:t>Decision Making:  The student understands the decision-making process.  Encourage your child to make decisions on their own.  Possibly a small spending budget or organizing a family day out – anything that involves planning and choices.</a:t>
            </a:r>
          </a:p>
          <a:p>
            <a:pPr marL="114300" indent="0">
              <a:buNone/>
            </a:pPr>
            <a:endParaRPr lang="en-US" sz="1200" dirty="0" smtClean="0"/>
          </a:p>
          <a:p>
            <a:pPr marL="114300" indent="0">
              <a:buNone/>
            </a:pPr>
            <a:endParaRPr lang="en-US" sz="1200" dirty="0"/>
          </a:p>
          <a:p>
            <a:pPr marL="114300" indent="0">
              <a:buNone/>
            </a:pPr>
            <a:endParaRPr lang="en-US" sz="1200" dirty="0" smtClean="0"/>
          </a:p>
          <a:p>
            <a:pPr marL="114300" indent="0">
              <a:buNone/>
            </a:pPr>
            <a:r>
              <a:rPr lang="en-US" sz="1200" dirty="0" smtClean="0"/>
              <a:t>Virginia </a:t>
            </a:r>
            <a:r>
              <a:rPr lang="en-US" sz="1200" dirty="0"/>
              <a:t>Career VIEW/Virginia Tech/School of Education info@vaview.org</a:t>
            </a:r>
          </a:p>
          <a:p>
            <a:endParaRPr lang="en-US" dirty="0"/>
          </a:p>
        </p:txBody>
      </p:sp>
    </p:spTree>
    <p:extLst>
      <p:ext uri="{BB962C8B-B14F-4D97-AF65-F5344CB8AC3E}">
        <p14:creationId xmlns:p14="http://schemas.microsoft.com/office/powerpoint/2010/main" val="142864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2400" b="1" dirty="0">
                <a:solidFill>
                  <a:srgbClr val="FF0000"/>
                </a:solidFill>
              </a:rPr>
              <a:t>What Kind of Students Do We Want Leaving Our Schools?</a:t>
            </a:r>
            <a:endParaRPr lang="en-US" sz="2400" dirty="0"/>
          </a:p>
        </p:txBody>
      </p:sp>
      <p:graphicFrame>
        <p:nvGraphicFramePr>
          <p:cNvPr id="4" name="Content Placeholder 3"/>
          <p:cNvGraphicFramePr>
            <a:graphicFrameLocks noGrp="1"/>
          </p:cNvGraphicFramePr>
          <p:nvPr>
            <p:ph idx="1"/>
          </p:nvPr>
        </p:nvGraphicFramePr>
        <p:xfrm>
          <a:off x="935106" y="1196340"/>
          <a:ext cx="6664187" cy="5608320"/>
        </p:xfrm>
        <a:graphic>
          <a:graphicData uri="http://schemas.openxmlformats.org/drawingml/2006/table">
            <a:tbl>
              <a:tblPr firstRow="1" firstCol="1" bandRow="1"/>
              <a:tblGrid>
                <a:gridCol w="2247486">
                  <a:extLst>
                    <a:ext uri="{9D8B030D-6E8A-4147-A177-3AD203B41FA5}">
                      <a16:colId xmlns:a16="http://schemas.microsoft.com/office/drawing/2014/main" val="20000"/>
                    </a:ext>
                  </a:extLst>
                </a:gridCol>
                <a:gridCol w="2292212">
                  <a:extLst>
                    <a:ext uri="{9D8B030D-6E8A-4147-A177-3AD203B41FA5}">
                      <a16:colId xmlns:a16="http://schemas.microsoft.com/office/drawing/2014/main" val="20001"/>
                    </a:ext>
                  </a:extLst>
                </a:gridCol>
                <a:gridCol w="2124489">
                  <a:extLst>
                    <a:ext uri="{9D8B030D-6E8A-4147-A177-3AD203B41FA5}">
                      <a16:colId xmlns:a16="http://schemas.microsoft.com/office/drawing/2014/main" val="20002"/>
                    </a:ext>
                  </a:extLst>
                </a:gridCol>
              </a:tblGrid>
              <a:tr h="342900">
                <a:tc>
                  <a:txBody>
                    <a:bodyPr/>
                    <a:lstStyle/>
                    <a:p>
                      <a:pPr marL="0" marR="0">
                        <a:lnSpc>
                          <a:spcPct val="115000"/>
                        </a:lnSpc>
                        <a:spcBef>
                          <a:spcPts val="0"/>
                        </a:spcBef>
                        <a:spcAft>
                          <a:spcPts val="0"/>
                        </a:spcAft>
                      </a:pPr>
                      <a:r>
                        <a:rPr lang="en-US" sz="2000">
                          <a:effectLst/>
                          <a:latin typeface="Calibri"/>
                          <a:ea typeface="Calibri"/>
                          <a:cs typeface="Times New Roman"/>
                        </a:rPr>
                        <a:t>Readers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Writers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Successful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Smart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Clear Communicator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Persistent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Reliable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Appreciative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Willing to give back</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Cautious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Risk-taker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Confident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Moral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Spiritually Connected</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Competitive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Ability to say no</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Problem Solver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Negotiator</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5800">
                <a:tc>
                  <a:txBody>
                    <a:bodyPr/>
                    <a:lstStyle/>
                    <a:p>
                      <a:pPr marL="0" marR="0">
                        <a:lnSpc>
                          <a:spcPct val="115000"/>
                        </a:lnSpc>
                        <a:spcBef>
                          <a:spcPts val="0"/>
                        </a:spcBef>
                        <a:spcAft>
                          <a:spcPts val="0"/>
                        </a:spcAft>
                      </a:pPr>
                      <a:r>
                        <a:rPr lang="en-US" sz="2000">
                          <a:effectLst/>
                          <a:latin typeface="Calibri"/>
                          <a:ea typeface="Calibri"/>
                          <a:cs typeface="Times New Roman"/>
                        </a:rPr>
                        <a:t>Willing to compromise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Friendly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Team Players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Honest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Questioners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Helpful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Effective Listeners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Critical Thinkers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Life-long Learners</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Loyal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Responsible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Caring</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2900">
                <a:tc>
                  <a:txBody>
                    <a:bodyPr/>
                    <a:lstStyle/>
                    <a:p>
                      <a:pPr marL="0" marR="0">
                        <a:lnSpc>
                          <a:spcPct val="115000"/>
                        </a:lnSpc>
                        <a:spcBef>
                          <a:spcPts val="0"/>
                        </a:spcBef>
                        <a:spcAft>
                          <a:spcPts val="0"/>
                        </a:spcAft>
                      </a:pPr>
                      <a:r>
                        <a:rPr lang="en-US" sz="2000">
                          <a:effectLst/>
                          <a:latin typeface="Calibri"/>
                          <a:ea typeface="Calibri"/>
                          <a:cs typeface="Times New Roman"/>
                        </a:rPr>
                        <a:t>Analytical</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Happy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Physically Healthy</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85800">
                <a:tc>
                  <a:txBody>
                    <a:bodyPr/>
                    <a:lstStyle/>
                    <a:p>
                      <a:pPr marL="0" marR="0">
                        <a:lnSpc>
                          <a:spcPct val="115000"/>
                        </a:lnSpc>
                        <a:spcBef>
                          <a:spcPts val="0"/>
                        </a:spcBef>
                        <a:spcAft>
                          <a:spcPts val="0"/>
                        </a:spcAft>
                      </a:pPr>
                      <a:r>
                        <a:rPr lang="en-US" sz="2000">
                          <a:effectLst/>
                          <a:latin typeface="Calibri"/>
                          <a:ea typeface="Calibri"/>
                          <a:cs typeface="Times New Roman"/>
                        </a:rPr>
                        <a:t>Technologically Competent</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effectLst/>
                          <a:latin typeface="Calibri"/>
                          <a:ea typeface="Calibri"/>
                          <a:cs typeface="Times New Roman"/>
                        </a:rPr>
                        <a:t>Effective</a:t>
                      </a:r>
                      <a:endParaRPr lang="en-US" sz="110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effectLst/>
                          <a:latin typeface="Calibri"/>
                          <a:ea typeface="Calibri"/>
                          <a:cs typeface="Times New Roman"/>
                        </a:rPr>
                        <a:t>Cooperative</a:t>
                      </a:r>
                      <a:endParaRPr lang="en-US" sz="1100" dirty="0">
                        <a:effectLst/>
                        <a:latin typeface="Calibri"/>
                        <a:ea typeface="Calibri"/>
                        <a:cs typeface="Times New Roman"/>
                      </a:endParaRPr>
                    </a:p>
                  </a:txBody>
                  <a:tcPr marL="67089" marR="670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928619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FF0000"/>
                </a:solidFill>
              </a:rPr>
              <a:t>Parent Guide to College &amp; Career Readiness</a:t>
            </a:r>
            <a:endParaRPr lang="en-US" dirty="0"/>
          </a:p>
        </p:txBody>
      </p:sp>
      <p:sp>
        <p:nvSpPr>
          <p:cNvPr id="3" name="Content Placeholder 2"/>
          <p:cNvSpPr>
            <a:spLocks noGrp="1"/>
          </p:cNvSpPr>
          <p:nvPr>
            <p:ph idx="1"/>
          </p:nvPr>
        </p:nvSpPr>
        <p:spPr/>
        <p:txBody>
          <a:bodyPr>
            <a:normAutofit/>
          </a:bodyPr>
          <a:lstStyle/>
          <a:p>
            <a:r>
              <a:rPr lang="en-US" sz="3200" dirty="0" smtClean="0"/>
              <a:t>Create </a:t>
            </a:r>
            <a:r>
              <a:rPr lang="en-US" sz="3200" dirty="0" smtClean="0">
                <a:solidFill>
                  <a:srgbClr val="00B050"/>
                </a:solidFill>
              </a:rPr>
              <a:t>early awareness that connects academic performance </a:t>
            </a:r>
            <a:r>
              <a:rPr lang="en-US" sz="3200" dirty="0" smtClean="0"/>
              <a:t>- doing homework, coming to school on time, and habits as a learner (being helpful, having a positive attitude, listening and communicating)</a:t>
            </a:r>
            <a:r>
              <a:rPr lang="en-US" sz="3200" dirty="0" smtClean="0">
                <a:solidFill>
                  <a:srgbClr val="00B050"/>
                </a:solidFill>
              </a:rPr>
              <a:t> to getting better grades and attaining grade-level promotion.</a:t>
            </a:r>
            <a:endParaRPr lang="en-US" sz="3200" dirty="0">
              <a:solidFill>
                <a:srgbClr val="00B050"/>
              </a:solidFill>
            </a:endParaRPr>
          </a:p>
        </p:txBody>
      </p:sp>
    </p:spTree>
    <p:extLst>
      <p:ext uri="{BB962C8B-B14F-4D97-AF65-F5344CB8AC3E}">
        <p14:creationId xmlns:p14="http://schemas.microsoft.com/office/powerpoint/2010/main" val="1511219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Graduation Plans</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a:t>Foundation Only – 22 </a:t>
            </a:r>
            <a:r>
              <a:rPr lang="en-US" dirty="0" smtClean="0"/>
              <a:t>credits-must wait until 10</a:t>
            </a:r>
            <a:r>
              <a:rPr lang="en-US" baseline="30000" dirty="0" smtClean="0"/>
              <a:t>th</a:t>
            </a:r>
            <a:r>
              <a:rPr lang="en-US" dirty="0" smtClean="0"/>
              <a:t> grade with parent approval</a:t>
            </a:r>
          </a:p>
          <a:p>
            <a:r>
              <a:rPr lang="en-US" dirty="0" smtClean="0"/>
              <a:t>Foundation </a:t>
            </a:r>
            <a:r>
              <a:rPr lang="en-US" dirty="0"/>
              <a:t>+ Endorsements – 26 credits </a:t>
            </a:r>
            <a:r>
              <a:rPr lang="en-US" dirty="0" smtClean="0"/>
              <a:t>–FBISD Default Plan</a:t>
            </a:r>
          </a:p>
          <a:p>
            <a:r>
              <a:rPr lang="en-US" dirty="0" smtClean="0"/>
              <a:t>Distinguished </a:t>
            </a:r>
            <a:r>
              <a:rPr lang="en-US" dirty="0"/>
              <a:t>Level of Achievement – 26 </a:t>
            </a:r>
            <a:r>
              <a:rPr lang="en-US" dirty="0" smtClean="0"/>
              <a:t>credits</a:t>
            </a:r>
          </a:p>
          <a:p>
            <a:pPr marL="114300" indent="0">
              <a:buNone/>
            </a:pPr>
            <a:r>
              <a:rPr lang="en-US" b="1" u="sng" dirty="0" smtClean="0"/>
              <a:t>Endorsements</a:t>
            </a:r>
          </a:p>
          <a:p>
            <a:r>
              <a:rPr lang="en-US" dirty="0"/>
              <a:t>Similar to a college major</a:t>
            </a:r>
          </a:p>
          <a:p>
            <a:r>
              <a:rPr lang="en-US" dirty="0"/>
              <a:t>Endorsement pathways are typically a sequence of courses for 4 credits </a:t>
            </a:r>
          </a:p>
          <a:p>
            <a:r>
              <a:rPr lang="en-US" dirty="0" smtClean="0"/>
              <a:t>Within the Endorsement, student chooses a Pathway</a:t>
            </a:r>
          </a:p>
          <a:p>
            <a:pPr marL="114300" indent="0">
              <a:buNone/>
            </a:pPr>
            <a:r>
              <a:rPr lang="en-US" b="1" u="sng" dirty="0" smtClean="0"/>
              <a:t>Pathways</a:t>
            </a:r>
            <a:r>
              <a:rPr lang="en-US" dirty="0" smtClean="0"/>
              <a:t> – Refer to the online course selection guide </a:t>
            </a:r>
            <a:endParaRPr lang="en-US" dirty="0"/>
          </a:p>
        </p:txBody>
      </p:sp>
    </p:spTree>
    <p:extLst>
      <p:ext uri="{BB962C8B-B14F-4D97-AF65-F5344CB8AC3E}">
        <p14:creationId xmlns:p14="http://schemas.microsoft.com/office/powerpoint/2010/main" val="366977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18288"/>
            <a:ext cx="8478060" cy="6038088"/>
          </a:xfrm>
          <a:prstGeom prst="rect">
            <a:avLst/>
          </a:prstGeom>
        </p:spPr>
      </p:pic>
    </p:spTree>
    <p:extLst>
      <p:ext uri="{BB962C8B-B14F-4D97-AF65-F5344CB8AC3E}">
        <p14:creationId xmlns:p14="http://schemas.microsoft.com/office/powerpoint/2010/main" val="890544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sz="3600" b="1" dirty="0" smtClean="0">
                <a:solidFill>
                  <a:srgbClr val="FF0000"/>
                </a:solidFill>
              </a:rPr>
              <a:t>Distinguished Level of Achievement</a:t>
            </a:r>
            <a:endParaRPr lang="en-US" sz="36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1418076" y="762000"/>
            <a:ext cx="5698248" cy="5980019"/>
          </a:xfrm>
          <a:prstGeom prst="rect">
            <a:avLst/>
          </a:prstGeom>
        </p:spPr>
      </p:pic>
    </p:spTree>
    <p:extLst>
      <p:ext uri="{BB962C8B-B14F-4D97-AF65-F5344CB8AC3E}">
        <p14:creationId xmlns:p14="http://schemas.microsoft.com/office/powerpoint/2010/main" val="45504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8527017" cy="3352800"/>
          </a:xfrm>
          <a:prstGeom prst="rect">
            <a:avLst/>
          </a:prstGeom>
        </p:spPr>
      </p:pic>
      <p:pic>
        <p:nvPicPr>
          <p:cNvPr id="5" name="Picture 4"/>
          <p:cNvPicPr>
            <a:picLocks noChangeAspect="1"/>
          </p:cNvPicPr>
          <p:nvPr/>
        </p:nvPicPr>
        <p:blipFill>
          <a:blip r:embed="rId3"/>
          <a:stretch>
            <a:fillRect/>
          </a:stretch>
        </p:blipFill>
        <p:spPr>
          <a:xfrm>
            <a:off x="76200" y="3886200"/>
            <a:ext cx="8347364" cy="1143000"/>
          </a:xfrm>
          <a:prstGeom prst="rect">
            <a:avLst/>
          </a:prstGeom>
        </p:spPr>
      </p:pic>
    </p:spTree>
    <p:extLst>
      <p:ext uri="{BB962C8B-B14F-4D97-AF65-F5344CB8AC3E}">
        <p14:creationId xmlns:p14="http://schemas.microsoft.com/office/powerpoint/2010/main" val="3855656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2425" t="15536" r="55591" b="26477"/>
          <a:stretch/>
        </p:blipFill>
        <p:spPr bwMode="auto">
          <a:xfrm>
            <a:off x="1676400" y="152400"/>
            <a:ext cx="5867399" cy="670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395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4000" b="1" dirty="0" smtClean="0">
                <a:hlinkClick r:id="rId2"/>
              </a:rPr>
              <a:t/>
            </a:r>
            <a:br>
              <a:rPr lang="en-US" sz="4000" b="1" dirty="0" smtClean="0">
                <a:hlinkClick r:id="rId2"/>
              </a:rPr>
            </a:br>
            <a:r>
              <a:rPr lang="en-US" sz="3600" b="1" dirty="0" smtClean="0">
                <a:solidFill>
                  <a:srgbClr val="FF0000"/>
                </a:solidFill>
              </a:rPr>
              <a:t>Programs of Study</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838200"/>
            <a:ext cx="7620000" cy="5943600"/>
          </a:xfrm>
        </p:spPr>
        <p:txBody>
          <a:bodyPr>
            <a:normAutofit fontScale="77500" lnSpcReduction="20000"/>
          </a:bodyPr>
          <a:lstStyle/>
          <a:p>
            <a:pPr marL="114300" indent="0">
              <a:buNone/>
            </a:pPr>
            <a:r>
              <a:rPr lang="en-US" sz="2400" u="sng" dirty="0" smtClean="0"/>
              <a:t>16 Career Clusters</a:t>
            </a:r>
          </a:p>
          <a:p>
            <a:r>
              <a:rPr lang="en-US" sz="2400" dirty="0" smtClean="0"/>
              <a:t>Agriculture </a:t>
            </a:r>
          </a:p>
          <a:p>
            <a:r>
              <a:rPr lang="en-US" sz="2400" dirty="0" smtClean="0"/>
              <a:t>Architecture &amp; Construction</a:t>
            </a:r>
          </a:p>
          <a:p>
            <a:r>
              <a:rPr lang="en-US" sz="2400" dirty="0" smtClean="0"/>
              <a:t>Arts, Audiovisual &amp; Communications</a:t>
            </a:r>
          </a:p>
          <a:p>
            <a:r>
              <a:rPr lang="en-US" sz="2400" dirty="0" smtClean="0"/>
              <a:t>Automotive Technology</a:t>
            </a:r>
          </a:p>
          <a:p>
            <a:r>
              <a:rPr lang="en-US" sz="2400" dirty="0" smtClean="0"/>
              <a:t>Business, Management &amp; Administration</a:t>
            </a:r>
          </a:p>
          <a:p>
            <a:r>
              <a:rPr lang="en-US" sz="2400" dirty="0" smtClean="0"/>
              <a:t>Construction, Cosmetology</a:t>
            </a:r>
          </a:p>
          <a:p>
            <a:r>
              <a:rPr lang="en-US" sz="2400" dirty="0" smtClean="0"/>
              <a:t>Culinary Arts</a:t>
            </a:r>
          </a:p>
          <a:p>
            <a:r>
              <a:rPr lang="en-US" sz="2400" dirty="0" smtClean="0"/>
              <a:t>Education &amp; Training</a:t>
            </a:r>
          </a:p>
          <a:p>
            <a:r>
              <a:rPr lang="en-US" sz="2400" dirty="0" smtClean="0"/>
              <a:t>Finance</a:t>
            </a:r>
          </a:p>
          <a:p>
            <a:r>
              <a:rPr lang="en-US" sz="2400" dirty="0" smtClean="0"/>
              <a:t>Government &amp; Public Administration</a:t>
            </a:r>
          </a:p>
          <a:p>
            <a:r>
              <a:rPr lang="en-US" sz="2400" dirty="0" smtClean="0"/>
              <a:t>Health Science</a:t>
            </a:r>
          </a:p>
          <a:p>
            <a:r>
              <a:rPr lang="en-US" sz="2400" dirty="0" smtClean="0"/>
              <a:t>Hospitality &amp; Tourism</a:t>
            </a:r>
          </a:p>
          <a:p>
            <a:r>
              <a:rPr lang="en-US" sz="2400" dirty="0" smtClean="0"/>
              <a:t>Human Services</a:t>
            </a:r>
          </a:p>
          <a:p>
            <a:r>
              <a:rPr lang="en-US" sz="2400" dirty="0" smtClean="0"/>
              <a:t>Information Technology</a:t>
            </a:r>
          </a:p>
          <a:p>
            <a:r>
              <a:rPr lang="en-US" sz="2400" dirty="0" smtClean="0"/>
              <a:t>Law, Public Safety, Corrections &amp; Security</a:t>
            </a:r>
          </a:p>
          <a:p>
            <a:r>
              <a:rPr lang="en-US" sz="2400" dirty="0" smtClean="0"/>
              <a:t>Manufacturing</a:t>
            </a:r>
          </a:p>
          <a:p>
            <a:r>
              <a:rPr lang="en-US" sz="2400" dirty="0" smtClean="0"/>
              <a:t>Marketing, Sales &amp; Services</a:t>
            </a:r>
          </a:p>
          <a:p>
            <a:r>
              <a:rPr lang="en-US" sz="2400" dirty="0" smtClean="0"/>
              <a:t>Science</a:t>
            </a:r>
            <a:r>
              <a:rPr lang="en-US" sz="2400" dirty="0"/>
              <a:t>, Technology, Engineering and Mathematics (STEM</a:t>
            </a:r>
            <a:r>
              <a:rPr lang="en-US" sz="2400" dirty="0" smtClean="0"/>
              <a:t>)</a:t>
            </a:r>
            <a:r>
              <a:rPr lang="en-US" sz="2400" dirty="0"/>
              <a:t> </a:t>
            </a:r>
            <a:endParaRPr lang="en-US" sz="2400" dirty="0" smtClean="0"/>
          </a:p>
          <a:p>
            <a:r>
              <a:rPr lang="en-US" sz="2400" dirty="0" smtClean="0"/>
              <a:t>Transportation, Distribution &amp; Logistics</a:t>
            </a:r>
          </a:p>
          <a:p>
            <a:pPr marL="114300" indent="0">
              <a:buNone/>
            </a:pPr>
            <a:endParaRPr lang="en-US" dirty="0"/>
          </a:p>
        </p:txBody>
      </p:sp>
    </p:spTree>
    <p:extLst>
      <p:ext uri="{BB962C8B-B14F-4D97-AF65-F5344CB8AC3E}">
        <p14:creationId xmlns:p14="http://schemas.microsoft.com/office/powerpoint/2010/main" val="858935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581" y="152401"/>
            <a:ext cx="7175351" cy="914400"/>
          </a:xfrm>
        </p:spPr>
        <p:txBody>
          <a:bodyPr/>
          <a:lstStyle/>
          <a:p>
            <a:pPr marL="182880" indent="0">
              <a:buNone/>
            </a:pPr>
            <a:r>
              <a:rPr lang="en-US" b="1" dirty="0" smtClean="0">
                <a:solidFill>
                  <a:srgbClr val="FF0000"/>
                </a:solidFill>
              </a:rPr>
              <a:t>AVID</a:t>
            </a:r>
            <a:endParaRPr lang="en-US" b="1" dirty="0">
              <a:solidFill>
                <a:srgbClr val="FF0000"/>
              </a:solidFill>
            </a:endParaRPr>
          </a:p>
        </p:txBody>
      </p:sp>
      <p:sp>
        <p:nvSpPr>
          <p:cNvPr id="3" name="Subtitle 2"/>
          <p:cNvSpPr>
            <a:spLocks noGrp="1"/>
          </p:cNvSpPr>
          <p:nvPr>
            <p:ph type="subTitle" idx="1"/>
          </p:nvPr>
        </p:nvSpPr>
        <p:spPr>
          <a:xfrm>
            <a:off x="533400" y="1143000"/>
            <a:ext cx="8001000" cy="4953000"/>
          </a:xfrm>
        </p:spPr>
        <p:txBody>
          <a:bodyPr>
            <a:noAutofit/>
          </a:bodyPr>
          <a:lstStyle/>
          <a:p>
            <a:pPr marL="342900" indent="-342900">
              <a:buFont typeface="Arial" panose="020B0604020202020204" pitchFamily="34" charset="0"/>
              <a:buChar char="•"/>
            </a:pPr>
            <a:r>
              <a:rPr lang="en-US" sz="2300" b="1" dirty="0">
                <a:solidFill>
                  <a:schemeClr val="tx1"/>
                </a:solidFill>
              </a:rPr>
              <a:t>Advancement Via Individual Determination</a:t>
            </a:r>
            <a:r>
              <a:rPr lang="en-US" sz="2300" dirty="0">
                <a:solidFill>
                  <a:schemeClr val="tx1"/>
                </a:solidFill>
              </a:rPr>
              <a:t>, is a college readiness system for elementary through higher education that is designed to increase school-wide learning and performance. </a:t>
            </a:r>
            <a:endParaRPr lang="en-US" sz="2300" i="1" dirty="0" smtClean="0">
              <a:solidFill>
                <a:schemeClr val="tx1"/>
              </a:solidFill>
            </a:endParaRPr>
          </a:p>
          <a:p>
            <a:pPr marL="342900" indent="-342900">
              <a:buFont typeface="Arial" panose="020B0604020202020204" pitchFamily="34" charset="0"/>
              <a:buChar char="•"/>
            </a:pPr>
            <a:r>
              <a:rPr lang="en-US" sz="2300" i="1" dirty="0" smtClean="0">
                <a:solidFill>
                  <a:schemeClr val="tx1"/>
                </a:solidFill>
              </a:rPr>
              <a:t>The </a:t>
            </a:r>
            <a:r>
              <a:rPr lang="en-US" sz="2300" i="1" dirty="0">
                <a:solidFill>
                  <a:schemeClr val="tx1"/>
                </a:solidFill>
              </a:rPr>
              <a:t>mission of AVID is to close the achievement gap by preparing all students for college readiness and success in a global society</a:t>
            </a:r>
            <a:r>
              <a:rPr lang="en-US" sz="2300" i="1" dirty="0" smtClean="0">
                <a:solidFill>
                  <a:schemeClr val="tx1"/>
                </a:solidFill>
              </a:rPr>
              <a:t>.</a:t>
            </a:r>
          </a:p>
          <a:p>
            <a:pPr marL="342900" indent="-342900">
              <a:buFont typeface="Arial" panose="020B0604020202020204" pitchFamily="34" charset="0"/>
              <a:buChar char="•"/>
            </a:pPr>
            <a:r>
              <a:rPr lang="en-US" sz="2300" dirty="0">
                <a:solidFill>
                  <a:schemeClr val="tx1"/>
                </a:solidFill>
              </a:rPr>
              <a:t>T</a:t>
            </a:r>
            <a:r>
              <a:rPr lang="en-US" sz="2300" dirty="0" smtClean="0">
                <a:solidFill>
                  <a:schemeClr val="tx1"/>
                </a:solidFill>
              </a:rPr>
              <a:t>he </a:t>
            </a:r>
            <a:r>
              <a:rPr lang="en-US" sz="2300" dirty="0">
                <a:solidFill>
                  <a:schemeClr val="tx1"/>
                </a:solidFill>
              </a:rPr>
              <a:t>AVID elective focuses on the least served students in the academic middle. </a:t>
            </a:r>
            <a:endParaRPr lang="en-US" sz="2300" dirty="0" smtClean="0">
              <a:solidFill>
                <a:schemeClr val="tx1"/>
              </a:solidFill>
            </a:endParaRPr>
          </a:p>
          <a:p>
            <a:pPr marL="342900" indent="-342900">
              <a:buFont typeface="Arial" panose="020B0604020202020204" pitchFamily="34" charset="0"/>
              <a:buChar char="•"/>
            </a:pPr>
            <a:r>
              <a:rPr lang="en-US" sz="2300" dirty="0" smtClean="0">
                <a:solidFill>
                  <a:schemeClr val="tx1"/>
                </a:solidFill>
              </a:rPr>
              <a:t>By raising </a:t>
            </a:r>
            <a:r>
              <a:rPr lang="en-US" sz="2300" dirty="0">
                <a:solidFill>
                  <a:schemeClr val="tx1"/>
                </a:solidFill>
              </a:rPr>
              <a:t>expectations of students and, with the AVID support system in place, </a:t>
            </a:r>
            <a:r>
              <a:rPr lang="en-US" sz="2300" dirty="0" smtClean="0">
                <a:solidFill>
                  <a:schemeClr val="tx1"/>
                </a:solidFill>
              </a:rPr>
              <a:t>students </a:t>
            </a:r>
            <a:r>
              <a:rPr lang="en-US" sz="2300" dirty="0">
                <a:solidFill>
                  <a:schemeClr val="tx1"/>
                </a:solidFill>
              </a:rPr>
              <a:t>rise to the challenge. </a:t>
            </a:r>
            <a:endParaRPr lang="en-US" sz="2300" dirty="0" smtClean="0">
              <a:solidFill>
                <a:schemeClr val="tx1"/>
              </a:solidFill>
            </a:endParaRPr>
          </a:p>
          <a:p>
            <a:pPr marL="342900" indent="-342900">
              <a:buFont typeface="Arial" panose="020B0604020202020204" pitchFamily="34" charset="0"/>
              <a:buChar char="•"/>
            </a:pPr>
            <a:r>
              <a:rPr lang="en-US" sz="2300" dirty="0" smtClean="0">
                <a:solidFill>
                  <a:schemeClr val="tx1"/>
                </a:solidFill>
              </a:rPr>
              <a:t>What </a:t>
            </a:r>
            <a:r>
              <a:rPr lang="en-US" sz="2300" dirty="0">
                <a:solidFill>
                  <a:schemeClr val="tx1"/>
                </a:solidFill>
              </a:rPr>
              <a:t>distinguishes AVID from other educational reform programs is its continuous success rate.</a:t>
            </a:r>
          </a:p>
        </p:txBody>
      </p:sp>
    </p:spTree>
    <p:extLst>
      <p:ext uri="{BB962C8B-B14F-4D97-AF65-F5344CB8AC3E}">
        <p14:creationId xmlns:p14="http://schemas.microsoft.com/office/powerpoint/2010/main" val="14191741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Dual Credit</a:t>
            </a:r>
            <a:endParaRPr lang="en-US" b="1" dirty="0">
              <a:solidFill>
                <a:srgbClr val="FF0000"/>
              </a:solidFill>
            </a:endParaRPr>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400" dirty="0"/>
              <a:t>Eligible high school students are offered an opportunity to earn college credit while simultaneously completing high school requirements.</a:t>
            </a:r>
          </a:p>
          <a:p>
            <a:r>
              <a:rPr lang="en-US" sz="2400" dirty="0"/>
              <a:t>Credit is offered through Houston Community College.</a:t>
            </a:r>
          </a:p>
          <a:p>
            <a:r>
              <a:rPr lang="en-US" sz="2400" dirty="0" smtClean="0"/>
              <a:t>Students must be College &amp; Career Ready as proven by their TSI (Texas Success Initiative) score (SAT, ACT, STAAR EOC, PSAT, etc.)</a:t>
            </a:r>
          </a:p>
          <a:p>
            <a:r>
              <a:rPr lang="en-US" sz="2400" dirty="0" smtClean="0"/>
              <a:t>Students must be assessed in reading, writing, and math skills prior to enrolling in college.</a:t>
            </a:r>
          </a:p>
          <a:p>
            <a:r>
              <a:rPr lang="en-US" sz="2400" dirty="0" smtClean="0"/>
              <a:t>Dual credit include courses such as English, Pre-calculus, US History &amp; </a:t>
            </a:r>
            <a:r>
              <a:rPr lang="en-US" sz="2400" dirty="0" err="1" smtClean="0"/>
              <a:t>Govt</a:t>
            </a:r>
            <a:r>
              <a:rPr lang="en-US" sz="2400" dirty="0" smtClean="0"/>
              <a:t>, Firefighting, Auto Mechanics, etc. </a:t>
            </a:r>
          </a:p>
          <a:p>
            <a:r>
              <a:rPr lang="en-US" sz="2400" dirty="0" smtClean="0"/>
              <a:t>Courses are taken either at a high school or college campus</a:t>
            </a:r>
            <a:endParaRPr lang="en-US" sz="2400" dirty="0"/>
          </a:p>
        </p:txBody>
      </p:sp>
    </p:spTree>
    <p:extLst>
      <p:ext uri="{BB962C8B-B14F-4D97-AF65-F5344CB8AC3E}">
        <p14:creationId xmlns:p14="http://schemas.microsoft.com/office/powerpoint/2010/main" val="1797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Dual Credit</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200" dirty="0" smtClean="0"/>
              <a:t>The Benefits of Taking Dual Credit Classes</a:t>
            </a:r>
          </a:p>
          <a:p>
            <a:r>
              <a:rPr lang="en-US" sz="3200" dirty="0" smtClean="0"/>
              <a:t>Saves money</a:t>
            </a:r>
          </a:p>
          <a:p>
            <a:r>
              <a:rPr lang="en-US" sz="3200" dirty="0" smtClean="0"/>
              <a:t>Rigor</a:t>
            </a:r>
          </a:p>
          <a:p>
            <a:r>
              <a:rPr lang="en-US" sz="3200" dirty="0" smtClean="0"/>
              <a:t>Jump start on degree</a:t>
            </a:r>
          </a:p>
          <a:p>
            <a:endParaRPr lang="en-US" sz="3200" dirty="0" smtClean="0"/>
          </a:p>
          <a:p>
            <a:pPr marL="114300" indent="0">
              <a:buNone/>
            </a:pPr>
            <a:r>
              <a:rPr lang="en-US" sz="3200" dirty="0" smtClean="0"/>
              <a:t>Students who take dual credit classes are more likely to continue in college after high school and graduate from college.</a:t>
            </a:r>
            <a:endParaRPr lang="en-US" sz="3200" dirty="0"/>
          </a:p>
        </p:txBody>
      </p:sp>
    </p:spTree>
    <p:extLst>
      <p:ext uri="{BB962C8B-B14F-4D97-AF65-F5344CB8AC3E}">
        <p14:creationId xmlns:p14="http://schemas.microsoft.com/office/powerpoint/2010/main" val="124297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Fort Bend ISD </a:t>
            </a:r>
            <a:br>
              <a:rPr lang="en-US" b="1" dirty="0" smtClean="0">
                <a:solidFill>
                  <a:srgbClr val="FF0000"/>
                </a:solidFill>
              </a:rPr>
            </a:br>
            <a:r>
              <a:rPr lang="en-US" b="1" dirty="0" smtClean="0">
                <a:solidFill>
                  <a:srgbClr val="FF0000"/>
                </a:solidFill>
              </a:rPr>
              <a:t>Profile of Graduate</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b="1" dirty="0"/>
              <a:t>A Fort Bend ISD Graduate has a rigorous academic foundation, strong character, and is…   </a:t>
            </a:r>
            <a:endParaRPr lang="en-US" dirty="0"/>
          </a:p>
          <a:p>
            <a:pPr marL="114300" indent="0">
              <a:buNone/>
            </a:pPr>
            <a:r>
              <a:rPr lang="en-US" dirty="0"/>
              <a:t> </a:t>
            </a:r>
          </a:p>
          <a:p>
            <a:r>
              <a:rPr lang="en-US" b="1" dirty="0"/>
              <a:t>…equipped with skills for life.</a:t>
            </a:r>
            <a:endParaRPr lang="en-US" dirty="0"/>
          </a:p>
          <a:p>
            <a:pPr lvl="1"/>
            <a:r>
              <a:rPr lang="en-US" dirty="0"/>
              <a:t>Fort Bend ISD graduates exhibit grit and determination in all aspects of life; respect self and others; engage in healthy life choices; are literate and articulate; proficient with technology; and meaningfully and practically apply knowledge in productive ways.</a:t>
            </a:r>
          </a:p>
          <a:p>
            <a:pPr marL="114300" indent="0">
              <a:buNone/>
            </a:pPr>
            <a:r>
              <a:rPr lang="en-US" dirty="0"/>
              <a:t> </a:t>
            </a:r>
          </a:p>
          <a:p>
            <a:r>
              <a:rPr lang="en-US" dirty="0"/>
              <a:t>…</a:t>
            </a:r>
            <a:r>
              <a:rPr lang="en-US" b="1" dirty="0"/>
              <a:t>a servant leader.</a:t>
            </a:r>
            <a:endParaRPr lang="en-US" dirty="0"/>
          </a:p>
          <a:p>
            <a:pPr lvl="1"/>
            <a:r>
              <a:rPr lang="en-US" dirty="0"/>
              <a:t>Fort Bend ISD graduates demonstrate confidence while maintaining a humble and kind demeanor; prioritizing the needs of others while accepting responsibility for themselves and are accountable for their own actions; are optimistic; and strive to bring out the best in others.</a:t>
            </a:r>
          </a:p>
          <a:p>
            <a:pPr marL="114300" indent="0">
              <a:buNone/>
            </a:pPr>
            <a:r>
              <a:rPr lang="en-US" dirty="0"/>
              <a:t> </a:t>
            </a:r>
          </a:p>
          <a:p>
            <a:r>
              <a:rPr lang="en-US" dirty="0"/>
              <a:t>…</a:t>
            </a:r>
            <a:r>
              <a:rPr lang="en-US" b="1" dirty="0"/>
              <a:t>an effective communicator</a:t>
            </a:r>
            <a:r>
              <a:rPr lang="en-US" dirty="0"/>
              <a:t>. </a:t>
            </a:r>
          </a:p>
          <a:p>
            <a:pPr lvl="1"/>
            <a:r>
              <a:rPr lang="en-US" dirty="0"/>
              <a:t>Fort Bend ISD graduates communicate clearly both orally and in writing; respectfully and actively listen to others; appropriately engage in courageous conversations; and appropriately adapt their communication style to the audience.</a:t>
            </a:r>
          </a:p>
          <a:p>
            <a:endParaRPr lang="en-US" dirty="0"/>
          </a:p>
          <a:p>
            <a:endParaRPr lang="en-US" dirty="0"/>
          </a:p>
        </p:txBody>
      </p:sp>
    </p:spTree>
    <p:extLst>
      <p:ext uri="{BB962C8B-B14F-4D97-AF65-F5344CB8AC3E}">
        <p14:creationId xmlns:p14="http://schemas.microsoft.com/office/powerpoint/2010/main" val="547776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sz="4000" dirty="0" smtClean="0">
                <a:solidFill>
                  <a:schemeClr val="tx1"/>
                </a:solidFill>
              </a:rPr>
              <a:t/>
            </a:r>
            <a:br>
              <a:rPr lang="en-US" sz="4000" dirty="0" smtClean="0">
                <a:solidFill>
                  <a:schemeClr val="tx1"/>
                </a:solidFill>
              </a:rPr>
            </a:br>
            <a:r>
              <a:rPr lang="en-US" sz="4000" b="1" dirty="0" smtClean="0">
                <a:solidFill>
                  <a:srgbClr val="FF0000"/>
                </a:solidFill>
              </a:rPr>
              <a:t>Advance &amp; Pre-Advanced Courses (AP or Pre-AP)</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AP program </a:t>
            </a:r>
            <a:r>
              <a:rPr lang="en-US" dirty="0"/>
              <a:t>allows high school students to participate in college level courses and possibly earn college credit while still in high school. </a:t>
            </a:r>
            <a:endParaRPr lang="en-US" dirty="0" smtClean="0"/>
          </a:p>
          <a:p>
            <a:r>
              <a:rPr lang="en-US" dirty="0" smtClean="0"/>
              <a:t>In May students have the opportunity to take the AP exam and if scoring a 3, 4, or 5 may be able to receive college credit for the course.</a:t>
            </a:r>
          </a:p>
          <a:p>
            <a:r>
              <a:rPr lang="en-US" dirty="0" smtClean="0"/>
              <a:t>Pre-AP </a:t>
            </a:r>
            <a:r>
              <a:rPr lang="en-US" dirty="0"/>
              <a:t>courses are available starting in the 6th </a:t>
            </a:r>
            <a:r>
              <a:rPr lang="en-US" dirty="0" smtClean="0"/>
              <a:t>grade-high school </a:t>
            </a:r>
            <a:r>
              <a:rPr lang="en-US" dirty="0"/>
              <a:t>and are open to any student who is up to the challenge of these courses</a:t>
            </a:r>
            <a:r>
              <a:rPr lang="en-US" dirty="0" smtClean="0"/>
              <a:t>. These courses prepare students to take AP courses in 11</a:t>
            </a:r>
            <a:r>
              <a:rPr lang="en-US" baseline="30000" dirty="0" smtClean="0"/>
              <a:t>th</a:t>
            </a:r>
            <a:r>
              <a:rPr lang="en-US" dirty="0" smtClean="0"/>
              <a:t> &amp; 12</a:t>
            </a:r>
            <a:r>
              <a:rPr lang="en-US" baseline="30000" dirty="0" smtClean="0"/>
              <a:t>th</a:t>
            </a:r>
            <a:r>
              <a:rPr lang="en-US" dirty="0" smtClean="0"/>
              <a:t> grade.</a:t>
            </a:r>
          </a:p>
          <a:p>
            <a:r>
              <a:rPr lang="en-US" dirty="0" smtClean="0"/>
              <a:t>Pre-AP &amp; AP courses require </a:t>
            </a:r>
            <a:r>
              <a:rPr lang="en-US" dirty="0"/>
              <a:t>that students read and write extensively outside of class.</a:t>
            </a:r>
          </a:p>
        </p:txBody>
      </p:sp>
    </p:spTree>
    <p:extLst>
      <p:ext uri="{BB962C8B-B14F-4D97-AF65-F5344CB8AC3E}">
        <p14:creationId xmlns:p14="http://schemas.microsoft.com/office/powerpoint/2010/main" val="42493487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b="1" dirty="0" smtClean="0">
                <a:solidFill>
                  <a:srgbClr val="FF0000"/>
                </a:solidFill>
              </a:rPr>
              <a:t>AP Courses</a:t>
            </a:r>
            <a:endParaRPr lang="en-US" b="1" dirty="0">
              <a:solidFill>
                <a:srgbClr val="FF0000"/>
              </a:solidFill>
            </a:endParaRPr>
          </a:p>
        </p:txBody>
      </p:sp>
      <p:sp>
        <p:nvSpPr>
          <p:cNvPr id="3" name="Content Placeholder 2"/>
          <p:cNvSpPr>
            <a:spLocks noGrp="1"/>
          </p:cNvSpPr>
          <p:nvPr>
            <p:ph idx="1"/>
          </p:nvPr>
        </p:nvSpPr>
        <p:spPr>
          <a:xfrm>
            <a:off x="457200" y="990600"/>
            <a:ext cx="7620000" cy="5410200"/>
          </a:xfrm>
        </p:spPr>
        <p:txBody>
          <a:bodyPr/>
          <a:lstStyle/>
          <a:p>
            <a:pPr marL="114300" indent="0">
              <a:buNone/>
            </a:pPr>
            <a:r>
              <a:rPr lang="en-US" sz="2400" dirty="0"/>
              <a:t>Students who complete AP &amp; PRE-AP courses </a:t>
            </a:r>
            <a:r>
              <a:rPr lang="en-US" sz="2400" dirty="0" smtClean="0"/>
              <a:t>are:</a:t>
            </a:r>
            <a:r>
              <a:rPr lang="en-US" sz="2400" dirty="0"/>
              <a:t> </a:t>
            </a:r>
            <a:endParaRPr lang="en-US" sz="2400" dirty="0" smtClean="0"/>
          </a:p>
          <a:p>
            <a:r>
              <a:rPr lang="en-US" sz="2400" dirty="0" smtClean="0"/>
              <a:t>Better </a:t>
            </a:r>
            <a:r>
              <a:rPr lang="en-US" sz="2400" dirty="0"/>
              <a:t>prepared academically</a:t>
            </a:r>
          </a:p>
          <a:p>
            <a:r>
              <a:rPr lang="en-US" sz="2400" dirty="0"/>
              <a:t>More likely to specialize in more challenging majors</a:t>
            </a:r>
          </a:p>
          <a:p>
            <a:r>
              <a:rPr lang="en-US" sz="2400" dirty="0"/>
              <a:t>Likely to complete more college coursework in four years</a:t>
            </a:r>
          </a:p>
          <a:p>
            <a:r>
              <a:rPr lang="en-US" sz="2400" dirty="0"/>
              <a:t>Likely to perform significantly better in college than students who did not take AP courses</a:t>
            </a:r>
          </a:p>
          <a:p>
            <a:r>
              <a:rPr lang="en-US" sz="2400" dirty="0"/>
              <a:t>More likely to exercise leadership</a:t>
            </a:r>
          </a:p>
          <a:p>
            <a:r>
              <a:rPr lang="en-US" sz="2400" dirty="0"/>
              <a:t>More likely to graduate with a double major</a:t>
            </a:r>
          </a:p>
          <a:p>
            <a:r>
              <a:rPr lang="en-US" sz="2400" dirty="0"/>
              <a:t>Twice as likely to go into advanced study (Ph.D. programs, medicine, and law)</a:t>
            </a:r>
          </a:p>
          <a:p>
            <a:r>
              <a:rPr lang="en-US" sz="2400" dirty="0"/>
              <a:t>At an advantage for college admission</a:t>
            </a:r>
          </a:p>
          <a:p>
            <a:endParaRPr lang="en-US" dirty="0"/>
          </a:p>
        </p:txBody>
      </p:sp>
    </p:spTree>
    <p:extLst>
      <p:ext uri="{BB962C8B-B14F-4D97-AF65-F5344CB8AC3E}">
        <p14:creationId xmlns:p14="http://schemas.microsoft.com/office/powerpoint/2010/main" val="315159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Naviance</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err="1"/>
              <a:t>Naviance</a:t>
            </a:r>
            <a:r>
              <a:rPr lang="en-US" sz="2800" dirty="0"/>
              <a:t> is a comprehensive college and career readiness solution for middle and high school </a:t>
            </a:r>
            <a:r>
              <a:rPr lang="en-US" sz="2800" dirty="0" smtClean="0"/>
              <a:t>students, </a:t>
            </a:r>
            <a:r>
              <a:rPr lang="en-US" sz="2800" dirty="0"/>
              <a:t>connecting academic achievement to post-secondary goals</a:t>
            </a:r>
            <a:r>
              <a:rPr lang="en-US" sz="2800" dirty="0" smtClean="0"/>
              <a:t>.</a:t>
            </a:r>
          </a:p>
          <a:p>
            <a:r>
              <a:rPr lang="en-US" sz="2800" dirty="0" smtClean="0"/>
              <a:t>FBISD Department of Counseling and Post-Secondary Readiness.</a:t>
            </a:r>
          </a:p>
          <a:p>
            <a:pPr lvl="1"/>
            <a:r>
              <a:rPr lang="en-US" sz="2800" dirty="0" smtClean="0"/>
              <a:t>Click on </a:t>
            </a:r>
            <a:r>
              <a:rPr lang="en-US" sz="2800" dirty="0" err="1" smtClean="0"/>
              <a:t>Naviance</a:t>
            </a:r>
            <a:endParaRPr lang="en-US" sz="2800" dirty="0" smtClean="0"/>
          </a:p>
          <a:p>
            <a:pPr lvl="1"/>
            <a:r>
              <a:rPr lang="en-US" sz="2800" dirty="0" smtClean="0"/>
              <a:t>Click on your middle school or high school</a:t>
            </a:r>
          </a:p>
          <a:p>
            <a:r>
              <a:rPr lang="en-US" sz="2800" dirty="0" smtClean="0"/>
              <a:t>Student Shortcuts on Skyward Page</a:t>
            </a:r>
          </a:p>
          <a:p>
            <a:endParaRPr lang="en-US" dirty="0"/>
          </a:p>
        </p:txBody>
      </p:sp>
    </p:spTree>
    <p:extLst>
      <p:ext uri="{BB962C8B-B14F-4D97-AF65-F5344CB8AC3E}">
        <p14:creationId xmlns:p14="http://schemas.microsoft.com/office/powerpoint/2010/main" val="1551061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Weighted Grade Policy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600" u="sng" dirty="0" smtClean="0">
                <a:solidFill>
                  <a:srgbClr val="FF0000"/>
                </a:solidFill>
              </a:rPr>
              <a:t>100 Point Scale - </a:t>
            </a:r>
            <a:r>
              <a:rPr lang="en-US" sz="3200" u="sng" dirty="0" smtClean="0">
                <a:solidFill>
                  <a:srgbClr val="FF0000"/>
                </a:solidFill>
              </a:rPr>
              <a:t>Class of 2019-1</a:t>
            </a:r>
            <a:r>
              <a:rPr lang="en-US" sz="3200" u="sng" baseline="30000" dirty="0" smtClean="0">
                <a:solidFill>
                  <a:srgbClr val="FF0000"/>
                </a:solidFill>
              </a:rPr>
              <a:t>st</a:t>
            </a:r>
            <a:r>
              <a:rPr lang="en-US" sz="3200" u="sng" dirty="0" smtClean="0">
                <a:solidFill>
                  <a:srgbClr val="FF0000"/>
                </a:solidFill>
              </a:rPr>
              <a:t> ones</a:t>
            </a:r>
            <a:endParaRPr lang="en-US" sz="3200" u="sng" dirty="0">
              <a:solidFill>
                <a:srgbClr val="FF0000"/>
              </a:solidFill>
            </a:endParaRPr>
          </a:p>
          <a:p>
            <a:r>
              <a:rPr lang="en-US" sz="3600" u="sng" dirty="0" smtClean="0"/>
              <a:t>10 extra points </a:t>
            </a:r>
            <a:r>
              <a:rPr lang="en-US" sz="3600" dirty="0" smtClean="0"/>
              <a:t>– AP Courses</a:t>
            </a:r>
          </a:p>
          <a:p>
            <a:r>
              <a:rPr lang="en-US" sz="3600" u="sng" dirty="0" smtClean="0"/>
              <a:t>5 extra points</a:t>
            </a:r>
          </a:p>
          <a:p>
            <a:pPr lvl="1"/>
            <a:r>
              <a:rPr lang="en-US" sz="3600" dirty="0" smtClean="0"/>
              <a:t>Pre-AP</a:t>
            </a:r>
          </a:p>
          <a:p>
            <a:pPr lvl="1"/>
            <a:r>
              <a:rPr lang="en-US" sz="3600" dirty="0" smtClean="0"/>
              <a:t>Honors Courses</a:t>
            </a:r>
          </a:p>
          <a:p>
            <a:pPr lvl="1"/>
            <a:r>
              <a:rPr lang="en-US" sz="3600" dirty="0" smtClean="0"/>
              <a:t>Dual Credit Courses</a:t>
            </a:r>
          </a:p>
          <a:p>
            <a:r>
              <a:rPr lang="en-US" sz="3600" u="sng" dirty="0" smtClean="0"/>
              <a:t>No extra points </a:t>
            </a:r>
            <a:r>
              <a:rPr lang="en-US" sz="3600" dirty="0" smtClean="0"/>
              <a:t>– On Level Courses</a:t>
            </a:r>
            <a:endParaRPr lang="en-US" sz="3600" dirty="0"/>
          </a:p>
        </p:txBody>
      </p:sp>
    </p:spTree>
    <p:extLst>
      <p:ext uri="{BB962C8B-B14F-4D97-AF65-F5344CB8AC3E}">
        <p14:creationId xmlns:p14="http://schemas.microsoft.com/office/powerpoint/2010/main" val="4040935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High School Grading System</a:t>
            </a:r>
            <a:endParaRPr lang="en-US" b="1" dirty="0">
              <a:solidFill>
                <a:srgbClr val="FF0000"/>
              </a:solidFill>
            </a:endParaRPr>
          </a:p>
        </p:txBody>
      </p:sp>
      <p:sp>
        <p:nvSpPr>
          <p:cNvPr id="3" name="Content Placeholder 2"/>
          <p:cNvSpPr>
            <a:spLocks noGrp="1"/>
          </p:cNvSpPr>
          <p:nvPr>
            <p:ph idx="1"/>
          </p:nvPr>
        </p:nvSpPr>
        <p:spPr/>
        <p:txBody>
          <a:bodyPr/>
          <a:lstStyle/>
          <a:p>
            <a:pPr marL="114300" indent="0">
              <a:buNone/>
            </a:pPr>
            <a:r>
              <a:rPr lang="en-US" sz="2600" u="sng" dirty="0" smtClean="0"/>
              <a:t>Examples of a High School Student’s Grades</a:t>
            </a:r>
            <a:endParaRPr lang="en-US" sz="2600" u="sng" dirty="0"/>
          </a:p>
          <a:p>
            <a:r>
              <a:rPr lang="en-US" dirty="0"/>
              <a:t>Physics (on level) 86 = 86 points</a:t>
            </a:r>
          </a:p>
          <a:p>
            <a:r>
              <a:rPr lang="en-US" dirty="0"/>
              <a:t>English III AP  94 = 104 points (10 additional points added for AP)</a:t>
            </a:r>
          </a:p>
          <a:p>
            <a:r>
              <a:rPr lang="en-US" dirty="0"/>
              <a:t>US History Dual Credit  84 = 89 points (5 additional points added for Dual Credit)</a:t>
            </a:r>
          </a:p>
          <a:p>
            <a:r>
              <a:rPr lang="en-US" dirty="0"/>
              <a:t>Athletics 100 = 100 points</a:t>
            </a:r>
          </a:p>
          <a:p>
            <a:r>
              <a:rPr lang="en-US" dirty="0"/>
              <a:t>Choir 100 = 100 points</a:t>
            </a:r>
          </a:p>
          <a:p>
            <a:r>
              <a:rPr lang="en-US" dirty="0"/>
              <a:t>Pre-Cal Pre-AP 86 = 91 (5 additional points added for Pre-AP)</a:t>
            </a:r>
          </a:p>
          <a:p>
            <a:r>
              <a:rPr lang="en-US" dirty="0"/>
              <a:t>Journalism 94 = 94</a:t>
            </a:r>
          </a:p>
          <a:p>
            <a:r>
              <a:rPr lang="en-US" dirty="0"/>
              <a:t>Total points = 664 points divided by 7 = 94.8571429</a:t>
            </a:r>
          </a:p>
          <a:p>
            <a:endParaRPr lang="en-US" dirty="0"/>
          </a:p>
        </p:txBody>
      </p:sp>
    </p:spTree>
    <p:extLst>
      <p:ext uri="{BB962C8B-B14F-4D97-AF65-F5344CB8AC3E}">
        <p14:creationId xmlns:p14="http://schemas.microsoft.com/office/powerpoint/2010/main" val="1170276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609600"/>
          </a:xfrm>
        </p:spPr>
        <p:txBody>
          <a:bodyPr/>
          <a:lstStyle/>
          <a:p>
            <a:r>
              <a:rPr lang="en-US" b="1" dirty="0" smtClean="0">
                <a:solidFill>
                  <a:srgbClr val="FF0000"/>
                </a:solidFill>
              </a:rPr>
              <a:t>GPA Exempt Courses</a:t>
            </a:r>
            <a:endParaRPr lang="en-US" b="1" dirty="0">
              <a:solidFill>
                <a:srgbClr val="FF0000"/>
              </a:solidFill>
            </a:endParaRPr>
          </a:p>
        </p:txBody>
      </p:sp>
      <p:sp>
        <p:nvSpPr>
          <p:cNvPr id="3" name="Content Placeholder 2"/>
          <p:cNvSpPr>
            <a:spLocks noGrp="1"/>
          </p:cNvSpPr>
          <p:nvPr>
            <p:ph idx="1"/>
          </p:nvPr>
        </p:nvSpPr>
        <p:spPr>
          <a:xfrm>
            <a:off x="685800" y="685800"/>
            <a:ext cx="6705600" cy="6172200"/>
          </a:xfrm>
        </p:spPr>
        <p:txBody>
          <a:bodyPr>
            <a:noAutofit/>
          </a:bodyPr>
          <a:lstStyle/>
          <a:p>
            <a:pPr marL="114300" indent="0">
              <a:buNone/>
            </a:pPr>
            <a:r>
              <a:rPr lang="en-US" sz="2400" dirty="0" smtClean="0"/>
              <a:t>GPA Exempt Courses for 3</a:t>
            </a:r>
            <a:r>
              <a:rPr lang="en-US" sz="2400" baseline="30000" dirty="0" smtClean="0"/>
              <a:t>rd</a:t>
            </a:r>
            <a:r>
              <a:rPr lang="en-US" sz="2400" dirty="0" smtClean="0"/>
              <a:t> &amp; 4</a:t>
            </a:r>
            <a:r>
              <a:rPr lang="en-US" sz="2400" baseline="30000" dirty="0" smtClean="0"/>
              <a:t>th</a:t>
            </a:r>
            <a:r>
              <a:rPr lang="en-US" sz="2400" dirty="0" smtClean="0"/>
              <a:t> years (not included in GPA)</a:t>
            </a:r>
          </a:p>
          <a:p>
            <a:r>
              <a:rPr lang="en-US" sz="2400" dirty="0" smtClean="0"/>
              <a:t>Athletics (not PE)</a:t>
            </a:r>
          </a:p>
          <a:p>
            <a:r>
              <a:rPr lang="en-US" sz="2400" dirty="0" smtClean="0"/>
              <a:t>Band</a:t>
            </a:r>
          </a:p>
          <a:p>
            <a:r>
              <a:rPr lang="en-US" sz="2400" dirty="0" smtClean="0"/>
              <a:t>Choir</a:t>
            </a:r>
          </a:p>
          <a:p>
            <a:r>
              <a:rPr lang="en-US" sz="2400" dirty="0" smtClean="0"/>
              <a:t>Orchestra</a:t>
            </a:r>
          </a:p>
          <a:p>
            <a:r>
              <a:rPr lang="en-US" sz="2400" dirty="0" smtClean="0"/>
              <a:t>Cheerleading</a:t>
            </a:r>
          </a:p>
          <a:p>
            <a:r>
              <a:rPr lang="en-US" sz="2400" dirty="0" smtClean="0"/>
              <a:t>Color Guard</a:t>
            </a:r>
          </a:p>
          <a:p>
            <a:r>
              <a:rPr lang="en-US" sz="2400" dirty="0" smtClean="0"/>
              <a:t>Debate</a:t>
            </a:r>
          </a:p>
          <a:p>
            <a:r>
              <a:rPr lang="en-US" sz="2400" dirty="0" smtClean="0"/>
              <a:t>Dance</a:t>
            </a:r>
          </a:p>
          <a:p>
            <a:r>
              <a:rPr lang="en-US" sz="2400" dirty="0" smtClean="0"/>
              <a:t>JROTC</a:t>
            </a:r>
          </a:p>
          <a:p>
            <a:r>
              <a:rPr lang="en-US" sz="2400" dirty="0" smtClean="0"/>
              <a:t>Theatre</a:t>
            </a:r>
          </a:p>
          <a:p>
            <a:r>
              <a:rPr lang="en-US" sz="2400" dirty="0" smtClean="0"/>
              <a:t>Agriculture</a:t>
            </a:r>
          </a:p>
          <a:p>
            <a:r>
              <a:rPr lang="en-US" sz="2400" dirty="0" smtClean="0"/>
              <a:t>Advanced Journalism</a:t>
            </a:r>
            <a:endParaRPr lang="en-US" sz="2400" dirty="0"/>
          </a:p>
        </p:txBody>
      </p:sp>
    </p:spTree>
    <p:extLst>
      <p:ext uri="{BB962C8B-B14F-4D97-AF65-F5344CB8AC3E}">
        <p14:creationId xmlns:p14="http://schemas.microsoft.com/office/powerpoint/2010/main" val="264051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b="1" dirty="0" smtClean="0">
                <a:solidFill>
                  <a:srgbClr val="FF0000"/>
                </a:solidFill>
              </a:rPr>
              <a:t>Family Connection</a:t>
            </a:r>
            <a:endParaRPr lang="en-US" b="1" dirty="0">
              <a:solidFill>
                <a:srgbClr val="FF0000"/>
              </a:solidFill>
            </a:endParaRPr>
          </a:p>
        </p:txBody>
      </p:sp>
      <p:sp>
        <p:nvSpPr>
          <p:cNvPr id="3" name="Content Placeholder 2"/>
          <p:cNvSpPr>
            <a:spLocks noGrp="1"/>
          </p:cNvSpPr>
          <p:nvPr>
            <p:ph idx="1"/>
          </p:nvPr>
        </p:nvSpPr>
        <p:spPr>
          <a:xfrm>
            <a:off x="457200" y="1066800"/>
            <a:ext cx="7620000" cy="5334000"/>
          </a:xfrm>
        </p:spPr>
        <p:txBody>
          <a:bodyPr/>
          <a:lstStyle/>
          <a:p>
            <a:pPr marL="114300" indent="0">
              <a:buNone/>
            </a:pPr>
            <a:r>
              <a:rPr lang="en-US" sz="2400" dirty="0" smtClean="0"/>
              <a:t>Family Connection is a comprehensive web based </a:t>
            </a:r>
            <a:r>
              <a:rPr lang="en-US" sz="2400" b="1" i="1" dirty="0" smtClean="0"/>
              <a:t>tool</a:t>
            </a:r>
            <a:r>
              <a:rPr lang="en-US" sz="2400" dirty="0" smtClean="0"/>
              <a:t> that students use to create a post-secondary plan based on their passions and interests. Parents can partner with their student in the planning process.</a:t>
            </a:r>
          </a:p>
          <a:p>
            <a:pPr marL="114300" indent="0">
              <a:buNone/>
            </a:pPr>
            <a:endParaRPr lang="en-US" sz="2400" dirty="0"/>
          </a:p>
          <a:p>
            <a:pPr marL="114300" indent="0">
              <a:buNone/>
            </a:pPr>
            <a:r>
              <a:rPr lang="en-US" sz="2400" u="sng" dirty="0" smtClean="0"/>
              <a:t>Some planning activities include:</a:t>
            </a:r>
          </a:p>
          <a:p>
            <a:r>
              <a:rPr lang="en-US" sz="2400" dirty="0" smtClean="0"/>
              <a:t>Self-assessments and interest inventories</a:t>
            </a:r>
          </a:p>
          <a:p>
            <a:r>
              <a:rPr lang="en-US" sz="2400" dirty="0" smtClean="0"/>
              <a:t>Goal setting and creating future plans</a:t>
            </a:r>
          </a:p>
          <a:p>
            <a:r>
              <a:rPr lang="en-US" sz="2400" dirty="0" smtClean="0"/>
              <a:t>Researching colleges</a:t>
            </a:r>
          </a:p>
          <a:p>
            <a:r>
              <a:rPr lang="en-US" sz="2400" dirty="0" smtClean="0"/>
              <a:t>Researching careers</a:t>
            </a:r>
          </a:p>
          <a:p>
            <a:r>
              <a:rPr lang="en-US" sz="2400" dirty="0" smtClean="0"/>
              <a:t>Searching for scholarship opportunities</a:t>
            </a:r>
          </a:p>
          <a:p>
            <a:r>
              <a:rPr lang="en-US" sz="2400" dirty="0" smtClean="0"/>
              <a:t>Building a resume</a:t>
            </a:r>
          </a:p>
          <a:p>
            <a:pPr marL="114300" indent="0">
              <a:buNone/>
            </a:pPr>
            <a:endParaRPr lang="en-US" dirty="0"/>
          </a:p>
        </p:txBody>
      </p:sp>
    </p:spTree>
    <p:extLst>
      <p:ext uri="{BB962C8B-B14F-4D97-AF65-F5344CB8AC3E}">
        <p14:creationId xmlns:p14="http://schemas.microsoft.com/office/powerpoint/2010/main" val="1923475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028700"/>
            <a:ext cx="5478984" cy="1894259"/>
          </a:xfrm>
          <a:prstGeom prst="rect">
            <a:avLst/>
          </a:prstGeom>
        </p:spPr>
      </p:pic>
      <p:sp>
        <p:nvSpPr>
          <p:cNvPr id="5" name="TextBox 4"/>
          <p:cNvSpPr txBox="1"/>
          <p:nvPr/>
        </p:nvSpPr>
        <p:spPr>
          <a:xfrm>
            <a:off x="-68580" y="3554730"/>
            <a:ext cx="9292590" cy="1892826"/>
          </a:xfrm>
          <a:prstGeom prst="rect">
            <a:avLst/>
          </a:prstGeom>
          <a:noFill/>
        </p:spPr>
        <p:txBody>
          <a:bodyPr wrap="square" rtlCol="0">
            <a:spAutoFit/>
          </a:bodyPr>
          <a:lstStyle/>
          <a:p>
            <a:pPr algn="ctr"/>
            <a:r>
              <a:rPr lang="en-US" sz="3900" b="1" u="sng" dirty="0" smtClean="0">
                <a:solidFill>
                  <a:srgbClr val="8F2829"/>
                </a:solidFill>
              </a:rPr>
              <a:t>Middle School Academies</a:t>
            </a:r>
          </a:p>
          <a:p>
            <a:pPr marL="571500" indent="-571500">
              <a:buFont typeface="Arial" panose="020B0604020202020204" pitchFamily="34" charset="0"/>
              <a:buChar char="•"/>
            </a:pPr>
            <a:r>
              <a:rPr lang="en-US" sz="3900" dirty="0" smtClean="0">
                <a:solidFill>
                  <a:srgbClr val="8F2829"/>
                </a:solidFill>
              </a:rPr>
              <a:t>GT Academy – GT Identified students apply in 5</a:t>
            </a:r>
            <a:r>
              <a:rPr lang="en-US" sz="3900" baseline="30000" dirty="0" smtClean="0">
                <a:solidFill>
                  <a:srgbClr val="8F2829"/>
                </a:solidFill>
              </a:rPr>
              <a:t>th</a:t>
            </a:r>
            <a:r>
              <a:rPr lang="en-US" sz="3900" dirty="0" smtClean="0">
                <a:solidFill>
                  <a:srgbClr val="8F2829"/>
                </a:solidFill>
              </a:rPr>
              <a:t> grade</a:t>
            </a:r>
          </a:p>
        </p:txBody>
      </p:sp>
    </p:spTree>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1028700"/>
            <a:ext cx="5478984" cy="1894259"/>
          </a:xfrm>
          <a:prstGeom prst="rect">
            <a:avLst/>
          </a:prstGeom>
        </p:spPr>
      </p:pic>
      <p:sp>
        <p:nvSpPr>
          <p:cNvPr id="5" name="TextBox 4"/>
          <p:cNvSpPr txBox="1"/>
          <p:nvPr/>
        </p:nvSpPr>
        <p:spPr>
          <a:xfrm>
            <a:off x="-74295" y="3164681"/>
            <a:ext cx="9292590" cy="3693319"/>
          </a:xfrm>
          <a:prstGeom prst="rect">
            <a:avLst/>
          </a:prstGeom>
          <a:noFill/>
        </p:spPr>
        <p:txBody>
          <a:bodyPr wrap="square" rtlCol="0">
            <a:spAutoFit/>
          </a:bodyPr>
          <a:lstStyle/>
          <a:p>
            <a:pPr algn="ctr"/>
            <a:r>
              <a:rPr lang="en-US" sz="3900" b="1" u="sng" dirty="0" smtClean="0">
                <a:solidFill>
                  <a:srgbClr val="8F2829"/>
                </a:solidFill>
              </a:rPr>
              <a:t>High School </a:t>
            </a:r>
            <a:r>
              <a:rPr lang="en-US" sz="3900" b="1" u="sng" dirty="0">
                <a:solidFill>
                  <a:srgbClr val="8F2829"/>
                </a:solidFill>
              </a:rPr>
              <a:t>Academies </a:t>
            </a:r>
            <a:endParaRPr lang="en-US" sz="3900" b="1" u="sng" dirty="0" smtClean="0">
              <a:solidFill>
                <a:srgbClr val="8F2829"/>
              </a:solidFill>
            </a:endParaRPr>
          </a:p>
          <a:p>
            <a:pPr algn="ctr"/>
            <a:r>
              <a:rPr lang="en-US" sz="3900" b="1" dirty="0" smtClean="0">
                <a:solidFill>
                  <a:srgbClr val="8F2829"/>
                </a:solidFill>
              </a:rPr>
              <a:t>Open </a:t>
            </a:r>
            <a:r>
              <a:rPr lang="en-US" sz="3900" b="1" dirty="0">
                <a:solidFill>
                  <a:srgbClr val="8F2829"/>
                </a:solidFill>
              </a:rPr>
              <a:t>for 8</a:t>
            </a:r>
            <a:r>
              <a:rPr lang="en-US" sz="3900" b="1" baseline="30000" dirty="0">
                <a:solidFill>
                  <a:srgbClr val="8F2829"/>
                </a:solidFill>
              </a:rPr>
              <a:t>th</a:t>
            </a:r>
            <a:r>
              <a:rPr lang="en-US" sz="3900" b="1" dirty="0">
                <a:solidFill>
                  <a:srgbClr val="8F2829"/>
                </a:solidFill>
              </a:rPr>
              <a:t> Grade Applicants</a:t>
            </a:r>
          </a:p>
          <a:p>
            <a:pPr marL="914400" lvl="1" indent="-457200">
              <a:buFont typeface="Arial" panose="020B0604020202020204" pitchFamily="34" charset="0"/>
              <a:buChar char="•"/>
            </a:pPr>
            <a:r>
              <a:rPr lang="en-US" sz="2600" dirty="0"/>
              <a:t>Digital Media Academy (Hightower HS)</a:t>
            </a:r>
          </a:p>
          <a:p>
            <a:pPr marL="914400" lvl="1" indent="-457200">
              <a:buFont typeface="Arial" panose="020B0604020202020204" pitchFamily="34" charset="0"/>
              <a:buChar char="•"/>
            </a:pPr>
            <a:r>
              <a:rPr lang="en-US" sz="2600" dirty="0"/>
              <a:t>Medical Science Academy (Hightower HS)</a:t>
            </a:r>
          </a:p>
          <a:p>
            <a:pPr marL="914400" lvl="1" indent="-457200">
              <a:buFont typeface="Arial" panose="020B0604020202020204" pitchFamily="34" charset="0"/>
              <a:buChar char="•"/>
            </a:pPr>
            <a:r>
              <a:rPr lang="en-US" sz="2600" dirty="0"/>
              <a:t>Global Studies Academy (Travis HS)</a:t>
            </a:r>
          </a:p>
          <a:p>
            <a:pPr marL="914400" lvl="1" indent="-457200">
              <a:buFont typeface="Arial" panose="020B0604020202020204" pitchFamily="34" charset="0"/>
              <a:buChar char="•"/>
            </a:pPr>
            <a:r>
              <a:rPr lang="en-US" sz="2600" dirty="0"/>
              <a:t>International Business &amp; Marketing Academy (Travis HS)</a:t>
            </a:r>
          </a:p>
          <a:p>
            <a:pPr marL="914400" lvl="1" indent="-457200">
              <a:buFont typeface="Arial" panose="020B0604020202020204" pitchFamily="34" charset="0"/>
              <a:buChar char="•"/>
            </a:pPr>
            <a:r>
              <a:rPr lang="en-US" sz="2600" dirty="0"/>
              <a:t>Engineering Academy (Elkins HS)</a:t>
            </a:r>
          </a:p>
          <a:p>
            <a:pPr marL="914400" lvl="1" indent="-457200">
              <a:buFont typeface="Arial" panose="020B0604020202020204" pitchFamily="34" charset="0"/>
              <a:buChar char="•"/>
            </a:pPr>
            <a:r>
              <a:rPr lang="en-US" sz="2600" dirty="0"/>
              <a:t>Math &amp; Science Academy (Dulles HS)</a:t>
            </a:r>
          </a:p>
        </p:txBody>
      </p:sp>
    </p:spTree>
    <p:extLst>
      <p:ext uri="{BB962C8B-B14F-4D97-AF65-F5344CB8AC3E}">
        <p14:creationId xmlns:p14="http://schemas.microsoft.com/office/powerpoint/2010/main" val="39821677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093428"/>
          </a:xfrm>
          <a:prstGeom prst="rect">
            <a:avLst/>
          </a:prstGeom>
          <a:noFill/>
        </p:spPr>
        <p:txBody>
          <a:bodyPr wrap="square" rtlCol="0">
            <a:spAutoFit/>
          </a:bodyPr>
          <a:lstStyle/>
          <a:p>
            <a:pPr algn="ctr"/>
            <a:r>
              <a:rPr lang="en-US" sz="3200" b="1" dirty="0">
                <a:solidFill>
                  <a:srgbClr val="8F2829"/>
                </a:solidFill>
              </a:rPr>
              <a:t>Apply at: secure.fortbendisd.com/academy</a:t>
            </a:r>
          </a:p>
          <a:p>
            <a:pPr algn="ctr"/>
            <a:r>
              <a:rPr lang="en-US" sz="3200" b="1" dirty="0" smtClean="0">
                <a:solidFill>
                  <a:srgbClr val="8F2829"/>
                </a:solidFill>
              </a:rPr>
              <a:t>Opens in November for following year.</a:t>
            </a:r>
            <a:endParaRPr lang="en-US" sz="3200" dirty="0"/>
          </a:p>
          <a:p>
            <a:pPr marL="914400" lvl="1" indent="-457200">
              <a:buFont typeface="Arial" panose="020B0604020202020204" pitchFamily="34" charset="0"/>
              <a:buChar char="•"/>
            </a:pPr>
            <a:r>
              <a:rPr lang="en-US" sz="2800" dirty="0"/>
              <a:t>Must apply to be </a:t>
            </a:r>
            <a:r>
              <a:rPr lang="en-US" sz="2800" dirty="0" smtClean="0"/>
              <a:t>considered – 8</a:t>
            </a:r>
            <a:r>
              <a:rPr lang="en-US" sz="2800" baseline="30000" dirty="0" smtClean="0"/>
              <a:t>th</a:t>
            </a:r>
            <a:r>
              <a:rPr lang="en-US" sz="2800" dirty="0" smtClean="0"/>
              <a:t> grade</a:t>
            </a:r>
            <a:endParaRPr lang="en-US" sz="2800" dirty="0"/>
          </a:p>
          <a:p>
            <a:pPr lvl="1"/>
            <a:endParaRPr lang="en-US" sz="2800" dirty="0"/>
          </a:p>
          <a:p>
            <a:pPr marL="914400" lvl="1" indent="-457200">
              <a:buFont typeface="Arial" panose="020B0604020202020204" pitchFamily="34" charset="0"/>
              <a:buChar char="•"/>
            </a:pPr>
            <a:r>
              <a:rPr lang="en-US" sz="2800" dirty="0"/>
              <a:t>One application - All six academies</a:t>
            </a:r>
            <a:r>
              <a:rPr lang="en-US" sz="2800" dirty="0" smtClean="0"/>
              <a:t>!</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smtClean="0"/>
              <a:t>Preview Nights at each campus during the month of October. </a:t>
            </a:r>
          </a:p>
          <a:p>
            <a:pPr marL="914400" lvl="1" indent="-457200">
              <a:buFont typeface="Arial" panose="020B0604020202020204" pitchFamily="34" charset="0"/>
              <a:buChar char="•"/>
            </a:pPr>
            <a:r>
              <a:rPr lang="en-US" sz="2800" dirty="0" smtClean="0"/>
              <a:t>Application due in February</a:t>
            </a:r>
            <a:endParaRPr lang="en-US" sz="2800" dirty="0"/>
          </a:p>
        </p:txBody>
      </p:sp>
    </p:spTree>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Fort Bend ISD </a:t>
            </a:r>
            <a:br>
              <a:rPr lang="en-US" b="1" dirty="0">
                <a:solidFill>
                  <a:srgbClr val="FF0000"/>
                </a:solidFill>
              </a:rPr>
            </a:br>
            <a:r>
              <a:rPr lang="en-US" b="1" dirty="0">
                <a:solidFill>
                  <a:srgbClr val="FF0000"/>
                </a:solidFill>
              </a:rPr>
              <a:t>Profile of Graduate</a:t>
            </a:r>
            <a:endParaRPr lang="en-US" dirty="0"/>
          </a:p>
        </p:txBody>
      </p:sp>
      <p:sp>
        <p:nvSpPr>
          <p:cNvPr id="3" name="Content Placeholder 2"/>
          <p:cNvSpPr>
            <a:spLocks noGrp="1"/>
          </p:cNvSpPr>
          <p:nvPr>
            <p:ph idx="1"/>
          </p:nvPr>
        </p:nvSpPr>
        <p:spPr>
          <a:xfrm>
            <a:off x="457200" y="1600200"/>
            <a:ext cx="7620000" cy="5029200"/>
          </a:xfrm>
        </p:spPr>
        <p:txBody>
          <a:bodyPr>
            <a:normAutofit fontScale="47500" lnSpcReduction="20000"/>
          </a:bodyPr>
          <a:lstStyle/>
          <a:p>
            <a:r>
              <a:rPr lang="en-US" sz="3400" dirty="0"/>
              <a:t>…</a:t>
            </a:r>
            <a:r>
              <a:rPr lang="en-US" sz="3400" b="1" dirty="0"/>
              <a:t>a critical thinker.</a:t>
            </a:r>
            <a:r>
              <a:rPr lang="en-US" sz="3400" dirty="0"/>
              <a:t> </a:t>
            </a:r>
          </a:p>
          <a:p>
            <a:pPr lvl="1"/>
            <a:r>
              <a:rPr lang="en-US" sz="3400" dirty="0"/>
              <a:t>Fort Bend ISD graduates are visionary and solutions-oriented problem solvers; are inquisitive and innovative; and have the courage to actively challenge conventional methods in order to improve themselves and the world around them</a:t>
            </a:r>
            <a:r>
              <a:rPr lang="en-US" sz="3400" dirty="0" smtClean="0"/>
              <a:t>.</a:t>
            </a:r>
            <a:r>
              <a:rPr lang="en-US" sz="3400" dirty="0"/>
              <a:t> </a:t>
            </a:r>
            <a:endParaRPr lang="en-US" sz="3400" dirty="0" smtClean="0"/>
          </a:p>
          <a:p>
            <a:pPr marL="411480" lvl="1" indent="0">
              <a:buNone/>
            </a:pPr>
            <a:endParaRPr lang="en-US" sz="2900" dirty="0"/>
          </a:p>
          <a:p>
            <a:r>
              <a:rPr lang="en-US" sz="3400" dirty="0"/>
              <a:t>…</a:t>
            </a:r>
            <a:r>
              <a:rPr lang="en-US" sz="3400" b="1" dirty="0"/>
              <a:t>a compassionate citizen.</a:t>
            </a:r>
            <a:endParaRPr lang="en-US" sz="3400" dirty="0"/>
          </a:p>
          <a:p>
            <a:pPr lvl="1"/>
            <a:r>
              <a:rPr lang="en-US" sz="3400" dirty="0"/>
              <a:t>Fort Bend ISD graduates are empathetic to their fellow citizens, exhibiting care and concern for others; are inclusive and embrace differences; are culturally aware; actively engage in improving our diverse community; exercise their right to vote; and are dependable, respectful, trustworthy, and self-disciplined.</a:t>
            </a:r>
          </a:p>
          <a:p>
            <a:endParaRPr lang="en-US" sz="2900" dirty="0"/>
          </a:p>
          <a:p>
            <a:r>
              <a:rPr lang="en-US" sz="3400" b="1" dirty="0"/>
              <a:t>…a collaborative team member.</a:t>
            </a:r>
            <a:endParaRPr lang="en-US" sz="3400" dirty="0"/>
          </a:p>
          <a:p>
            <a:pPr lvl="1"/>
            <a:r>
              <a:rPr lang="en-US" sz="3400" dirty="0"/>
              <a:t>Fort Bend ISD graduates work effectively with others to achieve group goals; take actions that respect the needs and contributions of others; yield their own objectives to the goals of the team; and positively facilitate and contribute to teamwork.</a:t>
            </a:r>
          </a:p>
          <a:p>
            <a:pPr marL="114300" indent="0">
              <a:buNone/>
            </a:pPr>
            <a:r>
              <a:rPr lang="en-US" sz="3400" dirty="0"/>
              <a:t> </a:t>
            </a:r>
          </a:p>
          <a:p>
            <a:r>
              <a:rPr lang="en-US" sz="2900" b="1" dirty="0"/>
              <a:t>…</a:t>
            </a:r>
            <a:r>
              <a:rPr lang="en-US" sz="3400" b="1" dirty="0"/>
              <a:t>a life-long learner.</a:t>
            </a:r>
            <a:endParaRPr lang="en-US" sz="3400" dirty="0"/>
          </a:p>
          <a:p>
            <a:pPr lvl="1"/>
            <a:r>
              <a:rPr lang="en-US" sz="3400" dirty="0"/>
              <a:t>Fort Bend ISD graduates approach life with wonder and curiosity; seek opportunities to be creative; possess a thirst for knowledge and the ability to adapt to change; and are academically prepared to pursue and attain futures beyond what they can imagine! </a:t>
            </a:r>
          </a:p>
          <a:p>
            <a:endParaRPr lang="en-US" dirty="0"/>
          </a:p>
        </p:txBody>
      </p:sp>
    </p:spTree>
    <p:extLst>
      <p:ext uri="{BB962C8B-B14F-4D97-AF65-F5344CB8AC3E}">
        <p14:creationId xmlns:p14="http://schemas.microsoft.com/office/powerpoint/2010/main" val="2568527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1165860"/>
            <a:ext cx="9292590" cy="4016484"/>
          </a:xfrm>
          <a:prstGeom prst="rect">
            <a:avLst/>
          </a:prstGeom>
          <a:noFill/>
        </p:spPr>
        <p:txBody>
          <a:bodyPr wrap="square" rtlCol="0">
            <a:spAutoFit/>
          </a:bodyPr>
          <a:lstStyle/>
          <a:p>
            <a:pPr algn="ctr"/>
            <a:r>
              <a:rPr lang="en-US" sz="4500" b="1" dirty="0">
                <a:solidFill>
                  <a:srgbClr val="8F2829"/>
                </a:solidFill>
              </a:rPr>
              <a:t>What comes next?</a:t>
            </a:r>
          </a:p>
          <a:p>
            <a:pPr marL="914400" lvl="1" indent="-457200">
              <a:buFont typeface="Arial" panose="020B0604020202020204" pitchFamily="34" charset="0"/>
              <a:buChar char="•"/>
            </a:pPr>
            <a:r>
              <a:rPr lang="en-US" sz="3000" dirty="0"/>
              <a:t>You receive a confirmation email for submission</a:t>
            </a:r>
          </a:p>
          <a:p>
            <a:pPr marL="914400" lvl="1" indent="-457200">
              <a:buFont typeface="Arial" panose="020B0604020202020204" pitchFamily="34" charset="0"/>
              <a:buChar char="•"/>
            </a:pPr>
            <a:r>
              <a:rPr lang="en-US" sz="3000" dirty="0"/>
              <a:t>Your application gets validated</a:t>
            </a:r>
          </a:p>
          <a:p>
            <a:pPr marL="1371600" lvl="2" indent="-457200">
              <a:buFont typeface="Arial" panose="020B0604020202020204" pitchFamily="34" charset="0"/>
              <a:buChar char="•"/>
            </a:pPr>
            <a:r>
              <a:rPr lang="en-US" sz="3000" dirty="0" err="1"/>
              <a:t>STAAR</a:t>
            </a:r>
            <a:r>
              <a:rPr lang="en-US" sz="3000" dirty="0"/>
              <a:t>, Residency, Grade Level</a:t>
            </a:r>
          </a:p>
          <a:p>
            <a:pPr marL="914400" lvl="1" indent="-457200">
              <a:buFont typeface="Arial" panose="020B0604020202020204" pitchFamily="34" charset="0"/>
              <a:buChar char="•"/>
            </a:pPr>
            <a:r>
              <a:rPr lang="en-US" sz="3000" dirty="0"/>
              <a:t>If validated, you receive an email inviting you </a:t>
            </a:r>
            <a:r>
              <a:rPr lang="en-US" sz="3000" dirty="0" smtClean="0"/>
              <a:t>to</a:t>
            </a:r>
            <a:br>
              <a:rPr lang="en-US" sz="3000" dirty="0" smtClean="0"/>
            </a:br>
            <a:r>
              <a:rPr lang="en-US" sz="3000" dirty="0" smtClean="0"/>
              <a:t>an </a:t>
            </a:r>
            <a:r>
              <a:rPr lang="en-US" sz="3000" dirty="0"/>
              <a:t>interview and/or exam</a:t>
            </a:r>
          </a:p>
          <a:p>
            <a:pPr marL="914400" lvl="1" indent="-457200">
              <a:buFont typeface="Arial" panose="020B0604020202020204" pitchFamily="34" charset="0"/>
              <a:buChar char="•"/>
            </a:pPr>
            <a:r>
              <a:rPr lang="en-US" sz="3000" dirty="0"/>
              <a:t>If not validated, you receive notification of ineligibility</a:t>
            </a: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1985159"/>
          </a:xfrm>
          <a:prstGeom prst="rect">
            <a:avLst/>
          </a:prstGeom>
          <a:noFill/>
        </p:spPr>
        <p:txBody>
          <a:bodyPr wrap="square" rtlCol="0">
            <a:spAutoFit/>
          </a:bodyPr>
          <a:lstStyle/>
          <a:p>
            <a:r>
              <a:rPr lang="en-US" sz="3900" b="1" dirty="0">
                <a:solidFill>
                  <a:srgbClr val="8F2829"/>
                </a:solidFill>
              </a:rPr>
              <a:t>Interview: </a:t>
            </a:r>
            <a:r>
              <a:rPr lang="en-US" sz="2800" dirty="0" smtClean="0"/>
              <a:t>Required </a:t>
            </a:r>
            <a:r>
              <a:rPr lang="en-US" sz="2800" dirty="0"/>
              <a:t>for DMA, GSA, IBMA</a:t>
            </a:r>
          </a:p>
          <a:p>
            <a:pPr marL="914400" lvl="1" indent="-457200">
              <a:buFont typeface="Arial" panose="020B0604020202020204" pitchFamily="34" charset="0"/>
              <a:buChar char="•"/>
            </a:pPr>
            <a:r>
              <a:rPr lang="en-US" sz="2800" dirty="0"/>
              <a:t>Panel of 3 </a:t>
            </a:r>
            <a:r>
              <a:rPr lang="en-US" sz="2800" dirty="0" err="1"/>
              <a:t>FBISD</a:t>
            </a:r>
            <a:r>
              <a:rPr lang="en-US" sz="2800" dirty="0"/>
              <a:t> staff members</a:t>
            </a:r>
          </a:p>
          <a:p>
            <a:pPr marL="914400" lvl="1" indent="-457200">
              <a:buFont typeface="Arial" panose="020B0604020202020204" pitchFamily="34" charset="0"/>
              <a:buChar char="•"/>
            </a:pPr>
            <a:r>
              <a:rPr lang="en-US" sz="2800" dirty="0"/>
              <a:t>5-7 minutes long</a:t>
            </a:r>
          </a:p>
          <a:p>
            <a:pPr marL="914400" lvl="1" indent="-457200">
              <a:buFont typeface="Arial" panose="020B0604020202020204" pitchFamily="34" charset="0"/>
              <a:buChar char="•"/>
            </a:pPr>
            <a:r>
              <a:rPr lang="en-US" sz="2800" dirty="0"/>
              <a:t>First question will be sent via email</a:t>
            </a:r>
          </a:p>
        </p:txBody>
      </p:sp>
      <p:sp>
        <p:nvSpPr>
          <p:cNvPr id="6" name="TextBox 5"/>
          <p:cNvSpPr txBox="1"/>
          <p:nvPr/>
        </p:nvSpPr>
        <p:spPr>
          <a:xfrm>
            <a:off x="0" y="3478528"/>
            <a:ext cx="9144000" cy="1985159"/>
          </a:xfrm>
          <a:prstGeom prst="rect">
            <a:avLst/>
          </a:prstGeom>
          <a:noFill/>
        </p:spPr>
        <p:txBody>
          <a:bodyPr wrap="square" rtlCol="0">
            <a:spAutoFit/>
          </a:bodyPr>
          <a:lstStyle/>
          <a:p>
            <a:r>
              <a:rPr lang="en-US" sz="3900" b="1" dirty="0">
                <a:solidFill>
                  <a:srgbClr val="8F2829"/>
                </a:solidFill>
              </a:rPr>
              <a:t>Exam: </a:t>
            </a:r>
            <a:r>
              <a:rPr lang="en-US" sz="2800" dirty="0" smtClean="0"/>
              <a:t>Required </a:t>
            </a:r>
            <a:r>
              <a:rPr lang="en-US" sz="2800" dirty="0"/>
              <a:t>for EA, MSA, </a:t>
            </a:r>
            <a:r>
              <a:rPr lang="en-US" sz="2800" dirty="0" err="1"/>
              <a:t>MedSci</a:t>
            </a:r>
            <a:endParaRPr lang="en-US" sz="2800" dirty="0"/>
          </a:p>
          <a:p>
            <a:pPr marL="914400" lvl="1" indent="-457200">
              <a:buFont typeface="Arial" panose="020B0604020202020204" pitchFamily="34" charset="0"/>
              <a:buChar char="•"/>
            </a:pPr>
            <a:r>
              <a:rPr lang="en-US" sz="2800" dirty="0"/>
              <a:t>8</a:t>
            </a:r>
            <a:r>
              <a:rPr lang="en-US" sz="2800" baseline="30000" dirty="0"/>
              <a:t>th</a:t>
            </a:r>
            <a:r>
              <a:rPr lang="en-US" sz="2800" dirty="0"/>
              <a:t> grade math skills, Algebra I</a:t>
            </a:r>
          </a:p>
          <a:p>
            <a:pPr marL="914400" lvl="1" indent="-457200">
              <a:buFont typeface="Arial" panose="020B0604020202020204" pitchFamily="34" charset="0"/>
              <a:buChar char="•"/>
            </a:pPr>
            <a:r>
              <a:rPr lang="en-US" sz="2800" dirty="0"/>
              <a:t>40 questions</a:t>
            </a:r>
          </a:p>
          <a:p>
            <a:pPr marL="914400" lvl="1" indent="-457200">
              <a:buFont typeface="Arial" panose="020B0604020202020204" pitchFamily="34" charset="0"/>
              <a:buChar char="•"/>
            </a:pPr>
            <a:r>
              <a:rPr lang="en-US" sz="2800" dirty="0"/>
              <a:t>1.5 hour testing window</a:t>
            </a:r>
          </a:p>
        </p:txBody>
      </p:sp>
    </p:spTree>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57937"/>
          <a:stretch/>
        </p:blipFill>
        <p:spPr>
          <a:xfrm>
            <a:off x="1840229" y="75909"/>
            <a:ext cx="3154681" cy="458776"/>
          </a:xfrm>
          <a:prstGeom prst="rect">
            <a:avLst/>
          </a:prstGeom>
        </p:spPr>
      </p:pic>
      <p:sp>
        <p:nvSpPr>
          <p:cNvPr id="5" name="TextBox 4"/>
          <p:cNvSpPr txBox="1"/>
          <p:nvPr/>
        </p:nvSpPr>
        <p:spPr>
          <a:xfrm>
            <a:off x="-80010" y="982980"/>
            <a:ext cx="9292590" cy="4139595"/>
          </a:xfrm>
          <a:prstGeom prst="rect">
            <a:avLst/>
          </a:prstGeom>
          <a:noFill/>
        </p:spPr>
        <p:txBody>
          <a:bodyPr wrap="square" rtlCol="0">
            <a:spAutoFit/>
          </a:bodyPr>
          <a:lstStyle/>
          <a:p>
            <a:pPr algn="ctr"/>
            <a:r>
              <a:rPr lang="en-US" sz="3900" b="1" dirty="0">
                <a:solidFill>
                  <a:srgbClr val="8F2829"/>
                </a:solidFill>
              </a:rPr>
              <a:t>General Requirements Once Accepted</a:t>
            </a:r>
          </a:p>
          <a:p>
            <a:pPr marL="914400" lvl="1" indent="-457200">
              <a:buFont typeface="Arial" panose="020B0604020202020204" pitchFamily="34" charset="0"/>
              <a:buChar char="•"/>
            </a:pPr>
            <a:r>
              <a:rPr lang="en-US" sz="2800" dirty="0"/>
              <a:t>Minimum grade standards</a:t>
            </a:r>
          </a:p>
          <a:p>
            <a:pPr marL="1371600" lvl="2" indent="-457200">
              <a:buFont typeface="Arial" panose="020B0604020202020204" pitchFamily="34" charset="0"/>
              <a:buChar char="•"/>
            </a:pPr>
            <a:r>
              <a:rPr lang="en-US" sz="2800" dirty="0"/>
              <a:t>75 in academy courses</a:t>
            </a:r>
          </a:p>
          <a:p>
            <a:pPr marL="1371600" lvl="2" indent="-457200">
              <a:buFont typeface="Arial" panose="020B0604020202020204" pitchFamily="34" charset="0"/>
              <a:buChar char="•"/>
            </a:pPr>
            <a:r>
              <a:rPr lang="en-US" sz="2800" dirty="0"/>
              <a:t>70 in non-academy courses</a:t>
            </a:r>
          </a:p>
          <a:p>
            <a:pPr marL="914400" lvl="1" indent="-457200">
              <a:buFont typeface="Arial" panose="020B0604020202020204" pitchFamily="34" charset="0"/>
              <a:buChar char="•"/>
            </a:pPr>
            <a:r>
              <a:rPr lang="en-US" sz="2800" dirty="0"/>
              <a:t>Four enrichment activities per academic year</a:t>
            </a:r>
          </a:p>
          <a:p>
            <a:pPr marL="914400" lvl="1" indent="-457200">
              <a:buFont typeface="Arial" panose="020B0604020202020204" pitchFamily="34" charset="0"/>
              <a:buChar char="•"/>
            </a:pPr>
            <a:r>
              <a:rPr lang="en-US" sz="2800" dirty="0"/>
              <a:t>Total of 100 service hours</a:t>
            </a:r>
          </a:p>
          <a:p>
            <a:pPr marL="1371600" lvl="2" indent="-457200">
              <a:buFont typeface="Arial" panose="020B0604020202020204" pitchFamily="34" charset="0"/>
              <a:buChar char="•"/>
            </a:pPr>
            <a:r>
              <a:rPr lang="en-US" sz="2800" dirty="0"/>
              <a:t>Minimum of 25 hours per academic year until </a:t>
            </a:r>
            <a:r>
              <a:rPr lang="en-US" sz="2800" dirty="0" smtClean="0"/>
              <a:t/>
            </a:r>
            <a:br>
              <a:rPr lang="en-US" sz="2800" dirty="0" smtClean="0"/>
            </a:br>
            <a:r>
              <a:rPr lang="en-US" sz="2800" dirty="0" smtClean="0"/>
              <a:t>you </a:t>
            </a:r>
            <a:r>
              <a:rPr lang="en-US" sz="2800" dirty="0"/>
              <a:t>reach 100</a:t>
            </a:r>
          </a:p>
          <a:p>
            <a:pPr marL="914400" lvl="1" indent="-457200">
              <a:buFont typeface="Arial" panose="020B0604020202020204" pitchFamily="34" charset="0"/>
              <a:buChar char="•"/>
            </a:pPr>
            <a:r>
              <a:rPr lang="en-US" sz="2800" dirty="0"/>
              <a:t>Required course pathway each year</a:t>
            </a:r>
          </a:p>
        </p:txBody>
      </p:sp>
      <p:sp>
        <p:nvSpPr>
          <p:cNvPr id="6" name="TextBox 5"/>
          <p:cNvSpPr txBox="1"/>
          <p:nvPr/>
        </p:nvSpPr>
        <p:spPr>
          <a:xfrm>
            <a:off x="-80010" y="5194608"/>
            <a:ext cx="9224010" cy="969496"/>
          </a:xfrm>
          <a:prstGeom prst="rect">
            <a:avLst/>
          </a:prstGeom>
          <a:noFill/>
        </p:spPr>
        <p:txBody>
          <a:bodyPr wrap="square" rtlCol="0">
            <a:spAutoFit/>
          </a:bodyPr>
          <a:lstStyle/>
          <a:p>
            <a:pPr algn="ctr"/>
            <a:r>
              <a:rPr lang="en-US" sz="3900" b="1" dirty="0">
                <a:solidFill>
                  <a:srgbClr val="8F2829"/>
                </a:solidFill>
              </a:rPr>
              <a:t>Let’s take a look at each one!</a:t>
            </a:r>
          </a:p>
          <a:p>
            <a:endParaRPr lang="en-US" dirty="0"/>
          </a:p>
        </p:txBody>
      </p:sp>
    </p:spTree>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657" y="117995"/>
            <a:ext cx="3092963" cy="695317"/>
          </a:xfrm>
          <a:prstGeom prst="rect">
            <a:avLst/>
          </a:prstGeom>
        </p:spPr>
      </p:pic>
      <p:sp>
        <p:nvSpPr>
          <p:cNvPr id="1314" name="Rectangle 3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15" name="Rectangle 3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79" name="Rectangle 48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80" name="Rectangle 48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44" name="Rectangle 64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45" name="Rectangle 650"/>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72" name="TextBox 171"/>
          <p:cNvSpPr txBox="1"/>
          <p:nvPr/>
        </p:nvSpPr>
        <p:spPr>
          <a:xfrm>
            <a:off x="-80010" y="982980"/>
            <a:ext cx="9292590" cy="4909036"/>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Digital Media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Small learning community with instructors from the industry</a:t>
            </a:r>
          </a:p>
          <a:p>
            <a:pPr lvl="1"/>
            <a:endParaRPr lang="en-US" sz="2800" dirty="0"/>
          </a:p>
          <a:p>
            <a:pPr marL="914400" lvl="1" indent="-457200">
              <a:buFont typeface="Arial" panose="020B0604020202020204" pitchFamily="34" charset="0"/>
              <a:buChar char="•"/>
            </a:pPr>
            <a:r>
              <a:rPr lang="en-US" sz="2800" dirty="0"/>
              <a:t>Collaborate on hands-on projects with </a:t>
            </a:r>
            <a:r>
              <a:rPr lang="en-US" sz="2800" dirty="0" smtClean="0"/>
              <a:t>industry</a:t>
            </a:r>
            <a:br>
              <a:rPr lang="en-US" sz="2800" dirty="0" smtClean="0"/>
            </a:br>
            <a:r>
              <a:rPr lang="en-US" sz="2800" dirty="0" smtClean="0"/>
              <a:t> </a:t>
            </a:r>
            <a:r>
              <a:rPr lang="en-US" sz="2800" dirty="0"/>
              <a:t>grade technologies</a:t>
            </a:r>
          </a:p>
          <a:p>
            <a:pPr lvl="1"/>
            <a:endParaRPr lang="en-US" sz="2800" dirty="0"/>
          </a:p>
          <a:p>
            <a:pPr marL="914400" lvl="1" indent="-457200">
              <a:buFont typeface="Arial" panose="020B0604020202020204" pitchFamily="34" charset="0"/>
              <a:buChar char="•"/>
            </a:pPr>
            <a:r>
              <a:rPr lang="en-US" sz="2800" dirty="0"/>
              <a:t>Access to industry professionals</a:t>
            </a:r>
          </a:p>
        </p:txBody>
      </p:sp>
    </p:spTree>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7902"/>
            <a:ext cx="3045180" cy="678680"/>
          </a:xfrm>
          <a:prstGeom prst="rect">
            <a:avLst/>
          </a:prstGeom>
        </p:spPr>
      </p:pic>
      <p:sp>
        <p:nvSpPr>
          <p:cNvPr id="5" name="TextBox 4"/>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Medical Science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Participate in hands-on hospital experiences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Exposure to variety of professionals from the </a:t>
            </a:r>
            <a:r>
              <a:rPr lang="en-US" sz="2800" dirty="0" smtClean="0"/>
              <a:t/>
            </a:r>
            <a:br>
              <a:rPr lang="en-US" sz="2800" dirty="0" smtClean="0"/>
            </a:br>
            <a:r>
              <a:rPr lang="en-US" sz="2800" dirty="0" smtClean="0"/>
              <a:t>industry</a:t>
            </a:r>
            <a:endParaRPr lang="en-US" sz="2800" dirty="0"/>
          </a:p>
          <a:p>
            <a:pPr lvl="1"/>
            <a:endParaRPr lang="en-US" sz="2800" dirty="0"/>
          </a:p>
          <a:p>
            <a:pPr marL="914400" lvl="1" indent="-457200">
              <a:buFont typeface="Arial" panose="020B0604020202020204" pitchFamily="34" charset="0"/>
              <a:buChar char="•"/>
            </a:pPr>
            <a:r>
              <a:rPr lang="en-US" sz="2800" dirty="0"/>
              <a:t>Participate in field experiences that develop your medical professional skills</a:t>
            </a:r>
          </a:p>
          <a:p>
            <a:pPr lvl="1"/>
            <a:endParaRPr lang="en-US" sz="2800" dirty="0"/>
          </a:p>
        </p:txBody>
      </p:sp>
    </p:spTree>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7359" y="66086"/>
            <a:ext cx="3337561" cy="756873"/>
          </a:xfrm>
          <a:prstGeom prst="rect">
            <a:avLst/>
          </a:prstGeom>
        </p:spPr>
      </p:pic>
      <p:sp>
        <p:nvSpPr>
          <p:cNvPr id="15" name="AutoShape 6" descr="Image result for keep calm and learn lat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80010" y="982980"/>
            <a:ext cx="9292590" cy="5770811"/>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Global Studies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Earn travel grants for study abroad programs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language, cultural, and political </a:t>
            </a:r>
            <a:r>
              <a:rPr lang="en-US" sz="2800" dirty="0" smtClean="0"/>
              <a:t/>
            </a:r>
            <a:br>
              <a:rPr lang="en-US" sz="2800" dirty="0" smtClean="0"/>
            </a:br>
            <a:r>
              <a:rPr lang="en-US" sz="2800" dirty="0" smtClean="0"/>
              <a:t>related </a:t>
            </a:r>
            <a:r>
              <a:rPr lang="en-US" sz="2800" dirty="0"/>
              <a:t>activities</a:t>
            </a:r>
          </a:p>
          <a:p>
            <a:pPr lvl="1"/>
            <a:endParaRPr lang="en-US" sz="2800" dirty="0"/>
          </a:p>
          <a:p>
            <a:pPr marL="914400" lvl="1" indent="-457200">
              <a:buFont typeface="Arial" panose="020B0604020202020204" pitchFamily="34" charset="0"/>
              <a:buChar char="•"/>
            </a:pPr>
            <a:r>
              <a:rPr lang="en-US" sz="2800" dirty="0"/>
              <a:t>Cross-curricular themed and co-</a:t>
            </a:r>
            <a:r>
              <a:rPr lang="en-US" sz="2800" dirty="0" err="1"/>
              <a:t>horted</a:t>
            </a:r>
            <a:r>
              <a:rPr lang="en-US" sz="2800" dirty="0"/>
              <a:t> classes, emphasizing project-based learning and leadership </a:t>
            </a:r>
            <a:r>
              <a:rPr lang="en-US" sz="2800" dirty="0" smtClean="0"/>
              <a:t/>
            </a:r>
            <a:br>
              <a:rPr lang="en-US" sz="2800" dirty="0" smtClean="0"/>
            </a:br>
            <a:r>
              <a:rPr lang="en-US" sz="2800" dirty="0" smtClean="0"/>
              <a:t>skills </a:t>
            </a:r>
            <a:r>
              <a:rPr lang="en-US" sz="2800" dirty="0"/>
              <a:t>in a globalized world</a:t>
            </a:r>
          </a:p>
          <a:p>
            <a:pPr lvl="1"/>
            <a:endParaRPr lang="en-US" sz="2800" dirty="0"/>
          </a:p>
        </p:txBody>
      </p:sp>
    </p:spTree>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166" y="125029"/>
            <a:ext cx="3226314" cy="684427"/>
          </a:xfrm>
          <a:prstGeom prst="rect">
            <a:avLst/>
          </a:prstGeom>
        </p:spPr>
      </p:pic>
      <p:sp>
        <p:nvSpPr>
          <p:cNvPr id="10" name="TextBox 9"/>
          <p:cNvSpPr txBox="1"/>
          <p:nvPr/>
        </p:nvSpPr>
        <p:spPr>
          <a:xfrm>
            <a:off x="-80010" y="982980"/>
            <a:ext cx="9292590" cy="5940088"/>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International Business and Marketing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Earn industry certifications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business and marketing related </a:t>
            </a:r>
            <a:r>
              <a:rPr lang="en-US" sz="2800" dirty="0" smtClean="0"/>
              <a:t/>
            </a:r>
            <a:br>
              <a:rPr lang="en-US" sz="2800" dirty="0" smtClean="0"/>
            </a:br>
            <a:r>
              <a:rPr lang="en-US" sz="2800" dirty="0" smtClean="0"/>
              <a:t>activities</a:t>
            </a:r>
            <a:endParaRPr lang="en-US" sz="2800" dirty="0"/>
          </a:p>
          <a:p>
            <a:pPr lvl="1"/>
            <a:endParaRPr lang="en-US" sz="2800" dirty="0"/>
          </a:p>
          <a:p>
            <a:pPr marL="914400" lvl="1" indent="-457200">
              <a:buFont typeface="Arial" panose="020B0604020202020204" pitchFamily="34" charset="0"/>
              <a:buChar char="•"/>
            </a:pPr>
            <a:r>
              <a:rPr lang="en-US" sz="2800" dirty="0"/>
              <a:t>Compete in District, State, and National </a:t>
            </a:r>
            <a:r>
              <a:rPr lang="en-US" sz="2800" dirty="0" smtClean="0"/>
              <a:t/>
            </a:r>
            <a:br>
              <a:rPr lang="en-US" sz="2800" dirty="0" smtClean="0"/>
            </a:br>
            <a:r>
              <a:rPr lang="en-US" sz="2800" dirty="0" smtClean="0"/>
              <a:t>competitions</a:t>
            </a:r>
            <a:endParaRPr lang="en-US" sz="2800" dirty="0"/>
          </a:p>
          <a:p>
            <a:pPr lvl="1"/>
            <a:endParaRPr lang="en-US" sz="2800" dirty="0"/>
          </a:p>
        </p:txBody>
      </p:sp>
    </p:spTree>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081" y="107700"/>
            <a:ext cx="3224689" cy="726690"/>
          </a:xfrm>
          <a:prstGeom prst="rect">
            <a:avLst/>
          </a:prstGeom>
        </p:spPr>
      </p:pic>
      <p:sp>
        <p:nvSpPr>
          <p:cNvPr id="2" name="AutoShape 2"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YUAAACBCAMAAAAYG1bYAAAA6lBMVEX///8ARXzEEjCTlZgAQHm9AAAAMHFSb5YAN3UAMnLDACjo7fEAO3ZLa5OSpbsANHP2+fvY4OfCACDCACXH0d3BABvAABDBABbBAB366+4AOXbDByvekJnAAAuNj5L99/jrwcXz2dzbhY/jpazotbvMRlfgmqJZeZ3ZfYjSY3DPVGPWcn7wztLmr7Xz2Nz78fLLPE/IKkLOTV3GHjl/lbDMQlT35ObVbHjux8yeoKKxvs6frsJphKTP1+Hf5ex2jqvHyMm2uLkcUYTZ2do1XowAKW66vL2quMoVToIAIGsqWYjT09WoqqwAGGg+tk/hAAAXxklEQVR4nO1dCXvaOtZ2VEwTkzZcO7YhxjHYQFnDlhDSptuk29fb7///ndGRbEnGsgVpQiZPeJ+ZXmILIeu1zibpSNPugUk0QGhx3b7Pd/d4IIS66SGEDNvY8/BUmMxqCFm2WzMQ8odP3ZoXirphIMPtNUfjgeOh2vyp2/MiEXgesucT8nmEDGT2n7hBLxJTA7m95I8A/mo8ZXNeJkIXmaIuWHhIHz1Za14qopl/Jf5dd5GHnqoxLxhRPfVn20HmXiY9OQYG8uvqYns8FCoVycWJjqzrnTflxeLTt3L5+Gf2emgif7n75rxMVMqlg4OD7x8yNwIXWT3JF/Z4BNweHwDK1cyd0EJu8AQteokoERIOTj5m7tSxmdR9gha9RPyiLJSzLGh9w1vsvkEvEpdUIh1Kbo1c5Owd6J2gWsI0lL6/l91beHv9vCNUbw/L306ltxomqu24NXtksPSRu3rqRuwx24uknWDZKrrbNZG1q5a8ZHT1wTj/bstBTiFNezwIOl6tKGbn7R23B0Er6vU7s2mn3+u2W5mAROAju2jZy9Dy9usA/hZBAzk1y/AwDMu0XXfWa6fipCsb+ZOCCtr4vqTa1mrcbYS9sNu+2EeaVBi7JqzyskwMzAX+7Fk1f9Frsq5rWN6sqIY6tlVT7nOw6vZnjmPXTAvDrLlOJ9oTUYSej5DlGv2wG0Xd8PrKdFzTACZsZzCmXXflWWFhHQtPUAyrcOrjKoBO5BkYhNiaHT3qYzxvRJgEvyeaOPVVd+C6sAzSqPkD0AcOspuFlQwtY0C/Gw181/KARNN1HDTvY3RMx8a8uoNHe4jnjomP31eJmXnRneqwCtKw3d64pppcxiVMoGCqx8NInw2jEf/OpNnXsSG1V+E5aJjIyZmxnIwHfg2/1hZWG15xLS0X26odsozYsP1pY5VVAsuZgdy9UJKjOPoQjDs+qG6EwuLB4CBEKHDdfjvPmpp6MGD2yCLAIr84ErdsINCult/PdY+DaEbX0tvXzYKasIvtFt1/uajjnlEuoXBxD+P/OXPpZM6y59aIFTRoK4zRqWftl5DJMNmABSz0jaENysGZZsbNaOBbmCEQW8of61nGfu2SDFgiuarpSuwZu1rQ9Wwvw0Nz6uBRYjr9yCz2rglCy9ivtJcCa0yV4dIwPbJGeLxwgYcOY609gwu22ahDpEnJpjY0rP3uHymuDUPlTPVZ57UJD/5gyf9wF5REG9UKYt8UM28fepUD+1uqRV1i57UXNtYC+nDSpANj1oxvzNWaF3TQfmZUCtw1qpfYTMUvxh5sL3TWlURPLfMx4U729+sY5FOdfcLqaiSYxfVJXIzenpB7Ab1QD+JakrIEE/FiwKtlBXCJIP7VgF2LSwcavUe/TuqK700eb0HuwCiOl5KAacpVGBM3DlumoiLomopqwFCVCL+pDgjxz5APOhl1PfzBuEiK6MOkGITPh/i/5khr4/84+P+juOq4rE/Kdej3dEJRE65cJW2Nv9bDFUCfTnQ8ghH5kkHuX+htmFrE3T6H58Gtwv829Cb57uOtflu5Cl9q5KZl1mRoxCyIr0bTVs09j6RO2/yq2W739Qg/b9hutwfQCUN9uIosPanexs79fDGOMMi95tjQg2UUhW4jine1zJM3wBpAMTIj1XZdMsibeiNqGHr80/huDZdZMRYw7bMpVB5LBKBl4OAaTAgjR7YD4x1B/zf0R5zWnXnFbzE2VMXAQ8PB/gG2XT1k+EK4+8JFfrF+mRuy3VcdIsdmU8wC6Tv3WlvCy4//TSQcsNCZ0s9LHeItLTJORrxXGAsmb9JgMCBjokm6e8aFoU7KiCyIsvQKj1dz0cN3oD2z3uya1DHGFx7TwGvjd71IM6RkTRth/8y0Im00w2raRM3kBjjhha8KHgqyGQbKwmCRsIC1S6STF/w66TeRhUjnA3ClM6ElYSHQx2NSEWWhmQwGzgL5lQwLoaO19K6HOV4C6auuTn7AxGJS6RD9DRRRNkHvLucOHgIONYYi28JWaz9pmqsISEGoSXKZsNByrjEL3eVy2cCyaUhX+sVkxBLJsGpARKjzr8pY8DzLpURgCiY60E5ZqOvsFYhZcKdXGDawYFg2I6KtB9Gsrk8iqhAwJfB2LPVQf1wre+SjIm8Kuwtx1DX0Dej3xOKY9H0PWXY8jrxiW6uLhZhsAcHcMAxLr9XxYMJa0/X74MKQO+y1Jyyg3hA6T8WCMe0NaTM6nfhyk4seCsYCgLAw6w3Z3ZZ+0Q81v9kD0hdYHC2ISdFzH3th+rWF/HzHdxq7CysQRvZMLEguuXNCy1WhS4YNLe9KdmM+azRCmJOu641Rm4jekNo2DT3WM6JEYhc1hUSa6Nft9hAIoCzQV5qgWCJpeoQN80HYCeFLPTAd4CfrutIp/UsEJvLyp3EQeckDePENZ12yhzq+StQKHzIyYKkn3/7WSXqA6IUBPHGTPvBipi2B1wB6LWFhxTuzmIXIxUarbzcSFnpcoRRrZ206xQqgOzPxD4U2mMdktD8+C1oTy6Rcn8sEgd9OK4HKXSXeW9WCHDHuICgOmDZsZMtHSpqFC7ATNYT9AdxtbSyUGrGxnrCgIQvbAD0DGpJhIRBYmE61IMCCDFjA4i7UeeMULPTsGdgSsNoQdwquZNHRdsKCdm3mzkaSeaA+mUvj2vfLOcYfSkQDhoO9ikyvk1f9SkfGVH7rKnHkqI00h8HQ8nXLJ8JpqruuDpLsyiWe1ZLc02mXCix06G1Nqzn0w5Iq4zH26ojXpgsdTYxdkYUF/VIs68ZwP4DKRtSuaoDs2gULkNHCv5DeqQMBWCvTtt/dkYtfzl+9enUel2gtQDvMUK7bUcdGrZtj5kUJ+ZMQfr8Vgt6ZNPrDJr3d75MCUQMQTsR7Sz4LS2/DwIk/jELye0HYxFU2GpFoRIdEqLVIiSDEr1aXVh7fXpKGdDE7zZAQU4c2TcId7FdaYu1pSTuq5YKjbC6gadU/56/IRcLCH1amp9OgRk7l2EjV92G8TTD2c4TGGMt9j3rJFdz351/g0w8YCv/yQiPDAqrkVQ+sfQKfTdGzkSWZaQixQPIWZDQCCbjzK/Gncyqcbr7Av8EAJqelGn5Y2yez2hz4lbXXbc06WEBsMdIfSsOfr+S/r77CtZvzeEx0sXKwFllrtOHmauY9JJhlUn+1XbK4gnmNlIYE5z8qdzfx6KBaHIuudf+4ixUO2i8U3hwTDxtKor0K64hND3n8Vb55laLhnLJyQ77tkPUyfno4RTryzH22km2wxLKdm8WTKZZGehf7AXx56ZfzuPcTAuif4DhMYL0MrsCeC2/+GBtPxZut3sS5HQrx69ub28ufH7NJODDenrFiR//IClRPNvgFNUrvFL1XKfPCZ9m0LWvgrS59W7t1gV/+JEQwqhnIwE5swxJmyH4QtfwFi6Dqv69iHqjVpAU2clst7FlYiL37eCQgXe6GJNiIhYNSqXR8dvT992U2A4SahXJBxVugrOjXD7whB6XfisKnR6xslrGRnowG6EC7E5BFROCpfv23mlhJySsZK+n4z6AGa2GCqYk8J3YOYFG+KrvhZiwkD3d8VHq7NiLeHrPbOSwcFdS4BU7ke+4ZfotPUv5UXPiWFy5ns3+tYhqusZSnTgKND1WxCLq5SZGAlTW3VzEsuiLpGsQa0S6NDUjYjgXAcfkyVcHOWDj+XPggn1JD7vht8WPzRmcEEmAFm0qiObzRVDT1LJh8uEvUgOirVc8TAwmQLNXAVhFyQojII0+9UmxrFvATHotv5c5YOCgVPojQDij7n8LChQIJsKKGkZFId8rCF8aCWPYPmKvJH2zBTNPxkDsc2sizi3UC4B4s4EEsDIfdsVCWVp/g1zaFP/NGSwQS4AKWWHjM0qEs/EhY+CMWBW7Ov959IjE+gy1bagGLBvKsDUzUe7FwcHTLKtgdC4VS5uOaDXB8WVBY4w9deiMvsQIW+FwBZeFrYpumWPiXGa4aTHmyxWMTmGT2ppvMlossHJVlODo6PDte5+qEPaSahf+XVgsQa5X/uFim0PC5TAkkQEHhj/zFOJQmO4KwHkgk8yoeDJQFQOUm8dASMDkFkVaBhYsFDKfpJi6zwMJZRYpPH08/fP59dJgmgqVqUrKgyavFqIo//imnzLtCa4YhM6SPJGnVEgiUHUmdoC7RzjMLWQsavecsUG0sfou50jBCLMYCEGlhb2OxwWAQOkKWiIyh+v516tU9OIwbomYhH695jSfS3sB4f8iZyvfFTjNir8ik4jpE7guCdek3teAKG0k2MXAEFrRXojZmQdb4ItPOEPjwG/0a1vBqGjZlAePTG9ELTgTvY7OgcYGfJ8O1lP3PGphb+B9e5YlMIEEcmy7H6CdmvzCfXD1/JZqmGuHg65c/58RpiP2F4KpGXY4+NpIWSqG0BQu4x0UVeBJfe2wWRJGUW4j5zbzwUa6XJzRZ9swNB5v4cdgHRoUzZL6zFusF7qdV+B931cR31i5AFJnEQsW2qqGkYSsWtLfCaIj12qOzIIikHFWKyyTtKt3+Znzc5hTW/lMqKgMk8ABo2/dQbcriSNWvzGW4+bdSuaN/cmUNcaSR1sW+dy0xjq4xDaqF3NuxIBaPReqjsyCKpLyIHhsvJ6e8PUc5hYWwn2S8dDEJtmDit+AMnsW1QWOqr4S5BR5S5SxMXGSPQI4JsW2sGyzFDM+WLAgiNfZlH5+Fd8omcpfkWGhhXuBJCPtldQe2bFIkxCLeiOcX7mJVnJroEcJIZH7BYIEPioGJzOINW1uyILqo1HB8fBYEkZTTsawEGEZM3uSNnG/sV7N2FEQuMquuwdxJVriACLqpaNWbZDykaSBzbcicpf3ljmXJsmxwbMuC4PufkE5/fBY0boXmmJ/sISD38gfWILkyr3zn79G6T7Fk1lEKYwcSYdBw0M05kT+xffrlLp6GjmkYwYqZ7AluC8XE/7YsCJ1OX8wdsCCIJGlETxD0mtjLcmX+U5iHWLsVGB74CVksIRjhk9WN1Th6wezVrwILEZAgSeum8hi2ZUF4BvqQO2DhPbfMZInGuaCnkSYmcUqvZbXxJ87EmqYGyqwEpiDvuN3hvUnHAnyqgpYgwnkyh1JmXsaSn5dv8/z55zAWNM6CNKLH5nfo3A5/UWQiSZj6W4+79mqolrPi+oKszTP45gMSPLqJP9LhEblGwdq8yq+T4+PvOTHGbVkQQzCE2V2wwEWSbN6Aze/E4T7ez2eSw1u4rl+vq+0jI2+pL2hdWIjq9GMH7IazoBFpVO+4sMsqd50qHaHyTOlbsyDMK+7KRkqLpOxUJmtBEmdi1cpCHpzRtXEFHW3kObmQKaMF67KtWpNcuPtxc34uhFa7sMNH73atnDXbsQGdE4TZkgVxXpEa27tgQSuM6DHjORFA/HXPRmGF2Y41Qq+Movlhsn/hAnbt+P0sVSNIBmBj+zR3/8Jp/CL9kt7dkgUharYz3zn1s9lpYuamcWXMhk6WM0EgpacrsHlTK1jNS/fyYNcBhsOaERQMYYcPMaFy9/J8esCx8F5c80OF7k5YOBVE0npBpqm4YcpIy3LG+UwzBMdAFkV7Uvva4k1sMWCbp3pf2xvSzIfQCyIJSXfshAWtIKLH6uALlvhsQ0aNcEM7La36VvGJa/wl75Gtbayv6ZZnKx4e+Xs8q7+Pjs++50zabsFC9bNIQuLG7oYFQSStxSXY7KUYH83TwMKgSsuGCx8JG+YlEPY7X0C/23Qd/RK2G3p+L1EVRfud37/9kLdKamMW/rk8TE3tlnc010YhiqT0HRZSEWNMTEqtW6M8AHOYsmLnBjILJwFSe/+7dMvzJOjBB7fDYkTKvf852ICFyqfTD7cH5fT0+lEiVXfDgpYb0WM3xPgoD6yueWY5M0YtH9WKk4Wl82DUB2DWmrB3p4YEXY2dO0cxo7OSDTlxDcbZoQQn5fLRydn6hOIxkws7YoGLpHREjw2SdDjiV0l6mS++SAu2oaXM5bKWE2Y1o5vYUEoZK3PCLIe+LB3W/dYjHXOhuiMWBJGUmhRgTlj6pRdaJV7mnn9ayasPaF7PjzSmLHjTlIuhzI+01KWD7l4snAgv0o5YEGJJ4hoX7oSl3SHuXabif/wRUuIXTlZQnc+cyhUWGTZJIQypwq4EHtS5wgaGJ5l3uwcLpdShrrti4VZq9/D5nTVj6JtMJHF1kZ5wbliyrkmD580LuibMvvmDZWvqkDyGfPe9Mm9eU0r41iyUvr9OGdq7YkGwMQW7h8/vrMUq+LSmIMB4W9MqfrBBut8kh2Q9hOMyjLjrmwvbY39slEPSls0/bMdC6bB8u9bVu2JBkwWA2PxOxknmgVVhhl9YDZYqvCg+cIeA5lO96EOSMEN4/cfIZnmfJxvkU53LEqtvykKpdHxYPnv3PtNZO2NBFntgb3w2hs0Dq0z4cGWxNnOKVMnONWKqWm2SRNjyr1M+QeQRHqZNkrBNNa2W2puVQGRBZqhSa/X417d3l++lnbwzFmRuL5P+2eWmPGzHVsQIi2TSk15IdcqIRjcd1jw406WXkesRyfvsLq4NdZ7tSGZGiV6bsiNk2BkLokiKC/P5nexyi2p2RYwwN5IuW5xbClCPpiStv7uQn29E8z5jR1p53ouSBVUFUuyOBS6SEmOf/bZsuentukjiiwTWJ5xDq/CI7Ml47pvk+IVBvuCiKc+RNR0XO889hUT6X2dBEEnxq8+WHp0VFo+HDjeb1iecIZaXVpmVz7+/Udu3FXXIiTCGlZPhgtfSJ/t/ak7hKRhI5iA+IxbE8Db5m5n/8mVKrHg8dNijZievOwZyr4V3+J/ycal0SBzBqUuP2Rn2lFEOUB1wDJXh2sO8QdOtyVIwPScWuEiiop7FI+Q7Rlj8lA6dKlunlF3IMcECx3LDUUIEDUOdgeCKapbt99s0Y63yjCq0GpDTkSzX748l8xWRI81f+JxY4DKGvvx5yjYGD90RkSQskMmG+ZeeBV3noPkg4FofvIqVHiflCjY8r20STX16zJtjXEepUyNXsE5DNpn0nFgQ0yZoQi/nbTvkDsZP8cekO5yDIXmHsTTRuKiDqQzei5ufXbjsTv0a2Z5ouq43GDbgQMTenMSdpPnCnhULXCSBDGISJ2+jP2saOBjCKiX5xqxlY+a7NRMyGFelU/VbneNZH/fN+ABJj5wNapKzDN2FdBLoWbEgiKRLHmXN3fspBFYrghf3PXeT4mQ17obQTXTT0ve0utn6TNtW1F84mNjkoFzbn+ZEmZ4VCzxxQukXpyR/0yFz03ARNhFRsDuO4235qHy85oTc63znycW4MexfTafz60Y7V7k/Lxa4SCpX2Of8d5t5CFgVsKEgWzaZRfVj1u7CiqEo7f1fnHX+vFgQRFJK6OegIugCxa6GTdA1i07ybDmKVFQFeF4siLlcWLPzthxqqVXy7HuqbFf5uMD9nJ9ZBHOk8Ory8cxYkOxrLnq3fx5miheRpoKBCmaDik9kLcYzYyG7xz9/Q60mzYSSt/NzE/QKon5L/y9OAHtmLAgiKfliYQqxd+tjp5A0FUZuvkhqmMi+d8UPycLZz9NNQb97DxY+r9MgC6dyvF9PnajK+1YMLJLypM7iLwTSg7JwcHayIf6P9vk9WFgXScV5kMSgR1z+Xg+ZoGHlpdGGYXL/fOwPysLGOLk3C+siSbrdUMCaOlck31Nhmeu49Y3CiSIFnh0LayJJvjeG4zQtkoqyJm2CjidfuVR37u+yac+QhbRIUuWKFJfjEdzrGTmaOYIntJTHsRbh2bGQlvSqvKlrqdxUWkQN5BnZYJEWuPlqexM8PxZEkSSdKkjjn9T+o21t6QwiWzYYQrN4J5AKb45LCVQplOV4e1LaHrG/K/74xiyclnk9R8p82jB7yaHSIhsglX0+xkRHVv7RVBvg82uGTSK+Wfx883p7vKF9fvmO4fXmMbY3mXo2beCbDUhTYSw58HNgqNd87/GgmHrISU/2tNXbH/Z4YLR0ZKSWUcAmXeXCyD0eGKGNTHG2Z+Gpk8rv8eCYGshldmkwzRzks8cuEHgesudUN4yQsT8C7GlQh7ySbq85Gg8cD9UkbtweO8AETnCzbBeWfmWz5O2xK4TxUj7bUO7F2uPxMIkGCC2u9xw8FP4LbUZ0QCCuz8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Engineering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Work alongside and build inventions with practicing engineers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engineering related activities</a:t>
            </a:r>
          </a:p>
          <a:p>
            <a:pPr lvl="1"/>
            <a:endParaRPr lang="en-US" sz="2800" dirty="0"/>
          </a:p>
          <a:p>
            <a:pPr marL="914400" lvl="1" indent="-457200">
              <a:buFont typeface="Arial" panose="020B0604020202020204" pitchFamily="34" charset="0"/>
              <a:buChar char="•"/>
            </a:pPr>
            <a:r>
              <a:rPr lang="en-US" sz="2800" dirty="0"/>
              <a:t>Draft, develop, create, and test an invention, and its iterations.</a:t>
            </a:r>
          </a:p>
          <a:p>
            <a:pPr lvl="1"/>
            <a:endParaRPr lang="en-US" sz="2800" dirty="0"/>
          </a:p>
        </p:txBody>
      </p:sp>
    </p:spTree>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 16  Header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287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733" y="125029"/>
            <a:ext cx="3045180" cy="684427"/>
          </a:xfrm>
          <a:prstGeom prst="rect">
            <a:avLst/>
          </a:prstGeom>
        </p:spPr>
      </p:pic>
      <p:sp>
        <p:nvSpPr>
          <p:cNvPr id="20" name="TextBox 19"/>
          <p:cNvSpPr txBox="1"/>
          <p:nvPr/>
        </p:nvSpPr>
        <p:spPr>
          <a:xfrm>
            <a:off x="-80010" y="982980"/>
            <a:ext cx="9292590" cy="5339923"/>
          </a:xfrm>
          <a:prstGeom prst="rect">
            <a:avLst/>
          </a:prstGeom>
          <a:noFill/>
        </p:spPr>
        <p:txBody>
          <a:bodyPr wrap="square" rtlCol="0">
            <a:spAutoFit/>
          </a:bodyPr>
          <a:lstStyle/>
          <a:p>
            <a:pPr algn="ctr"/>
            <a:r>
              <a:rPr lang="en-US" sz="3900" b="1" dirty="0">
                <a:solidFill>
                  <a:srgbClr val="8F2829"/>
                </a:solidFill>
              </a:rPr>
              <a:t>Top 3 Benefits</a:t>
            </a:r>
          </a:p>
          <a:p>
            <a:pPr algn="ctr"/>
            <a:r>
              <a:rPr lang="en-US" sz="3900" b="1" dirty="0">
                <a:solidFill>
                  <a:srgbClr val="8F2829"/>
                </a:solidFill>
              </a:rPr>
              <a:t>Math and Science Academy</a:t>
            </a:r>
          </a:p>
          <a:p>
            <a:pPr algn="ctr"/>
            <a:endParaRPr lang="en-US" sz="3900" b="1" dirty="0">
              <a:solidFill>
                <a:srgbClr val="8F2829"/>
              </a:solidFill>
            </a:endParaRPr>
          </a:p>
          <a:p>
            <a:pPr marL="914400" lvl="1" indent="-457200">
              <a:buFont typeface="Arial" panose="020B0604020202020204" pitchFamily="34" charset="0"/>
              <a:buChar char="•"/>
            </a:pPr>
            <a:r>
              <a:rPr lang="en-US" sz="2800" dirty="0"/>
              <a:t>Work alongside and conduct research with </a:t>
            </a:r>
            <a:r>
              <a:rPr lang="en-US" sz="2800" dirty="0" smtClean="0"/>
              <a:t/>
            </a:r>
            <a:br>
              <a:rPr lang="en-US" sz="2800" dirty="0" smtClean="0"/>
            </a:br>
            <a:r>
              <a:rPr lang="en-US" sz="2800" dirty="0" smtClean="0"/>
              <a:t>practicing </a:t>
            </a:r>
            <a:r>
              <a:rPr lang="en-US" sz="2800" dirty="0"/>
              <a:t>scientists, mathematicians, and engineers</a:t>
            </a:r>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dirty="0"/>
              <a:t>Participate in math and science related activities</a:t>
            </a:r>
          </a:p>
          <a:p>
            <a:pPr lvl="1"/>
            <a:endParaRPr lang="en-US" sz="2800" dirty="0"/>
          </a:p>
          <a:p>
            <a:pPr marL="914400" lvl="1" indent="-457200">
              <a:buFont typeface="Arial" panose="020B0604020202020204" pitchFamily="34" charset="0"/>
              <a:buChar char="•"/>
            </a:pPr>
            <a:r>
              <a:rPr lang="en-US" sz="2800" dirty="0"/>
              <a:t>Compete on and with nationally and internationally ranked competitive academic teams</a:t>
            </a:r>
          </a:p>
          <a:p>
            <a:pPr lvl="1"/>
            <a:endParaRPr lang="en-US" sz="2800" dirty="0"/>
          </a:p>
        </p:txBody>
      </p:sp>
    </p:spTree>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5 Pillars of College &amp; Career Readiness</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3200" b="1" dirty="0" smtClean="0">
                <a:solidFill>
                  <a:srgbClr val="00B050"/>
                </a:solidFill>
              </a:rPr>
              <a:t>1. </a:t>
            </a:r>
            <a:r>
              <a:rPr lang="en-US" sz="3200" b="1" u="sng" dirty="0" smtClean="0">
                <a:solidFill>
                  <a:srgbClr val="00B050"/>
                </a:solidFill>
              </a:rPr>
              <a:t>Personal Readiness</a:t>
            </a:r>
            <a:r>
              <a:rPr lang="en-US" sz="3200" dirty="0" smtClean="0">
                <a:solidFill>
                  <a:srgbClr val="00B050"/>
                </a:solidFill>
              </a:rPr>
              <a:t>-</a:t>
            </a:r>
            <a:r>
              <a:rPr lang="en-US" sz="3200" dirty="0" smtClean="0"/>
              <a:t>the</a:t>
            </a:r>
            <a:r>
              <a:rPr lang="en-US" sz="3200" b="1" dirty="0" smtClean="0">
                <a:solidFill>
                  <a:srgbClr val="00B050"/>
                </a:solidFill>
              </a:rPr>
              <a:t> </a:t>
            </a:r>
            <a:r>
              <a:rPr lang="en-US" sz="3200" dirty="0" smtClean="0"/>
              <a:t>character and quality that </a:t>
            </a:r>
            <a:r>
              <a:rPr lang="en-US" sz="3200" dirty="0"/>
              <a:t>students need to be successful in life, both now and in their future </a:t>
            </a:r>
            <a:r>
              <a:rPr lang="en-US" sz="3200" dirty="0" smtClean="0"/>
              <a:t>endeavors </a:t>
            </a:r>
          </a:p>
          <a:p>
            <a:pPr lvl="1"/>
            <a:r>
              <a:rPr lang="en-US" sz="3200" dirty="0" smtClean="0"/>
              <a:t>organization</a:t>
            </a:r>
            <a:r>
              <a:rPr lang="en-US" sz="3200" dirty="0"/>
              <a:t>, time management, perseverance, self-advocacy, social skills and leadership.</a:t>
            </a:r>
          </a:p>
          <a:p>
            <a:endParaRPr lang="en-US" dirty="0"/>
          </a:p>
        </p:txBody>
      </p:sp>
    </p:spTree>
    <p:extLst>
      <p:ext uri="{BB962C8B-B14F-4D97-AF65-F5344CB8AC3E}">
        <p14:creationId xmlns:p14="http://schemas.microsoft.com/office/powerpoint/2010/main" val="3230760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College-Ready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4000" dirty="0" smtClean="0"/>
              <a:t>Definition:</a:t>
            </a:r>
          </a:p>
          <a:p>
            <a:pPr marL="114300" indent="0">
              <a:buNone/>
            </a:pPr>
            <a:endParaRPr lang="en-US" sz="4000" dirty="0"/>
          </a:p>
          <a:p>
            <a:pPr marL="411480" lvl="1" indent="0">
              <a:buNone/>
            </a:pPr>
            <a:r>
              <a:rPr lang="en-US" sz="4000" dirty="0" smtClean="0"/>
              <a:t>To qualify for and succeed in entry-level, credit-bearing college courses without the need for remedial coursework. </a:t>
            </a:r>
            <a:endParaRPr lang="en-US" sz="4000" dirty="0"/>
          </a:p>
        </p:txBody>
      </p:sp>
    </p:spTree>
    <p:extLst>
      <p:ext uri="{BB962C8B-B14F-4D97-AF65-F5344CB8AC3E}">
        <p14:creationId xmlns:p14="http://schemas.microsoft.com/office/powerpoint/2010/main" val="1944101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endParaRPr lang="en-US" dirty="0"/>
          </a:p>
        </p:txBody>
      </p:sp>
      <p:sp>
        <p:nvSpPr>
          <p:cNvPr id="3" name="Content Placeholder 2"/>
          <p:cNvSpPr>
            <a:spLocks noGrp="1"/>
          </p:cNvSpPr>
          <p:nvPr>
            <p:ph idx="1"/>
          </p:nvPr>
        </p:nvSpPr>
        <p:spPr/>
        <p:txBody>
          <a:bodyPr/>
          <a:lstStyle/>
          <a:p>
            <a:pPr marL="114300" indent="0">
              <a:buNone/>
            </a:pPr>
            <a:r>
              <a:rPr lang="en-US" b="1" u="sng" dirty="0"/>
              <a:t>Students:</a:t>
            </a:r>
            <a:endParaRPr lang="en-US" dirty="0"/>
          </a:p>
          <a:p>
            <a:r>
              <a:rPr lang="en-US" dirty="0"/>
              <a:t>Make an action plan for your </a:t>
            </a:r>
            <a:r>
              <a:rPr lang="en-US" u="sng" dirty="0">
                <a:hlinkClick r:id="rId2"/>
              </a:rPr>
              <a:t>big future</a:t>
            </a:r>
            <a:r>
              <a:rPr lang="en-US" dirty="0"/>
              <a:t>!</a:t>
            </a:r>
          </a:p>
          <a:p>
            <a:r>
              <a:rPr lang="en-US" dirty="0"/>
              <a:t>Work hard and develop habits to succeed now and in the future.</a:t>
            </a:r>
          </a:p>
          <a:p>
            <a:r>
              <a:rPr lang="en-US" dirty="0"/>
              <a:t>Develop daily routines for homework and stay organized.</a:t>
            </a:r>
          </a:p>
          <a:p>
            <a:r>
              <a:rPr lang="en-US" dirty="0"/>
              <a:t>Get involved in </a:t>
            </a:r>
            <a:r>
              <a:rPr lang="en-US" u="sng" dirty="0">
                <a:hlinkClick r:id="rId3"/>
              </a:rPr>
              <a:t>UIL</a:t>
            </a:r>
            <a:r>
              <a:rPr lang="en-US" dirty="0"/>
              <a:t> and other extra-curricular activities to build social and leadership skills.</a:t>
            </a:r>
          </a:p>
          <a:p>
            <a:r>
              <a:rPr lang="en-US" dirty="0"/>
              <a:t>Find supportive adults at home, at school, or in your community to help you achieve your goals.</a:t>
            </a:r>
          </a:p>
          <a:p>
            <a:r>
              <a:rPr lang="en-US" dirty="0"/>
              <a:t>100 Community Service hours during high school</a:t>
            </a:r>
          </a:p>
          <a:p>
            <a:r>
              <a:rPr lang="en-US" dirty="0"/>
              <a:t>Never give up!  There is nothing more important than character and perseverance.</a:t>
            </a:r>
          </a:p>
        </p:txBody>
      </p:sp>
    </p:spTree>
    <p:extLst>
      <p:ext uri="{BB962C8B-B14F-4D97-AF65-F5344CB8AC3E}">
        <p14:creationId xmlns:p14="http://schemas.microsoft.com/office/powerpoint/2010/main" val="87512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lstStyle/>
          <a:p>
            <a:pPr marL="114300" indent="0">
              <a:buNone/>
            </a:pPr>
            <a:r>
              <a:rPr lang="en-US" b="1" dirty="0" smtClean="0">
                <a:solidFill>
                  <a:srgbClr val="00B050"/>
                </a:solidFill>
              </a:rPr>
              <a:t>2. </a:t>
            </a:r>
            <a:r>
              <a:rPr lang="en-US" b="1" u="sng" dirty="0" smtClean="0">
                <a:solidFill>
                  <a:srgbClr val="00B050"/>
                </a:solidFill>
              </a:rPr>
              <a:t>Academic </a:t>
            </a:r>
            <a:r>
              <a:rPr lang="en-US" b="1" u="sng" dirty="0">
                <a:solidFill>
                  <a:srgbClr val="00B050"/>
                </a:solidFill>
              </a:rPr>
              <a:t>Readiness</a:t>
            </a:r>
            <a:r>
              <a:rPr lang="en-US" b="1" dirty="0"/>
              <a:t> </a:t>
            </a:r>
            <a:r>
              <a:rPr lang="en-US" dirty="0"/>
              <a:t>- </a:t>
            </a:r>
            <a:r>
              <a:rPr lang="en-US" dirty="0" smtClean="0"/>
              <a:t>preparing </a:t>
            </a:r>
            <a:r>
              <a:rPr lang="en-US" dirty="0"/>
              <a:t>students for the academic challenge of college and careers</a:t>
            </a:r>
            <a:r>
              <a:rPr lang="en-US" dirty="0" smtClean="0"/>
              <a:t>. The AP </a:t>
            </a:r>
            <a:r>
              <a:rPr lang="en-US" dirty="0"/>
              <a:t>program, Dual Credit </a:t>
            </a:r>
            <a:r>
              <a:rPr lang="en-US" dirty="0" smtClean="0"/>
              <a:t>opportunities, </a:t>
            </a:r>
            <a:r>
              <a:rPr lang="en-US" dirty="0"/>
              <a:t>AVID </a:t>
            </a:r>
            <a:r>
              <a:rPr lang="en-US" dirty="0" smtClean="0"/>
              <a:t>program, and academies are district-wide </a:t>
            </a:r>
            <a:r>
              <a:rPr lang="en-US" dirty="0"/>
              <a:t>activities that help </a:t>
            </a:r>
            <a:r>
              <a:rPr lang="en-US" dirty="0" smtClean="0"/>
              <a:t>support </a:t>
            </a:r>
            <a:r>
              <a:rPr lang="en-US" dirty="0"/>
              <a:t>students' academic readiness</a:t>
            </a:r>
            <a:r>
              <a:rPr lang="en-US" dirty="0" smtClean="0"/>
              <a:t>.</a:t>
            </a:r>
            <a:br>
              <a:rPr lang="en-US" dirty="0" smtClean="0"/>
            </a:br>
            <a:endParaRPr lang="en-US" dirty="0" smtClean="0"/>
          </a:p>
          <a:p>
            <a:pPr marL="114300" indent="0">
              <a:buNone/>
            </a:pPr>
            <a:r>
              <a:rPr lang="en-US" b="1" u="sng" dirty="0"/>
              <a:t>Students:</a:t>
            </a:r>
            <a:endParaRPr lang="en-US" dirty="0"/>
          </a:p>
          <a:p>
            <a:r>
              <a:rPr lang="en-US" dirty="0"/>
              <a:t>Challenge yourself with Pre-AP and </a:t>
            </a:r>
            <a:r>
              <a:rPr lang="en-US" dirty="0">
                <a:hlinkClick r:id="rId2"/>
              </a:rPr>
              <a:t>AP</a:t>
            </a:r>
            <a:r>
              <a:rPr lang="en-US" dirty="0"/>
              <a:t> courses in your best subjects.</a:t>
            </a:r>
          </a:p>
          <a:p>
            <a:r>
              <a:rPr lang="en-US" dirty="0"/>
              <a:t>Earn college credit in high school with dual credit courses and by earning a 3 or better on </a:t>
            </a:r>
            <a:r>
              <a:rPr lang="en-US" u="sng" dirty="0">
                <a:hlinkClick r:id="rId2"/>
              </a:rPr>
              <a:t>AP Exams</a:t>
            </a:r>
            <a:r>
              <a:rPr lang="en-US" dirty="0"/>
              <a:t>.</a:t>
            </a:r>
          </a:p>
          <a:p>
            <a:r>
              <a:rPr lang="en-US" dirty="0"/>
              <a:t>Take advantage of intervention, tutorial, and enrichment opportunities.</a:t>
            </a:r>
          </a:p>
          <a:p>
            <a:pPr marL="114300" indent="0">
              <a:buNone/>
            </a:pPr>
            <a:endParaRPr lang="en-US" dirty="0"/>
          </a:p>
        </p:txBody>
      </p:sp>
    </p:spTree>
    <p:extLst>
      <p:ext uri="{BB962C8B-B14F-4D97-AF65-F5344CB8AC3E}">
        <p14:creationId xmlns:p14="http://schemas.microsoft.com/office/powerpoint/2010/main" val="549086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fontScale="77500" lnSpcReduction="20000"/>
          </a:bodyPr>
          <a:lstStyle/>
          <a:p>
            <a:pPr marL="114300" indent="0">
              <a:buNone/>
            </a:pPr>
            <a:r>
              <a:rPr lang="en-US" sz="3500" b="1" dirty="0" smtClean="0">
                <a:solidFill>
                  <a:srgbClr val="00B050"/>
                </a:solidFill>
              </a:rPr>
              <a:t>3. </a:t>
            </a:r>
            <a:r>
              <a:rPr lang="en-US" sz="3500" b="1" u="sng" dirty="0" smtClean="0">
                <a:solidFill>
                  <a:srgbClr val="00B050"/>
                </a:solidFill>
              </a:rPr>
              <a:t>Career </a:t>
            </a:r>
            <a:r>
              <a:rPr lang="en-US" sz="3500" b="1" u="sng" dirty="0">
                <a:solidFill>
                  <a:srgbClr val="00B050"/>
                </a:solidFill>
              </a:rPr>
              <a:t>Readiness</a:t>
            </a:r>
            <a:r>
              <a:rPr lang="en-US" sz="3500" b="1" dirty="0">
                <a:solidFill>
                  <a:srgbClr val="00B050"/>
                </a:solidFill>
              </a:rPr>
              <a:t> </a:t>
            </a:r>
            <a:r>
              <a:rPr lang="en-US" sz="3500" dirty="0"/>
              <a:t> </a:t>
            </a:r>
            <a:r>
              <a:rPr lang="en-US" sz="3500" dirty="0" smtClean="0"/>
              <a:t>- the </a:t>
            </a:r>
            <a:r>
              <a:rPr lang="en-US" sz="3500" dirty="0"/>
              <a:t>importance of all students from </a:t>
            </a:r>
            <a:r>
              <a:rPr lang="en-US" sz="3500" dirty="0" smtClean="0"/>
              <a:t>K-12th </a:t>
            </a:r>
            <a:r>
              <a:rPr lang="en-US" sz="3500" dirty="0"/>
              <a:t>grade having systematic exposure to a wide variety of careers that are available and that match their passions and interests. </a:t>
            </a:r>
            <a:endParaRPr lang="en-US" sz="3500" dirty="0" smtClean="0"/>
          </a:p>
          <a:p>
            <a:r>
              <a:rPr lang="en-US" sz="3500" b="1" u="sng" dirty="0" smtClean="0"/>
              <a:t>Elementary </a:t>
            </a:r>
            <a:r>
              <a:rPr lang="en-US" sz="3500" dirty="0" smtClean="0"/>
              <a:t>– Exposure to a wide variety of careers</a:t>
            </a:r>
          </a:p>
          <a:p>
            <a:r>
              <a:rPr lang="en-US" sz="3500" b="1" u="sng" dirty="0"/>
              <a:t>M</a:t>
            </a:r>
            <a:r>
              <a:rPr lang="en-US" sz="3500" b="1" u="sng" dirty="0" smtClean="0"/>
              <a:t>iddle </a:t>
            </a:r>
            <a:r>
              <a:rPr lang="en-US" sz="3500" b="1" u="sng" dirty="0"/>
              <a:t>school and </a:t>
            </a:r>
            <a:r>
              <a:rPr lang="en-US" sz="3500" b="1" u="sng" dirty="0" smtClean="0"/>
              <a:t>High school </a:t>
            </a:r>
            <a:r>
              <a:rPr lang="en-US" sz="3500" dirty="0" smtClean="0"/>
              <a:t>-  </a:t>
            </a:r>
            <a:r>
              <a:rPr lang="en-US" sz="3500" dirty="0"/>
              <a:t>students will narrow down their career aspirations and select a pathway or endorsement that will provide them with a sequence of courses to prepare </a:t>
            </a:r>
            <a:r>
              <a:rPr lang="en-US" sz="3500" dirty="0" smtClean="0"/>
              <a:t>them </a:t>
            </a:r>
            <a:r>
              <a:rPr lang="en-US" sz="3500" dirty="0"/>
              <a:t>for their future career and college major</a:t>
            </a:r>
            <a:r>
              <a:rPr lang="en-US" sz="3500" dirty="0" smtClean="0"/>
              <a:t>.</a:t>
            </a:r>
          </a:p>
          <a:p>
            <a:pPr marL="114300" indent="0">
              <a:buNone/>
            </a:pPr>
            <a:endParaRPr lang="en-US" dirty="0"/>
          </a:p>
        </p:txBody>
      </p:sp>
    </p:spTree>
    <p:extLst>
      <p:ext uri="{BB962C8B-B14F-4D97-AF65-F5344CB8AC3E}">
        <p14:creationId xmlns:p14="http://schemas.microsoft.com/office/powerpoint/2010/main" val="4874475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Career Readiness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pPr marL="114300" indent="0">
              <a:buNone/>
            </a:pPr>
            <a:r>
              <a:rPr lang="en-US" sz="2800" b="1" u="sng" dirty="0"/>
              <a:t>Students:</a:t>
            </a:r>
            <a:endParaRPr lang="en-US" sz="2800" dirty="0"/>
          </a:p>
          <a:p>
            <a:r>
              <a:rPr lang="en-US" sz="2800" dirty="0"/>
              <a:t>Choose your endorsement or Career and Technical Education (CTE) pathway of study and take the courses that will best prepare you for your future.</a:t>
            </a:r>
          </a:p>
          <a:p>
            <a:r>
              <a:rPr lang="en-US" sz="2800" dirty="0"/>
              <a:t>Take a practicum course at the end of your pathway and earn a professional certification while in high school.</a:t>
            </a:r>
          </a:p>
          <a:p>
            <a:r>
              <a:rPr lang="en-US" sz="2800" dirty="0"/>
              <a:t>Participate in job shadow opportunities.</a:t>
            </a:r>
          </a:p>
          <a:p>
            <a:r>
              <a:rPr lang="en-US" sz="2800" dirty="0"/>
              <a:t>Use elementary, middle and high school to learn about as many careers as possible.</a:t>
            </a:r>
          </a:p>
          <a:p>
            <a:pPr marL="114300" indent="0">
              <a:buNone/>
            </a:pPr>
            <a:endParaRPr lang="en-US" dirty="0"/>
          </a:p>
          <a:p>
            <a:endParaRPr lang="en-US" dirty="0"/>
          </a:p>
        </p:txBody>
      </p:sp>
    </p:spTree>
    <p:extLst>
      <p:ext uri="{BB962C8B-B14F-4D97-AF65-F5344CB8AC3E}">
        <p14:creationId xmlns:p14="http://schemas.microsoft.com/office/powerpoint/2010/main" val="2435825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4000" b="1" dirty="0" smtClean="0">
                <a:hlinkClick r:id="rId2"/>
              </a:rPr>
              <a:t/>
            </a:r>
            <a:br>
              <a:rPr lang="en-US" sz="4000" b="1" dirty="0" smtClean="0">
                <a:hlinkClick r:id="rId2"/>
              </a:rPr>
            </a:br>
            <a:r>
              <a:rPr lang="en-US" sz="3600" b="1" dirty="0" smtClean="0">
                <a:solidFill>
                  <a:srgbClr val="FF0066"/>
                </a:solidFill>
                <a:hlinkClick r:id="rId2"/>
              </a:rPr>
              <a:t>Career </a:t>
            </a:r>
            <a:r>
              <a:rPr lang="en-US" sz="3600" b="1" dirty="0">
                <a:solidFill>
                  <a:srgbClr val="FF0066"/>
                </a:solidFill>
                <a:hlinkClick r:id="rId2"/>
              </a:rPr>
              <a:t>&amp; Technical Education (CTE)</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1143000"/>
            <a:ext cx="7620000" cy="5486400"/>
          </a:xfrm>
        </p:spPr>
        <p:txBody>
          <a:bodyPr>
            <a:normAutofit lnSpcReduction="10000"/>
          </a:bodyPr>
          <a:lstStyle/>
          <a:p>
            <a:r>
              <a:rPr lang="en-US" sz="2400" dirty="0" smtClean="0"/>
              <a:t>FBISD’s Career </a:t>
            </a:r>
            <a:r>
              <a:rPr lang="en-US" sz="2400" dirty="0"/>
              <a:t>and Technical Education (CTE) provides challenging career pathways for all students utilizing real world practices and evolving skill sets, attitudes, and behaviors</a:t>
            </a:r>
            <a:r>
              <a:rPr lang="en-US" sz="2400" dirty="0" smtClean="0"/>
              <a:t>.</a:t>
            </a:r>
          </a:p>
          <a:p>
            <a:r>
              <a:rPr lang="en-US" sz="2400" dirty="0" smtClean="0"/>
              <a:t>Enable students to obtain certifications and gain entry-level employment in a high skill, high wage job and/or continue their education.</a:t>
            </a:r>
          </a:p>
          <a:p>
            <a:r>
              <a:rPr lang="en-US" sz="2400" dirty="0" smtClean="0"/>
              <a:t>Programs </a:t>
            </a:r>
            <a:r>
              <a:rPr lang="en-US" sz="2400" dirty="0"/>
              <a:t>of study </a:t>
            </a:r>
            <a:r>
              <a:rPr lang="en-US" sz="2400" dirty="0" smtClean="0"/>
              <a:t>include: Agriculture, Architecture, </a:t>
            </a:r>
            <a:r>
              <a:rPr lang="en-US" sz="2400" dirty="0"/>
              <a:t>Arts, Audiovisual and </a:t>
            </a:r>
            <a:r>
              <a:rPr lang="en-US" sz="2400" dirty="0" smtClean="0"/>
              <a:t>Communications, Automotive </a:t>
            </a:r>
            <a:r>
              <a:rPr lang="en-US" sz="2400" dirty="0"/>
              <a:t>Technology, Business and </a:t>
            </a:r>
            <a:r>
              <a:rPr lang="en-US" sz="2400" dirty="0" smtClean="0"/>
              <a:t>Industry, Construction, </a:t>
            </a:r>
            <a:r>
              <a:rPr lang="en-US" sz="2400" dirty="0"/>
              <a:t>Cosmetology, </a:t>
            </a:r>
            <a:r>
              <a:rPr lang="en-US" sz="2400" dirty="0" smtClean="0"/>
              <a:t>Culinary </a:t>
            </a:r>
            <a:r>
              <a:rPr lang="en-US" sz="2400" dirty="0"/>
              <a:t>Arts, Education and Early Childhood </a:t>
            </a:r>
            <a:r>
              <a:rPr lang="en-US" sz="2400" dirty="0" smtClean="0"/>
              <a:t>Training, Health </a:t>
            </a:r>
            <a:r>
              <a:rPr lang="en-US" sz="2400" dirty="0"/>
              <a:t>Science</a:t>
            </a:r>
            <a:r>
              <a:rPr lang="en-US" sz="2400" dirty="0" smtClean="0"/>
              <a:t>, Information Technology, </a:t>
            </a:r>
            <a:r>
              <a:rPr lang="en-US" sz="2400" dirty="0"/>
              <a:t>Law and Public </a:t>
            </a:r>
            <a:r>
              <a:rPr lang="en-US" sz="2400" dirty="0" smtClean="0"/>
              <a:t>Safety, Natural Resources; Robotics, and Science</a:t>
            </a:r>
            <a:r>
              <a:rPr lang="en-US" sz="2400" dirty="0"/>
              <a:t>, Technology, Engineering and Mathematics (STEM),  </a:t>
            </a:r>
            <a:endParaRPr lang="en-US" sz="2400" dirty="0" smtClean="0"/>
          </a:p>
          <a:p>
            <a:pPr marL="114300" indent="0">
              <a:buNone/>
            </a:pPr>
            <a:endParaRPr lang="en-US" dirty="0"/>
          </a:p>
        </p:txBody>
      </p:sp>
    </p:spTree>
    <p:extLst>
      <p:ext uri="{BB962C8B-B14F-4D97-AF65-F5344CB8AC3E}">
        <p14:creationId xmlns:p14="http://schemas.microsoft.com/office/powerpoint/2010/main" val="20470531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4000" b="1" dirty="0" smtClean="0">
                <a:hlinkClick r:id="rId2"/>
              </a:rPr>
              <a:t/>
            </a:r>
            <a:br>
              <a:rPr lang="en-US" sz="4000" b="1" dirty="0" smtClean="0">
                <a:hlinkClick r:id="rId2"/>
              </a:rPr>
            </a:br>
            <a:r>
              <a:rPr lang="en-US" sz="3600" b="1" dirty="0" smtClean="0">
                <a:solidFill>
                  <a:srgbClr val="FF0066"/>
                </a:solidFill>
                <a:hlinkClick r:id="rId2"/>
              </a:rPr>
              <a:t>Career </a:t>
            </a:r>
            <a:r>
              <a:rPr lang="en-US" sz="3600" b="1" dirty="0">
                <a:solidFill>
                  <a:srgbClr val="FF0066"/>
                </a:solidFill>
                <a:hlinkClick r:id="rId2"/>
              </a:rPr>
              <a:t>&amp; Technical Education (CTE)</a:t>
            </a:r>
            <a:r>
              <a:rPr lang="en-US" sz="3600" b="1" dirty="0">
                <a:solidFill>
                  <a:srgbClr val="FF0000"/>
                </a:solidFill>
              </a:rPr>
              <a:t> </a:t>
            </a:r>
            <a:r>
              <a:rPr lang="en-US" dirty="0"/>
              <a:t/>
            </a:r>
            <a:br>
              <a:rPr lang="en-US" dirty="0"/>
            </a:br>
            <a:endParaRPr lang="en-US" dirty="0"/>
          </a:p>
        </p:txBody>
      </p:sp>
      <p:sp>
        <p:nvSpPr>
          <p:cNvPr id="3" name="Content Placeholder 2"/>
          <p:cNvSpPr>
            <a:spLocks noGrp="1"/>
          </p:cNvSpPr>
          <p:nvPr>
            <p:ph idx="1"/>
          </p:nvPr>
        </p:nvSpPr>
        <p:spPr>
          <a:xfrm>
            <a:off x="457200" y="1143000"/>
            <a:ext cx="7620000" cy="5486400"/>
          </a:xfrm>
        </p:spPr>
        <p:txBody>
          <a:bodyPr>
            <a:normAutofit fontScale="70000" lnSpcReduction="20000"/>
          </a:bodyPr>
          <a:lstStyle/>
          <a:p>
            <a:pPr marL="114300" indent="0">
              <a:buNone/>
            </a:pPr>
            <a:r>
              <a:rPr lang="en-US" sz="2400" dirty="0" smtClean="0"/>
              <a:t>Specific Programs</a:t>
            </a:r>
          </a:p>
          <a:p>
            <a:r>
              <a:rPr lang="en-US" dirty="0" smtClean="0"/>
              <a:t>Automotive Technology/Maintenance</a:t>
            </a:r>
          </a:p>
          <a:p>
            <a:r>
              <a:rPr lang="en-US" dirty="0" smtClean="0"/>
              <a:t>Diesel Equipment Technology</a:t>
            </a:r>
          </a:p>
          <a:p>
            <a:r>
              <a:rPr lang="en-US" dirty="0" smtClean="0"/>
              <a:t>Energy &amp; Natural Resource Technology</a:t>
            </a:r>
          </a:p>
          <a:p>
            <a:r>
              <a:rPr lang="en-US" dirty="0" smtClean="0"/>
              <a:t>Oil &amp; Gas Production</a:t>
            </a:r>
          </a:p>
          <a:p>
            <a:r>
              <a:rPr lang="en-US" dirty="0" smtClean="0"/>
              <a:t>HVAC Systems</a:t>
            </a:r>
          </a:p>
          <a:p>
            <a:r>
              <a:rPr lang="en-US" dirty="0" smtClean="0"/>
              <a:t>Plumbing</a:t>
            </a:r>
          </a:p>
          <a:p>
            <a:r>
              <a:rPr lang="en-US" dirty="0" smtClean="0"/>
              <a:t>Electrical</a:t>
            </a:r>
          </a:p>
          <a:p>
            <a:r>
              <a:rPr lang="en-US" dirty="0" smtClean="0"/>
              <a:t>Audio/Visual Production</a:t>
            </a:r>
          </a:p>
          <a:p>
            <a:r>
              <a:rPr lang="en-US" dirty="0" smtClean="0"/>
              <a:t>Education Instructional Practices (Future Teachers/Child-Care)</a:t>
            </a:r>
          </a:p>
          <a:p>
            <a:r>
              <a:rPr lang="en-US" dirty="0" smtClean="0"/>
              <a:t>First Aid, CPR</a:t>
            </a:r>
          </a:p>
          <a:p>
            <a:r>
              <a:rPr lang="en-US" dirty="0" smtClean="0"/>
              <a:t>Health Science Practicum Experiences</a:t>
            </a:r>
          </a:p>
          <a:p>
            <a:r>
              <a:rPr lang="en-US" dirty="0" smtClean="0"/>
              <a:t>Culinary Arts</a:t>
            </a:r>
          </a:p>
          <a:p>
            <a:r>
              <a:rPr lang="en-US" dirty="0" smtClean="0"/>
              <a:t>Hotel Management</a:t>
            </a:r>
          </a:p>
          <a:p>
            <a:r>
              <a:rPr lang="en-US" dirty="0" smtClean="0"/>
              <a:t>Travel &amp; Tourism Management</a:t>
            </a:r>
          </a:p>
          <a:p>
            <a:r>
              <a:rPr lang="en-US" dirty="0" smtClean="0"/>
              <a:t>Cosmetology</a:t>
            </a:r>
          </a:p>
          <a:p>
            <a:r>
              <a:rPr lang="en-US" dirty="0" smtClean="0"/>
              <a:t>Computer Maintenance &amp; Networking</a:t>
            </a:r>
          </a:p>
          <a:p>
            <a:r>
              <a:rPr lang="en-US" dirty="0" smtClean="0"/>
              <a:t>Principals of Cybersecurity</a:t>
            </a:r>
          </a:p>
          <a:p>
            <a:r>
              <a:rPr lang="en-US" dirty="0" smtClean="0"/>
              <a:t>Law Enforcement</a:t>
            </a:r>
          </a:p>
          <a:p>
            <a:r>
              <a:rPr lang="en-US" dirty="0" smtClean="0"/>
              <a:t>Court Systems &amp; Practices</a:t>
            </a:r>
          </a:p>
          <a:p>
            <a:r>
              <a:rPr lang="en-US" dirty="0" smtClean="0"/>
              <a:t>Firefighter</a:t>
            </a:r>
          </a:p>
          <a:p>
            <a:r>
              <a:rPr lang="en-US" dirty="0" smtClean="0"/>
              <a:t>Forensic Science</a:t>
            </a:r>
          </a:p>
          <a:p>
            <a:r>
              <a:rPr lang="en-US" dirty="0" smtClean="0"/>
              <a:t>Welding</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57725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CTE Facility</a:t>
            </a:r>
            <a:endParaRPr lang="en-US" b="1" dirty="0">
              <a:solidFill>
                <a:srgbClr val="FF0000"/>
              </a:solidFill>
            </a:endParaRPr>
          </a:p>
        </p:txBody>
      </p:sp>
      <p:sp>
        <p:nvSpPr>
          <p:cNvPr id="3" name="Content Placeholder 2"/>
          <p:cNvSpPr>
            <a:spLocks noGrp="1"/>
          </p:cNvSpPr>
          <p:nvPr>
            <p:ph idx="1"/>
          </p:nvPr>
        </p:nvSpPr>
        <p:spPr/>
        <p:txBody>
          <a:bodyPr/>
          <a:lstStyle/>
          <a:p>
            <a:r>
              <a:rPr lang="en-US" sz="2800" dirty="0"/>
              <a:t>The new facility </a:t>
            </a:r>
            <a:r>
              <a:rPr lang="en-US" sz="2800" dirty="0" smtClean="0"/>
              <a:t>is located </a:t>
            </a:r>
            <a:r>
              <a:rPr lang="en-US" sz="2800" dirty="0"/>
              <a:t>in Telfair; a 2-story building on 65 acres; cost of </a:t>
            </a:r>
            <a:r>
              <a:rPr lang="en-US" sz="2800" dirty="0" smtClean="0"/>
              <a:t>$60M.</a:t>
            </a:r>
          </a:p>
          <a:p>
            <a:r>
              <a:rPr lang="en-US" sz="2800" dirty="0" smtClean="0"/>
              <a:t>Opening Fall of 2019.</a:t>
            </a:r>
          </a:p>
          <a:p>
            <a:r>
              <a:rPr lang="en-US" sz="2800" dirty="0"/>
              <a:t>2000 students vs 400 now.  Half-Day Programs</a:t>
            </a:r>
            <a:endParaRPr lang="en-US" sz="2800" dirty="0" smtClean="0"/>
          </a:p>
          <a:p>
            <a:pPr marL="114300" indent="0">
              <a:buNone/>
            </a:pPr>
            <a:endParaRPr lang="en-US" sz="2800" dirty="0"/>
          </a:p>
          <a:p>
            <a:endParaRPr lang="en-US" dirty="0"/>
          </a:p>
        </p:txBody>
      </p:sp>
      <p:pic>
        <p:nvPicPr>
          <p:cNvPr id="4" name="Content Placeholder 3"/>
          <p:cNvPicPr>
            <a:picLocks noChangeAspect="1"/>
          </p:cNvPicPr>
          <p:nvPr/>
        </p:nvPicPr>
        <p:blipFill>
          <a:blip r:embed="rId2"/>
          <a:stretch>
            <a:fillRect/>
          </a:stretch>
        </p:blipFill>
        <p:spPr>
          <a:xfrm>
            <a:off x="670063" y="3581400"/>
            <a:ext cx="7194274" cy="3117786"/>
          </a:xfrm>
          <a:prstGeom prst="rect">
            <a:avLst/>
          </a:prstGeom>
        </p:spPr>
      </p:pic>
    </p:spTree>
    <p:extLst>
      <p:ext uri="{BB962C8B-B14F-4D97-AF65-F5344CB8AC3E}">
        <p14:creationId xmlns:p14="http://schemas.microsoft.com/office/powerpoint/2010/main" val="803093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724198"/>
          </a:xfrm>
        </p:spPr>
        <p:txBody>
          <a:bodyPr/>
          <a:lstStyle/>
          <a:p>
            <a:r>
              <a:rPr lang="en-US" b="1" dirty="0" smtClean="0">
                <a:solidFill>
                  <a:srgbClr val="FF0000"/>
                </a:solidFill>
              </a:rPr>
              <a:t>New CTE Facility</a:t>
            </a:r>
            <a:endParaRPr lang="en-US" b="1" dirty="0">
              <a:solidFill>
                <a:srgbClr val="FF0000"/>
              </a:solidFill>
            </a:endParaRPr>
          </a:p>
        </p:txBody>
      </p:sp>
      <p:sp>
        <p:nvSpPr>
          <p:cNvPr id="3" name="Content Placeholder 2"/>
          <p:cNvSpPr>
            <a:spLocks noGrp="1"/>
          </p:cNvSpPr>
          <p:nvPr>
            <p:ph idx="1"/>
          </p:nvPr>
        </p:nvSpPr>
        <p:spPr>
          <a:xfrm>
            <a:off x="466344" y="838200"/>
            <a:ext cx="7620000" cy="5676602"/>
          </a:xfrm>
        </p:spPr>
        <p:txBody>
          <a:bodyPr/>
          <a:lstStyle/>
          <a:p>
            <a:r>
              <a:rPr lang="en-US" sz="2800" dirty="0"/>
              <a:t>Plans include five student-run enterprise businesses that will be open to the community, such as a full service restaurant and credit union. </a:t>
            </a:r>
          </a:p>
          <a:p>
            <a:r>
              <a:rPr lang="en-US" sz="2800" dirty="0" smtClean="0"/>
              <a:t>Not just for High School Students</a:t>
            </a:r>
          </a:p>
          <a:p>
            <a:r>
              <a:rPr lang="en-US" sz="2800" dirty="0" smtClean="0"/>
              <a:t>Elementary &amp; Middle School students – field trips &amp; district-wide programs</a:t>
            </a:r>
          </a:p>
          <a:p>
            <a:r>
              <a:rPr lang="en-US" sz="2800" dirty="0" smtClean="0"/>
              <a:t>Beginning of Summer 2020 – Adults will be able to enroll in educational programs to advance their own interests and careers</a:t>
            </a:r>
          </a:p>
          <a:p>
            <a:r>
              <a:rPr lang="en-US" sz="2800" dirty="0" smtClean="0"/>
              <a:t>Community Businesses will partner with the CTE</a:t>
            </a:r>
          </a:p>
          <a:p>
            <a:endParaRPr lang="en-US" sz="2800" dirty="0" smtClean="0"/>
          </a:p>
          <a:p>
            <a:endParaRPr lang="en-US" sz="2800" dirty="0"/>
          </a:p>
          <a:p>
            <a:endParaRPr lang="en-US" dirty="0"/>
          </a:p>
        </p:txBody>
      </p:sp>
    </p:spTree>
    <p:extLst>
      <p:ext uri="{BB962C8B-B14F-4D97-AF65-F5344CB8AC3E}">
        <p14:creationId xmlns:p14="http://schemas.microsoft.com/office/powerpoint/2010/main" val="945583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67000" y="3653567"/>
            <a:ext cx="5770007" cy="3204433"/>
          </a:xfrm>
          <a:prstGeom prst="rect">
            <a:avLst/>
          </a:prstGeom>
        </p:spPr>
      </p:pic>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7384" y="0"/>
            <a:ext cx="6449616" cy="3505200"/>
          </a:xfrm>
          <a:prstGeom prst="rect">
            <a:avLst/>
          </a:prstGeom>
        </p:spPr>
      </p:pic>
    </p:spTree>
    <p:extLst>
      <p:ext uri="{BB962C8B-B14F-4D97-AF65-F5344CB8AC3E}">
        <p14:creationId xmlns:p14="http://schemas.microsoft.com/office/powerpoint/2010/main" val="693419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 y="0"/>
            <a:ext cx="3810000" cy="5080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34384" y="3835400"/>
            <a:ext cx="4623816" cy="3022600"/>
          </a:xfrm>
          <a:prstGeom prst="rect">
            <a:avLst/>
          </a:prstGeom>
        </p:spPr>
      </p:pic>
    </p:spTree>
    <p:extLst>
      <p:ext uri="{BB962C8B-B14F-4D97-AF65-F5344CB8AC3E}">
        <p14:creationId xmlns:p14="http://schemas.microsoft.com/office/powerpoint/2010/main" val="42084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Career-Ready</a:t>
            </a:r>
            <a:endParaRPr lang="en-US" b="1" dirty="0">
              <a:solidFill>
                <a:srgbClr val="FF0000"/>
              </a:solidFill>
            </a:endParaRPr>
          </a:p>
        </p:txBody>
      </p:sp>
      <p:sp>
        <p:nvSpPr>
          <p:cNvPr id="3" name="Content Placeholder 2"/>
          <p:cNvSpPr>
            <a:spLocks noGrp="1"/>
          </p:cNvSpPr>
          <p:nvPr>
            <p:ph idx="1"/>
          </p:nvPr>
        </p:nvSpPr>
        <p:spPr/>
        <p:txBody>
          <a:bodyPr>
            <a:normAutofit/>
          </a:bodyPr>
          <a:lstStyle/>
          <a:p>
            <a:pPr marL="114300" indent="0">
              <a:buNone/>
            </a:pPr>
            <a:r>
              <a:rPr lang="en-US" sz="4000" dirty="0" smtClean="0"/>
              <a:t>Definition:</a:t>
            </a:r>
          </a:p>
          <a:p>
            <a:pPr marL="114300" indent="0">
              <a:buNone/>
            </a:pPr>
            <a:endParaRPr lang="en-US" sz="4000" dirty="0"/>
          </a:p>
          <a:p>
            <a:pPr marL="411480" lvl="1" indent="0">
              <a:buNone/>
            </a:pPr>
            <a:r>
              <a:rPr lang="en-US" sz="4000" dirty="0" smtClean="0"/>
              <a:t>To qualify for and succeed in postsecondary job training or education necessary for their chosen career. </a:t>
            </a:r>
            <a:endParaRPr lang="en-US" sz="4000" dirty="0"/>
          </a:p>
        </p:txBody>
      </p:sp>
    </p:spTree>
    <p:extLst>
      <p:ext uri="{BB962C8B-B14F-4D97-AF65-F5344CB8AC3E}">
        <p14:creationId xmlns:p14="http://schemas.microsoft.com/office/powerpoint/2010/main" val="358974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9849"/>
            <a:ext cx="3783824" cy="4130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819400"/>
            <a:ext cx="2828925" cy="3771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
            <a:ext cx="5715000" cy="2381250"/>
          </a:xfrm>
          <a:prstGeom prst="rect">
            <a:avLst/>
          </a:prstGeom>
        </p:spPr>
      </p:pic>
    </p:spTree>
    <p:extLst>
      <p:ext uri="{BB962C8B-B14F-4D97-AF65-F5344CB8AC3E}">
        <p14:creationId xmlns:p14="http://schemas.microsoft.com/office/powerpoint/2010/main" val="1863427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b="1" dirty="0" smtClean="0">
                <a:solidFill>
                  <a:srgbClr val="FF0000"/>
                </a:solidFill>
              </a:rPr>
              <a:t>Military</a:t>
            </a:r>
            <a:endParaRPr lang="en-US" b="1" dirty="0">
              <a:solidFill>
                <a:srgbClr val="FF0000"/>
              </a:solidFill>
            </a:endParaRPr>
          </a:p>
        </p:txBody>
      </p:sp>
      <p:sp>
        <p:nvSpPr>
          <p:cNvPr id="3" name="Content Placeholder 2"/>
          <p:cNvSpPr>
            <a:spLocks noGrp="1"/>
          </p:cNvSpPr>
          <p:nvPr>
            <p:ph idx="1"/>
          </p:nvPr>
        </p:nvSpPr>
        <p:spPr>
          <a:xfrm>
            <a:off x="533400" y="914400"/>
            <a:ext cx="7620000" cy="5486400"/>
          </a:xfrm>
        </p:spPr>
        <p:txBody>
          <a:bodyPr>
            <a:normAutofit lnSpcReduction="10000"/>
          </a:bodyPr>
          <a:lstStyle/>
          <a:p>
            <a:r>
              <a:rPr lang="en-US" b="1" dirty="0"/>
              <a:t>Military - </a:t>
            </a:r>
            <a:r>
              <a:rPr lang="en-US" dirty="0"/>
              <a:t>The military can offer a challenging and rewarding career option for students wanting to serve their country. There are multiple ways to pursue a military career.</a:t>
            </a:r>
          </a:p>
          <a:p>
            <a:r>
              <a:rPr lang="en-US" b="1" u="sng" dirty="0">
                <a:solidFill>
                  <a:srgbClr val="00B050"/>
                </a:solidFill>
              </a:rPr>
              <a:t>Academies</a:t>
            </a:r>
            <a:r>
              <a:rPr lang="en-US" dirty="0"/>
              <a:t> - A highly competitive educational institution which prepares candidates for service </a:t>
            </a:r>
            <a:r>
              <a:rPr lang="en-US" dirty="0" smtClean="0"/>
              <a:t>as an officer in the U.S. military. Academies</a:t>
            </a:r>
            <a:r>
              <a:rPr lang="en-US" dirty="0"/>
              <a:t> cover all educational and living expenses in exchange for five years of military service as an officer after graduation. Selection into the Academies </a:t>
            </a:r>
            <a:r>
              <a:rPr lang="en-US" dirty="0" smtClean="0"/>
              <a:t>requires </a:t>
            </a:r>
            <a:r>
              <a:rPr lang="en-US" dirty="0"/>
              <a:t>a congressional nomination, athletic ability, and high academic achievement. </a:t>
            </a:r>
            <a:r>
              <a:rPr lang="en-US" dirty="0" smtClean="0"/>
              <a:t>There are 5 U.S. Military Academies:</a:t>
            </a:r>
          </a:p>
          <a:p>
            <a:r>
              <a:rPr lang="en-US" dirty="0" smtClean="0"/>
              <a:t>U.S. Air Force – Colorado Springs, CO</a:t>
            </a:r>
          </a:p>
          <a:p>
            <a:r>
              <a:rPr lang="en-US" dirty="0" smtClean="0"/>
              <a:t>U.S. Coast Guard – New London, CT</a:t>
            </a:r>
          </a:p>
          <a:p>
            <a:r>
              <a:rPr lang="en-US" dirty="0" smtClean="0"/>
              <a:t>U.S. Merchant Marine – Kings Point, NY</a:t>
            </a:r>
          </a:p>
          <a:p>
            <a:r>
              <a:rPr lang="en-US" dirty="0" smtClean="0"/>
              <a:t>U.S. Military Academy – West Point, NY</a:t>
            </a:r>
          </a:p>
          <a:p>
            <a:r>
              <a:rPr lang="en-US" dirty="0" smtClean="0"/>
              <a:t>U.S. Naval Academy – Annapolis, MD</a:t>
            </a:r>
            <a:endParaRPr lang="en-US" dirty="0"/>
          </a:p>
        </p:txBody>
      </p:sp>
    </p:spTree>
    <p:extLst>
      <p:ext uri="{BB962C8B-B14F-4D97-AF65-F5344CB8AC3E}">
        <p14:creationId xmlns:p14="http://schemas.microsoft.com/office/powerpoint/2010/main" val="3058496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5" y="304800"/>
            <a:ext cx="8915400" cy="868363"/>
          </a:xfrm>
        </p:spPr>
        <p:txBody>
          <a:bodyPr/>
          <a:lstStyle/>
          <a:p>
            <a:pPr algn="ctr"/>
            <a:r>
              <a:rPr lang="en-US" sz="3600" b="1" dirty="0" smtClean="0">
                <a:effectLst>
                  <a:outerShdw blurRad="50800" dist="50800" dir="5400000" algn="ctr" rotWithShape="0">
                    <a:schemeClr val="accent2"/>
                  </a:outerShdw>
                </a:effectLst>
                <a:latin typeface="+mn-lt"/>
              </a:rPr>
              <a:t>Five Academies to Consider</a:t>
            </a:r>
            <a:br>
              <a:rPr lang="en-US" sz="3600" b="1" dirty="0" smtClean="0">
                <a:effectLst>
                  <a:outerShdw blurRad="50800" dist="50800" dir="5400000" algn="ctr" rotWithShape="0">
                    <a:schemeClr val="accent2"/>
                  </a:outerShdw>
                </a:effectLst>
                <a:latin typeface="+mn-lt"/>
              </a:rPr>
            </a:br>
            <a:r>
              <a:rPr lang="en-US" sz="2000" b="1" dirty="0" smtClean="0">
                <a:effectLst>
                  <a:outerShdw blurRad="50800" dist="50800" dir="5400000" algn="ctr" rotWithShape="0">
                    <a:schemeClr val="accent2"/>
                  </a:outerShdw>
                </a:effectLst>
                <a:latin typeface="+mn-lt"/>
              </a:rPr>
              <a:t>Air Force, Coast Guard, Merchant Marine,</a:t>
            </a:r>
            <a:r>
              <a:rPr lang="en-US" sz="2000" b="1" dirty="0" smtClean="0">
                <a:effectLst>
                  <a:outerShdw blurRad="50800" dist="50800" dir="5400000" algn="ctr" rotWithShape="0">
                    <a:schemeClr val="accent2"/>
                  </a:outerShdw>
                </a:effectLst>
              </a:rPr>
              <a:t> Naval &amp; West Point</a:t>
            </a:r>
            <a:endParaRPr lang="en-US" sz="2000" b="1" dirty="0">
              <a:effectLst>
                <a:outerShdw blurRad="50800" dist="50800" dir="5400000" algn="ctr" rotWithShape="0">
                  <a:schemeClr val="accent2"/>
                </a:outerShdw>
              </a:effectLst>
              <a:latin typeface="+mn-lt"/>
            </a:endParaRPr>
          </a:p>
        </p:txBody>
      </p:sp>
      <p:sp>
        <p:nvSpPr>
          <p:cNvPr id="3" name="Content Placeholder 2"/>
          <p:cNvSpPr>
            <a:spLocks noGrp="1"/>
          </p:cNvSpPr>
          <p:nvPr>
            <p:ph idx="1"/>
          </p:nvPr>
        </p:nvSpPr>
        <p:spPr/>
        <p:txBody>
          <a:bodyPr/>
          <a:lstStyle/>
          <a:p>
            <a:pPr>
              <a:buNone/>
            </a:pPr>
            <a:endParaRPr lang="en-US" dirty="0"/>
          </a:p>
        </p:txBody>
      </p:sp>
      <p:pic>
        <p:nvPicPr>
          <p:cNvPr id="4" name="Picture 1028" descr="AD02_008"/>
          <p:cNvPicPr>
            <a:picLocks noChangeAspect="1" noChangeArrowheads="1"/>
          </p:cNvPicPr>
          <p:nvPr/>
        </p:nvPicPr>
        <p:blipFill>
          <a:blip r:embed="rId3" cstate="print"/>
          <a:srcRect/>
          <a:stretch>
            <a:fillRect/>
          </a:stretch>
        </p:blipFill>
        <p:spPr bwMode="auto">
          <a:xfrm>
            <a:off x="5029200" y="1524000"/>
            <a:ext cx="4114800" cy="2781300"/>
          </a:xfrm>
          <a:prstGeom prst="rect">
            <a:avLst/>
          </a:prstGeom>
          <a:noFill/>
          <a:ln w="9525">
            <a:noFill/>
            <a:miter lim="800000"/>
            <a:headEnd/>
            <a:tailEnd/>
          </a:ln>
        </p:spPr>
      </p:pic>
      <p:pic>
        <p:nvPicPr>
          <p:cNvPr id="5" name="Picture 1036" descr="Sass 33 - Morning Aerial"/>
          <p:cNvPicPr>
            <a:picLocks noChangeAspect="1" noChangeArrowheads="1"/>
          </p:cNvPicPr>
          <p:nvPr/>
        </p:nvPicPr>
        <p:blipFill>
          <a:blip r:embed="rId4" cstate="print"/>
          <a:srcRect r="2127"/>
          <a:stretch>
            <a:fillRect/>
          </a:stretch>
        </p:blipFill>
        <p:spPr bwMode="auto">
          <a:xfrm>
            <a:off x="4800600" y="4267200"/>
            <a:ext cx="4343400" cy="2590800"/>
          </a:xfrm>
          <a:prstGeom prst="rect">
            <a:avLst/>
          </a:prstGeom>
          <a:noFill/>
          <a:ln w="9525">
            <a:noFill/>
            <a:miter lim="800000"/>
            <a:headEnd/>
            <a:tailEnd/>
          </a:ln>
        </p:spPr>
      </p:pic>
      <p:pic>
        <p:nvPicPr>
          <p:cNvPr id="6" name="Picture 1038" descr="USMMA"/>
          <p:cNvPicPr>
            <a:picLocks noChangeAspect="1" noChangeArrowheads="1"/>
          </p:cNvPicPr>
          <p:nvPr/>
        </p:nvPicPr>
        <p:blipFill>
          <a:blip r:embed="rId5" cstate="print"/>
          <a:srcRect/>
          <a:stretch>
            <a:fillRect/>
          </a:stretch>
        </p:blipFill>
        <p:spPr bwMode="auto">
          <a:xfrm>
            <a:off x="0" y="1447800"/>
            <a:ext cx="2895600" cy="1752600"/>
          </a:xfrm>
          <a:prstGeom prst="rect">
            <a:avLst/>
          </a:prstGeom>
          <a:noFill/>
          <a:ln w="9525">
            <a:noFill/>
            <a:miter lim="800000"/>
            <a:headEnd/>
            <a:tailEnd/>
          </a:ln>
        </p:spPr>
      </p:pic>
      <p:pic>
        <p:nvPicPr>
          <p:cNvPr id="7" name="Picture 1039"/>
          <p:cNvPicPr>
            <a:picLocks noChangeAspect="1" noChangeArrowheads="1"/>
          </p:cNvPicPr>
          <p:nvPr/>
        </p:nvPicPr>
        <p:blipFill>
          <a:blip r:embed="rId6" cstate="print"/>
          <a:srcRect/>
          <a:stretch>
            <a:fillRect/>
          </a:stretch>
        </p:blipFill>
        <p:spPr bwMode="auto">
          <a:xfrm>
            <a:off x="0" y="3200400"/>
            <a:ext cx="5029200" cy="1828800"/>
          </a:xfrm>
          <a:prstGeom prst="rect">
            <a:avLst/>
          </a:prstGeom>
          <a:noFill/>
          <a:ln w="9525">
            <a:noFill/>
            <a:miter lim="800000"/>
            <a:headEnd/>
            <a:tailEnd/>
          </a:ln>
        </p:spPr>
      </p:pic>
      <p:pic>
        <p:nvPicPr>
          <p:cNvPr id="8" name="Picture 1041" descr="USNA"/>
          <p:cNvPicPr>
            <a:picLocks noChangeAspect="1" noChangeArrowheads="1"/>
          </p:cNvPicPr>
          <p:nvPr/>
        </p:nvPicPr>
        <p:blipFill>
          <a:blip r:embed="rId7" cstate="print"/>
          <a:srcRect/>
          <a:stretch>
            <a:fillRect/>
          </a:stretch>
        </p:blipFill>
        <p:spPr bwMode="auto">
          <a:xfrm>
            <a:off x="0" y="5029200"/>
            <a:ext cx="4800600" cy="1828800"/>
          </a:xfrm>
          <a:prstGeom prst="rect">
            <a:avLst/>
          </a:prstGeom>
          <a:noFill/>
          <a:ln w="9525">
            <a:noFill/>
            <a:miter lim="800000"/>
            <a:headEnd/>
            <a:tailEnd/>
          </a:ln>
        </p:spPr>
      </p:pic>
      <p:pic>
        <p:nvPicPr>
          <p:cNvPr id="9" name="Picture 1042" descr="USCGA"/>
          <p:cNvPicPr>
            <a:picLocks noChangeAspect="1" noChangeArrowheads="1"/>
          </p:cNvPicPr>
          <p:nvPr/>
        </p:nvPicPr>
        <p:blipFill>
          <a:blip r:embed="rId8" cstate="print"/>
          <a:srcRect/>
          <a:stretch>
            <a:fillRect/>
          </a:stretch>
        </p:blipFill>
        <p:spPr bwMode="auto">
          <a:xfrm>
            <a:off x="2743200" y="1447800"/>
            <a:ext cx="2438400" cy="1752600"/>
          </a:xfrm>
          <a:prstGeom prst="rect">
            <a:avLst/>
          </a:prstGeom>
          <a:noFill/>
          <a:ln w="9525">
            <a:noFill/>
            <a:miter lim="800000"/>
            <a:headEnd/>
            <a:tailEnd/>
          </a:ln>
        </p:spPr>
      </p:pic>
    </p:spTree>
    <p:extLst>
      <p:ext uri="{BB962C8B-B14F-4D97-AF65-F5344CB8AC3E}">
        <p14:creationId xmlns:p14="http://schemas.microsoft.com/office/powerpoint/2010/main" val="1321792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idx="1"/>
          </p:nvPr>
        </p:nvSpPr>
        <p:spPr>
          <a:xfrm>
            <a:off x="266700" y="838200"/>
            <a:ext cx="8610600" cy="6019800"/>
          </a:xfrm>
        </p:spPr>
        <p:txBody>
          <a:bodyPr lIns="90488" tIns="44450" rIns="90488" bIns="44450">
            <a:noAutofit/>
          </a:bodyPr>
          <a:lstStyle/>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Legal Requirements: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17-22 years old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United States Citizen</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Unmarried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Not pregnant; with no legal obligation to support a child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MMA accepts 17-25</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Leadership</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Demonstrated leadership in school, community, church,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scouts, etc.</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Academic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Above average High School or College academic record</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Strong performance on ACT/SAT</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Medical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Good physical and mental health</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Pass a Qualifying Medical Exam</a:t>
            </a:r>
          </a:p>
          <a:p>
            <a:pPr marL="285750" indent="-285750" eaLnBrk="1" hangingPunct="1">
              <a:lnSpc>
                <a:spcPct val="90000"/>
              </a:lnSpc>
              <a:spcBef>
                <a:spcPct val="5000"/>
              </a:spcBef>
              <a:buFont typeface="Wingdings" pitchFamily="2" charset="2"/>
              <a:buChar char="Ø"/>
            </a:pPr>
            <a:r>
              <a:rPr lang="en-US" b="1" dirty="0" smtClean="0">
                <a:latin typeface="Arial" pitchFamily="34" charset="0"/>
                <a:cs typeface="Arial" pitchFamily="34" charset="0"/>
              </a:rPr>
              <a:t>Physical Qualifications:</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Above average strength, endurance, and agility</a:t>
            </a:r>
          </a:p>
          <a:p>
            <a:pPr marL="685800" lvl="1" eaLnBrk="1" hangingPunct="1">
              <a:lnSpc>
                <a:spcPct val="90000"/>
              </a:lnSpc>
              <a:spcBef>
                <a:spcPct val="5000"/>
              </a:spcBef>
              <a:buFontTx/>
              <a:buChar char="•"/>
            </a:pPr>
            <a:r>
              <a:rPr lang="en-US" sz="2200" b="1" dirty="0" smtClean="0">
                <a:latin typeface="Arial" pitchFamily="34" charset="0"/>
                <a:cs typeface="Arial" pitchFamily="34" charset="0"/>
              </a:rPr>
              <a:t>Good performance on Candidate Fitness Assessment</a:t>
            </a:r>
          </a:p>
        </p:txBody>
      </p:sp>
      <p:sp>
        <p:nvSpPr>
          <p:cNvPr id="19458" name="Rectangle 3"/>
          <p:cNvSpPr>
            <a:spLocks noChangeArrowheads="1"/>
          </p:cNvSpPr>
          <p:nvPr/>
        </p:nvSpPr>
        <p:spPr bwMode="auto">
          <a:xfrm>
            <a:off x="685800" y="152400"/>
            <a:ext cx="7772400" cy="685800"/>
          </a:xfrm>
          <a:prstGeom prst="rect">
            <a:avLst/>
          </a:prstGeom>
          <a:noFill/>
          <a:ln w="12700">
            <a:noFill/>
            <a:miter lim="800000"/>
            <a:headEnd/>
            <a:tailEnd/>
          </a:ln>
        </p:spPr>
        <p:txBody>
          <a:bodyPr lIns="90488" tIns="44450" rIns="90488" bIns="44450" anchor="ctr"/>
          <a:lstStyle/>
          <a:p>
            <a:pPr algn="ctr">
              <a:lnSpc>
                <a:spcPct val="90000"/>
              </a:lnSpc>
            </a:pPr>
            <a:r>
              <a:rPr lang="en-US" sz="3600" b="1" dirty="0">
                <a:solidFill>
                  <a:srgbClr val="FF0000"/>
                </a:solidFill>
                <a:effectLst>
                  <a:outerShdw blurRad="50800" dist="50800" dir="5400000" algn="ctr" rotWithShape="0">
                    <a:schemeClr val="accent2"/>
                  </a:outerShdw>
                </a:effectLst>
                <a:latin typeface="+mn-lt"/>
                <a:cs typeface="Arial" pitchFamily="34" charset="0"/>
              </a:rPr>
              <a:t>Basic Requirements</a:t>
            </a:r>
          </a:p>
        </p:txBody>
      </p:sp>
    </p:spTree>
    <p:extLst>
      <p:ext uri="{BB962C8B-B14F-4D97-AF65-F5344CB8AC3E}">
        <p14:creationId xmlns:p14="http://schemas.microsoft.com/office/powerpoint/2010/main" val="42246025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572000" y="2743200"/>
            <a:ext cx="4419600" cy="3581400"/>
            <a:chOff x="723900" y="2057400"/>
            <a:chExt cx="4419600" cy="3581400"/>
          </a:xfrm>
        </p:grpSpPr>
        <p:sp>
          <p:nvSpPr>
            <p:cNvPr id="26" name="Rectangle 12"/>
            <p:cNvSpPr>
              <a:spLocks noChangeArrowheads="1"/>
            </p:cNvSpPr>
            <p:nvPr/>
          </p:nvSpPr>
          <p:spPr bwMode="auto">
            <a:xfrm>
              <a:off x="3848100" y="2971800"/>
              <a:ext cx="457200" cy="457200"/>
            </a:xfrm>
            <a:prstGeom prst="rect">
              <a:avLst/>
            </a:prstGeom>
            <a:solidFill>
              <a:schemeClr val="bg1"/>
            </a:solidFill>
            <a:ln w="9525">
              <a:noFill/>
              <a:miter lim="800000"/>
              <a:headEnd/>
              <a:tailEnd/>
            </a:ln>
          </p:spPr>
          <p:txBody>
            <a:bodyPr wrap="none" anchor="ctr"/>
            <a:lstStyle/>
            <a:p>
              <a:pPr algn="ctr"/>
              <a:endParaRPr lang="en-US"/>
            </a:p>
          </p:txBody>
        </p:sp>
        <p:sp>
          <p:nvSpPr>
            <p:cNvPr id="27" name="Oval 16"/>
            <p:cNvSpPr>
              <a:spLocks noChangeArrowheads="1"/>
            </p:cNvSpPr>
            <p:nvPr/>
          </p:nvSpPr>
          <p:spPr bwMode="auto">
            <a:xfrm>
              <a:off x="723900" y="2057400"/>
              <a:ext cx="3048000" cy="2819400"/>
            </a:xfrm>
            <a:prstGeom prst="ellipse">
              <a:avLst/>
            </a:prstGeom>
            <a:gradFill rotWithShape="0">
              <a:gsLst>
                <a:gs pos="0">
                  <a:srgbClr val="FF3300"/>
                </a:gs>
                <a:gs pos="100000">
                  <a:srgbClr val="7618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28" name="Rectangle 7"/>
            <p:cNvSpPr>
              <a:spLocks noChangeArrowheads="1"/>
            </p:cNvSpPr>
            <p:nvPr/>
          </p:nvSpPr>
          <p:spPr bwMode="auto">
            <a:xfrm>
              <a:off x="958850" y="2743200"/>
              <a:ext cx="1609725" cy="1003300"/>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ACADEMIC</a:t>
              </a:r>
            </a:p>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ABILITY</a:t>
              </a:r>
            </a:p>
            <a:p>
              <a:pPr algn="ctr" eaLnBrk="0" hangingPunct="0">
                <a:defRPr/>
              </a:pPr>
              <a:r>
                <a:rPr lang="en-US" sz="2000" dirty="0">
                  <a:solidFill>
                    <a:srgbClr val="FFCC00"/>
                  </a:solidFill>
                  <a:effectLst>
                    <a:outerShdw blurRad="38100" dist="38100" dir="2700000" algn="tl">
                      <a:srgbClr val="C0C0C0"/>
                    </a:outerShdw>
                  </a:effectLst>
                  <a:latin typeface="Arial" charset="0"/>
                  <a:cs typeface="+mn-cs"/>
                </a:rPr>
                <a:t>60%</a:t>
              </a:r>
            </a:p>
          </p:txBody>
        </p:sp>
        <p:sp>
          <p:nvSpPr>
            <p:cNvPr id="29" name="Oval 17"/>
            <p:cNvSpPr>
              <a:spLocks noChangeArrowheads="1"/>
            </p:cNvSpPr>
            <p:nvPr/>
          </p:nvSpPr>
          <p:spPr bwMode="auto">
            <a:xfrm>
              <a:off x="2781300" y="2514600"/>
              <a:ext cx="2362200" cy="2057400"/>
            </a:xfrm>
            <a:prstGeom prst="ellipse">
              <a:avLst/>
            </a:prstGeom>
            <a:gradFill rotWithShape="0">
              <a:gsLst>
                <a:gs pos="0">
                  <a:srgbClr val="3366FF"/>
                </a:gs>
                <a:gs pos="100000">
                  <a:srgbClr val="182F76"/>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30" name="Rectangle 14"/>
            <p:cNvSpPr>
              <a:spLocks noChangeArrowheads="1"/>
            </p:cNvSpPr>
            <p:nvPr/>
          </p:nvSpPr>
          <p:spPr bwMode="auto">
            <a:xfrm>
              <a:off x="3382963" y="3048000"/>
              <a:ext cx="1666875" cy="912813"/>
            </a:xfrm>
            <a:prstGeom prst="rect">
              <a:avLst/>
            </a:prstGeom>
            <a:noFill/>
            <a:ln w="9525">
              <a:noFill/>
              <a:miter lim="800000"/>
              <a:headEnd/>
              <a:tailEnd/>
            </a:ln>
            <a:effectLst>
              <a:outerShdw dist="35921" dir="2700000" algn="ctr" rotWithShape="0">
                <a:schemeClr val="tx1"/>
              </a:outerShdw>
            </a:effectLst>
          </p:spPr>
          <p:txBody>
            <a:bodyPr wrap="none" lIns="90488" tIns="44450" rIns="90488" bIns="44450">
              <a:spAutoFit/>
            </a:bodyPr>
            <a:lstStyle/>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LEADERSHIP</a:t>
              </a:r>
            </a:p>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POTENTIAL </a:t>
              </a:r>
            </a:p>
            <a:p>
              <a:pPr algn="ctr" eaLnBrk="0" hangingPunct="0">
                <a:defRPr/>
              </a:pPr>
              <a:r>
                <a:rPr lang="en-US" sz="1800" dirty="0">
                  <a:solidFill>
                    <a:srgbClr val="FFCC00"/>
                  </a:solidFill>
                  <a:effectLst>
                    <a:outerShdw blurRad="38100" dist="38100" dir="2700000" algn="tl">
                      <a:srgbClr val="C0C0C0"/>
                    </a:outerShdw>
                  </a:effectLst>
                  <a:latin typeface="Arial" charset="0"/>
                  <a:cs typeface="+mn-cs"/>
                </a:rPr>
                <a:t>30%</a:t>
              </a:r>
            </a:p>
          </p:txBody>
        </p:sp>
        <p:sp>
          <p:nvSpPr>
            <p:cNvPr id="31" name="Oval 18"/>
            <p:cNvSpPr>
              <a:spLocks noChangeArrowheads="1"/>
            </p:cNvSpPr>
            <p:nvPr/>
          </p:nvSpPr>
          <p:spPr bwMode="auto">
            <a:xfrm>
              <a:off x="2247900" y="3886200"/>
              <a:ext cx="1981200" cy="1752600"/>
            </a:xfrm>
            <a:prstGeom prst="ellipse">
              <a:avLst/>
            </a:prstGeom>
            <a:gradFill rotWithShape="0">
              <a:gsLst>
                <a:gs pos="0">
                  <a:srgbClr val="00CC00"/>
                </a:gs>
                <a:gs pos="100000">
                  <a:srgbClr val="005E00"/>
                </a:gs>
              </a:gsLst>
              <a:path path="shape">
                <a:fillToRect l="50000" t="50000" r="50000" b="50000"/>
              </a:path>
            </a:gradFill>
            <a:ln w="12700">
              <a:solidFill>
                <a:schemeClr val="tx1"/>
              </a:solidFill>
              <a:round/>
              <a:headEnd type="none" w="sm" len="sm"/>
              <a:tailEnd type="none" w="sm" len="sm"/>
            </a:ln>
          </p:spPr>
          <p:txBody>
            <a:bodyPr wrap="none" anchor="ctr"/>
            <a:lstStyle/>
            <a:p>
              <a:pPr algn="ctr"/>
              <a:endParaRPr lang="en-US"/>
            </a:p>
          </p:txBody>
        </p:sp>
        <p:sp>
          <p:nvSpPr>
            <p:cNvPr id="32" name="Rectangle 8"/>
            <p:cNvSpPr>
              <a:spLocks noChangeArrowheads="1"/>
            </p:cNvSpPr>
            <p:nvPr/>
          </p:nvSpPr>
          <p:spPr bwMode="auto">
            <a:xfrm>
              <a:off x="2362200" y="4343400"/>
              <a:ext cx="1828799" cy="1103313"/>
            </a:xfrm>
            <a:prstGeom prst="rect">
              <a:avLst/>
            </a:prstGeom>
            <a:noFill/>
            <a:ln w="9525">
              <a:noFill/>
              <a:miter lim="800000"/>
              <a:headEnd/>
              <a:tailEnd/>
            </a:ln>
            <a:effectLst>
              <a:outerShdw dist="35921" dir="2700000" algn="ctr" rotWithShape="0">
                <a:schemeClr val="tx1"/>
              </a:outerShdw>
            </a:effectLst>
          </p:spPr>
          <p:txBody>
            <a:bodyPr wrap="square" lIns="90488" tIns="44450" rIns="90488" bIns="44450">
              <a:spAutoFit/>
            </a:bodyPr>
            <a:lstStyle/>
            <a:p>
              <a:pPr algn="ctr" eaLnBrk="0" hangingPunct="0">
                <a:defRPr/>
              </a:pPr>
              <a:r>
                <a:rPr lang="en-US" dirty="0">
                  <a:solidFill>
                    <a:srgbClr val="FFCC00"/>
                  </a:solidFill>
                  <a:effectLst>
                    <a:outerShdw blurRad="38100" dist="38100" dir="2700000" algn="tl">
                      <a:srgbClr val="C0C0C0"/>
                    </a:outerShdw>
                  </a:effectLst>
                  <a:latin typeface="Arial" charset="0"/>
                  <a:cs typeface="+mn-cs"/>
                </a:rPr>
                <a:t>CANDIDATE</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FITNESS </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ASSESSMENT</a:t>
              </a:r>
            </a:p>
            <a:p>
              <a:pPr algn="ctr" eaLnBrk="0" hangingPunct="0">
                <a:defRPr/>
              </a:pPr>
              <a:r>
                <a:rPr lang="en-US" dirty="0">
                  <a:solidFill>
                    <a:srgbClr val="FFCC00"/>
                  </a:solidFill>
                  <a:effectLst>
                    <a:outerShdw blurRad="38100" dist="38100" dir="2700000" algn="tl">
                      <a:srgbClr val="C0C0C0"/>
                    </a:outerShdw>
                  </a:effectLst>
                  <a:latin typeface="Arial" charset="0"/>
                  <a:cs typeface="+mn-cs"/>
                </a:rPr>
                <a:t>10%</a:t>
              </a:r>
            </a:p>
          </p:txBody>
        </p:sp>
        <p:sp>
          <p:nvSpPr>
            <p:cNvPr id="33" name="AutoShape 11"/>
            <p:cNvSpPr>
              <a:spLocks noChangeArrowheads="1"/>
            </p:cNvSpPr>
            <p:nvPr/>
          </p:nvSpPr>
          <p:spPr bwMode="auto">
            <a:xfrm>
              <a:off x="2171700" y="3200400"/>
              <a:ext cx="1371600" cy="1143000"/>
            </a:xfrm>
            <a:prstGeom prst="star5">
              <a:avLst/>
            </a:prstGeom>
            <a:gradFill rotWithShape="0">
              <a:gsLst>
                <a:gs pos="0">
                  <a:srgbClr val="F2E343"/>
                </a:gs>
                <a:gs pos="100000">
                  <a:srgbClr val="F2E343">
                    <a:gamma/>
                    <a:shade val="46275"/>
                    <a:invGamma/>
                  </a:srgbClr>
                </a:gs>
              </a:gsLst>
              <a:lin ang="18900000" scaled="1"/>
            </a:gradFill>
            <a:ln w="9525">
              <a:noFill/>
              <a:miter lim="800000"/>
              <a:headEnd/>
              <a:tailEnd/>
            </a:ln>
            <a:effectLst>
              <a:outerShdw dist="35921" dir="2700000" algn="ctr" rotWithShape="0">
                <a:schemeClr val="tx1"/>
              </a:outerShdw>
            </a:effectLst>
          </p:spPr>
          <p:txBody>
            <a:bodyPr wrap="none" anchor="ctr"/>
            <a:lstStyle/>
            <a:p>
              <a:pPr algn="ctr">
                <a:defRPr/>
              </a:pPr>
              <a:endParaRPr lang="en-US" dirty="0">
                <a:latin typeface="Arial" charset="0"/>
                <a:cs typeface="+mn-cs"/>
              </a:endParaRPr>
            </a:p>
          </p:txBody>
        </p:sp>
        <p:sp>
          <p:nvSpPr>
            <p:cNvPr id="34" name="Rectangle 13"/>
            <p:cNvSpPr>
              <a:spLocks noChangeArrowheads="1"/>
            </p:cNvSpPr>
            <p:nvPr/>
          </p:nvSpPr>
          <p:spPr bwMode="auto">
            <a:xfrm>
              <a:off x="2249488" y="3659188"/>
              <a:ext cx="1216025" cy="301625"/>
            </a:xfrm>
            <a:prstGeom prst="rect">
              <a:avLst/>
            </a:prstGeom>
            <a:noFill/>
            <a:ln w="9525">
              <a:noFill/>
              <a:miter lim="800000"/>
              <a:headEnd/>
              <a:tailEnd/>
            </a:ln>
          </p:spPr>
          <p:txBody>
            <a:bodyPr lIns="90488" tIns="44450" rIns="90488" bIns="44450">
              <a:spAutoFit/>
            </a:bodyPr>
            <a:lstStyle/>
            <a:p>
              <a:pPr algn="ctr" eaLnBrk="0" hangingPunct="0"/>
              <a:r>
                <a:rPr lang="en-US" sz="1400" dirty="0"/>
                <a:t>CADET</a:t>
              </a:r>
            </a:p>
          </p:txBody>
        </p:sp>
      </p:grpSp>
      <p:sp>
        <p:nvSpPr>
          <p:cNvPr id="3174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3174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31747" name="Rectangle 4"/>
          <p:cNvSpPr>
            <a:spLocks noChangeArrowheads="1"/>
          </p:cNvSpPr>
          <p:nvPr/>
        </p:nvSpPr>
        <p:spPr bwMode="auto">
          <a:xfrm>
            <a:off x="1352550" y="952500"/>
            <a:ext cx="7162800" cy="1143000"/>
          </a:xfrm>
          <a:prstGeom prst="rect">
            <a:avLst/>
          </a:prstGeom>
          <a:noFill/>
          <a:ln w="9525">
            <a:noFill/>
            <a:miter lim="800000"/>
            <a:headEnd/>
            <a:tailEnd/>
          </a:ln>
        </p:spPr>
        <p:txBody>
          <a:bodyPr wrap="none" anchor="ctr"/>
          <a:lstStyle/>
          <a:p>
            <a:endParaRPr lang="en-US"/>
          </a:p>
        </p:txBody>
      </p:sp>
      <p:sp>
        <p:nvSpPr>
          <p:cNvPr id="31748" name="Rectangle 6"/>
          <p:cNvSpPr>
            <a:spLocks noGrp="1" noChangeArrowheads="1"/>
          </p:cNvSpPr>
          <p:nvPr>
            <p:ph idx="1"/>
          </p:nvPr>
        </p:nvSpPr>
        <p:spPr>
          <a:xfrm>
            <a:off x="124176" y="1828800"/>
            <a:ext cx="5590824" cy="4419600"/>
          </a:xfrm>
        </p:spPr>
        <p:txBody>
          <a:bodyPr lIns="90488" tIns="44450" rIns="90488" bIns="44450"/>
          <a:lstStyle/>
          <a:p>
            <a:pPr eaLnBrk="1" hangingPunct="1">
              <a:lnSpc>
                <a:spcPct val="80000"/>
              </a:lnSpc>
              <a:buFont typeface="Wingdings" pitchFamily="2" charset="2"/>
              <a:buChar char="Ø"/>
            </a:pPr>
            <a:r>
              <a:rPr lang="en-US" sz="2800" b="1" dirty="0" smtClean="0"/>
              <a:t>Academic</a:t>
            </a:r>
          </a:p>
          <a:p>
            <a:pPr lvl="1" eaLnBrk="1" hangingPunct="1">
              <a:lnSpc>
                <a:spcPct val="80000"/>
              </a:lnSpc>
              <a:buFontTx/>
              <a:buChar char="•"/>
            </a:pPr>
            <a:r>
              <a:rPr lang="en-US" dirty="0" smtClean="0"/>
              <a:t>High School Rank</a:t>
            </a:r>
          </a:p>
          <a:p>
            <a:pPr lvl="1" eaLnBrk="1" hangingPunct="1">
              <a:lnSpc>
                <a:spcPct val="80000"/>
              </a:lnSpc>
              <a:buFontTx/>
              <a:buChar char="•"/>
            </a:pPr>
            <a:r>
              <a:rPr lang="en-US" dirty="0" smtClean="0"/>
              <a:t>SAT and/or ACT</a:t>
            </a:r>
          </a:p>
          <a:p>
            <a:pPr lvl="1" eaLnBrk="1" hangingPunct="1">
              <a:lnSpc>
                <a:spcPct val="80000"/>
              </a:lnSpc>
              <a:buFontTx/>
              <a:buChar char="•"/>
            </a:pPr>
            <a:r>
              <a:rPr lang="en-US" dirty="0" smtClean="0"/>
              <a:t>Transcript</a:t>
            </a:r>
          </a:p>
          <a:p>
            <a:pPr eaLnBrk="1" hangingPunct="1">
              <a:lnSpc>
                <a:spcPct val="80000"/>
              </a:lnSpc>
              <a:buFontTx/>
              <a:buChar char="•"/>
            </a:pPr>
            <a:endParaRPr lang="en-US" sz="2800" dirty="0" smtClean="0"/>
          </a:p>
          <a:p>
            <a:pPr eaLnBrk="1" hangingPunct="1">
              <a:lnSpc>
                <a:spcPct val="80000"/>
              </a:lnSpc>
              <a:buFont typeface="Wingdings" pitchFamily="2" charset="2"/>
              <a:buChar char="Ø"/>
            </a:pPr>
            <a:r>
              <a:rPr lang="en-US" sz="2800" b="1" dirty="0" smtClean="0"/>
              <a:t>Leadership</a:t>
            </a:r>
          </a:p>
          <a:p>
            <a:pPr lvl="1" eaLnBrk="1" hangingPunct="1">
              <a:lnSpc>
                <a:spcPct val="80000"/>
              </a:lnSpc>
              <a:buFontTx/>
              <a:buChar char="•"/>
            </a:pPr>
            <a:r>
              <a:rPr lang="en-US" dirty="0" smtClean="0"/>
              <a:t>Extracurricular Activities</a:t>
            </a:r>
          </a:p>
          <a:p>
            <a:pPr lvl="1" eaLnBrk="1" hangingPunct="1">
              <a:lnSpc>
                <a:spcPct val="80000"/>
              </a:lnSpc>
              <a:buFontTx/>
              <a:buChar char="•"/>
            </a:pPr>
            <a:r>
              <a:rPr lang="en-US" dirty="0" smtClean="0"/>
              <a:t>Athletic Participation</a:t>
            </a:r>
          </a:p>
          <a:p>
            <a:pPr lvl="1" eaLnBrk="1" hangingPunct="1">
              <a:lnSpc>
                <a:spcPct val="80000"/>
              </a:lnSpc>
              <a:buFontTx/>
              <a:buChar char="•"/>
            </a:pPr>
            <a:r>
              <a:rPr lang="en-US" dirty="0" smtClean="0"/>
              <a:t>Faculty Appraisals</a:t>
            </a:r>
          </a:p>
          <a:p>
            <a:pPr eaLnBrk="1" hangingPunct="1">
              <a:lnSpc>
                <a:spcPct val="80000"/>
              </a:lnSpc>
              <a:buFont typeface="Monotype Sorts"/>
              <a:buNone/>
            </a:pPr>
            <a:endParaRPr lang="en-US" sz="2800" dirty="0" smtClean="0"/>
          </a:p>
        </p:txBody>
      </p:sp>
      <p:sp>
        <p:nvSpPr>
          <p:cNvPr id="191495" name="Rectangle 7"/>
          <p:cNvSpPr>
            <a:spLocks noChangeArrowheads="1"/>
          </p:cNvSpPr>
          <p:nvPr/>
        </p:nvSpPr>
        <p:spPr bwMode="auto">
          <a:xfrm>
            <a:off x="4953000" y="1752600"/>
            <a:ext cx="2666953" cy="838200"/>
          </a:xfrm>
          <a:prstGeom prst="rect">
            <a:avLst/>
          </a:prstGeom>
          <a:solidFill>
            <a:srgbClr val="FFCC00"/>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algn="ctr">
              <a:defRPr/>
            </a:pPr>
            <a:r>
              <a:rPr lang="en-US" sz="2400" dirty="0" smtClean="0">
                <a:cs typeface="+mn-cs"/>
              </a:rPr>
              <a:t>Timed tests </a:t>
            </a:r>
            <a:r>
              <a:rPr lang="en-US" sz="2400" dirty="0">
                <a:cs typeface="+mn-cs"/>
              </a:rPr>
              <a:t>only</a:t>
            </a:r>
          </a:p>
        </p:txBody>
      </p:sp>
      <p:sp>
        <p:nvSpPr>
          <p:cNvPr id="31760" name="Line 8"/>
          <p:cNvSpPr>
            <a:spLocks noChangeShapeType="1"/>
          </p:cNvSpPr>
          <p:nvPr/>
        </p:nvSpPr>
        <p:spPr bwMode="auto">
          <a:xfrm flipH="1">
            <a:off x="3962400" y="2362200"/>
            <a:ext cx="1153742" cy="457200"/>
          </a:xfrm>
          <a:prstGeom prst="line">
            <a:avLst/>
          </a:prstGeom>
          <a:noFill/>
          <a:ln w="57150">
            <a:solidFill>
              <a:schemeClr val="tx1"/>
            </a:solidFill>
            <a:round/>
            <a:headEnd type="none" w="sm" len="sm"/>
            <a:tailEnd type="triangle" w="med" len="lg"/>
          </a:ln>
        </p:spPr>
        <p:txBody>
          <a:bodyPr wrap="none" anchor="ctr"/>
          <a:lstStyle/>
          <a:p>
            <a:endParaRPr lang="en-US"/>
          </a:p>
        </p:txBody>
      </p:sp>
      <p:sp>
        <p:nvSpPr>
          <p:cNvPr id="31750" name="Rectangle 14"/>
          <p:cNvSpPr>
            <a:spLocks noChangeArrowheads="1"/>
          </p:cNvSpPr>
          <p:nvPr/>
        </p:nvSpPr>
        <p:spPr bwMode="auto">
          <a:xfrm>
            <a:off x="685800" y="438150"/>
            <a:ext cx="7772400" cy="628650"/>
          </a:xfrm>
          <a:prstGeom prst="rect">
            <a:avLst/>
          </a:prstGeom>
          <a:noFill/>
          <a:ln w="12700">
            <a:noFill/>
            <a:miter lim="800000"/>
            <a:headEnd/>
            <a:tailEnd/>
          </a:ln>
        </p:spPr>
        <p:txBody>
          <a:bodyPr lIns="90488" tIns="44450" rIns="90488" bIns="44450" anchor="ctr"/>
          <a:lstStyle/>
          <a:p>
            <a:pPr algn="ctr">
              <a:lnSpc>
                <a:spcPct val="90000"/>
              </a:lnSpc>
            </a:pPr>
            <a:r>
              <a:rPr lang="en-US" sz="4000" b="1" dirty="0">
                <a:solidFill>
                  <a:srgbClr val="FF0000"/>
                </a:solidFill>
                <a:effectLst>
                  <a:outerShdw blurRad="50800" dist="50800" dir="5400000" algn="ctr" rotWithShape="0">
                    <a:schemeClr val="accent2"/>
                  </a:outerShdw>
                </a:effectLst>
                <a:latin typeface="Arial Black" pitchFamily="34" charset="0"/>
              </a:rPr>
              <a:t>Evaluation Process</a:t>
            </a:r>
          </a:p>
        </p:txBody>
      </p:sp>
    </p:spTree>
    <p:extLst>
      <p:ext uri="{BB962C8B-B14F-4D97-AF65-F5344CB8AC3E}">
        <p14:creationId xmlns:p14="http://schemas.microsoft.com/office/powerpoint/2010/main" val="277357504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228600" y="1524000"/>
            <a:ext cx="6858000" cy="3276600"/>
          </a:xfrm>
        </p:spPr>
        <p:txBody>
          <a:bodyPr/>
          <a:lstStyle/>
          <a:p>
            <a:pPr algn="ctr" eaLnBrk="1" hangingPunct="1">
              <a:buFont typeface="Monotype Sorts"/>
              <a:buNone/>
            </a:pPr>
            <a:r>
              <a:rPr lang="en-US" sz="2400" b="1" u="sng" dirty="0" smtClean="0"/>
              <a:t>Candidate Fitness Assessment (CFA)</a:t>
            </a:r>
          </a:p>
          <a:p>
            <a:pPr eaLnBrk="1" hangingPunct="1">
              <a:buFontTx/>
              <a:buChar char="•"/>
            </a:pPr>
            <a:r>
              <a:rPr lang="en-US" sz="2400" b="1" dirty="0" smtClean="0"/>
              <a:t> Basketball throw</a:t>
            </a:r>
          </a:p>
          <a:p>
            <a:pPr eaLnBrk="1" hangingPunct="1">
              <a:buFontTx/>
              <a:buChar char="•"/>
            </a:pPr>
            <a:r>
              <a:rPr lang="en-US" sz="2400" b="1" dirty="0" smtClean="0"/>
              <a:t> Pull-ups</a:t>
            </a:r>
          </a:p>
          <a:p>
            <a:pPr eaLnBrk="1" hangingPunct="1">
              <a:buFontTx/>
              <a:buChar char="•"/>
            </a:pPr>
            <a:r>
              <a:rPr lang="en-US" sz="2400" b="1" dirty="0" smtClean="0"/>
              <a:t> Shuttle run</a:t>
            </a:r>
          </a:p>
          <a:p>
            <a:pPr eaLnBrk="1" hangingPunct="1">
              <a:buFontTx/>
              <a:buChar char="•"/>
            </a:pPr>
            <a:r>
              <a:rPr lang="en-US" sz="2400" b="1" dirty="0" smtClean="0"/>
              <a:t> Modified sit-ups</a:t>
            </a:r>
          </a:p>
          <a:p>
            <a:pPr eaLnBrk="1" hangingPunct="1">
              <a:buFontTx/>
              <a:buChar char="•"/>
            </a:pPr>
            <a:r>
              <a:rPr lang="en-US" sz="2400" b="1" dirty="0" smtClean="0"/>
              <a:t> Push-ups</a:t>
            </a:r>
          </a:p>
          <a:p>
            <a:pPr eaLnBrk="1" hangingPunct="1">
              <a:buFontTx/>
              <a:buChar char="•"/>
            </a:pPr>
            <a:r>
              <a:rPr lang="en-US" sz="2400" b="1" dirty="0" smtClean="0"/>
              <a:t> One mile run</a:t>
            </a:r>
          </a:p>
        </p:txBody>
      </p:sp>
      <p:pic>
        <p:nvPicPr>
          <p:cNvPr id="33796" name="Picture 5"/>
          <p:cNvPicPr>
            <a:picLocks noChangeAspect="1" noChangeArrowheads="1"/>
          </p:cNvPicPr>
          <p:nvPr/>
        </p:nvPicPr>
        <p:blipFill>
          <a:blip r:embed="rId3" cstate="print"/>
          <a:srcRect/>
          <a:stretch>
            <a:fillRect/>
          </a:stretch>
        </p:blipFill>
        <p:spPr bwMode="auto">
          <a:xfrm>
            <a:off x="5257800" y="1981200"/>
            <a:ext cx="2927350" cy="2020310"/>
          </a:xfrm>
          <a:prstGeom prst="rect">
            <a:avLst/>
          </a:prstGeom>
          <a:noFill/>
          <a:ln w="9525">
            <a:noFill/>
            <a:miter lim="800000"/>
            <a:headEnd/>
            <a:tailEnd/>
          </a:ln>
        </p:spPr>
      </p:pic>
      <p:sp>
        <p:nvSpPr>
          <p:cNvPr id="8" name="Rectangle 14"/>
          <p:cNvSpPr>
            <a:spLocks noChangeArrowheads="1"/>
          </p:cNvSpPr>
          <p:nvPr/>
        </p:nvSpPr>
        <p:spPr bwMode="auto">
          <a:xfrm>
            <a:off x="685800" y="438150"/>
            <a:ext cx="7772400" cy="628650"/>
          </a:xfrm>
          <a:prstGeom prst="rect">
            <a:avLst/>
          </a:prstGeom>
          <a:noFill/>
          <a:ln w="12700">
            <a:noFill/>
            <a:miter lim="800000"/>
            <a:headEnd/>
            <a:tailEnd/>
          </a:ln>
        </p:spPr>
        <p:txBody>
          <a:bodyPr lIns="90488" tIns="44450" rIns="90488" bIns="44450" anchor="ctr"/>
          <a:lstStyle/>
          <a:p>
            <a:pPr algn="ctr">
              <a:lnSpc>
                <a:spcPct val="90000"/>
              </a:lnSpc>
            </a:pPr>
            <a:r>
              <a:rPr lang="en-US" sz="4000" b="1" dirty="0">
                <a:solidFill>
                  <a:srgbClr val="FF0000"/>
                </a:solidFill>
                <a:effectLst>
                  <a:outerShdw blurRad="50800" dist="50800" dir="5400000" algn="ctr" rotWithShape="0">
                    <a:schemeClr val="accent2"/>
                  </a:outerShdw>
                </a:effectLst>
                <a:latin typeface="Arial Black" pitchFamily="34" charset="0"/>
              </a:rPr>
              <a:t>Evaluation Process</a:t>
            </a:r>
          </a:p>
        </p:txBody>
      </p:sp>
      <p:sp>
        <p:nvSpPr>
          <p:cNvPr id="33795" name="Text Box 4"/>
          <p:cNvSpPr txBox="1">
            <a:spLocks noChangeArrowheads="1"/>
          </p:cNvSpPr>
          <p:nvPr/>
        </p:nvSpPr>
        <p:spPr bwMode="auto">
          <a:xfrm>
            <a:off x="228600" y="4800600"/>
            <a:ext cx="6705600" cy="1569660"/>
          </a:xfrm>
          <a:prstGeom prst="rect">
            <a:avLst/>
          </a:prstGeom>
          <a:noFill/>
          <a:ln w="9525">
            <a:noFill/>
            <a:miter lim="800000"/>
            <a:headEnd/>
            <a:tailEnd/>
          </a:ln>
        </p:spPr>
        <p:txBody>
          <a:bodyPr wrap="square">
            <a:spAutoFit/>
          </a:bodyPr>
          <a:lstStyle/>
          <a:p>
            <a:pPr>
              <a:spcBef>
                <a:spcPct val="50000"/>
              </a:spcBef>
            </a:pPr>
            <a:r>
              <a:rPr lang="en-US" sz="2400" b="1" u="sng" dirty="0" smtClean="0"/>
              <a:t>MMA and CGA </a:t>
            </a:r>
            <a:r>
              <a:rPr lang="en-US" sz="2400" b="1" u="sng" dirty="0"/>
              <a:t>- Physical Fitness Exam (PFE)</a:t>
            </a:r>
          </a:p>
          <a:p>
            <a:pPr>
              <a:buFontTx/>
              <a:buChar char="•"/>
            </a:pPr>
            <a:r>
              <a:rPr lang="en-US" sz="2400" b="1" dirty="0"/>
              <a:t> Push Ups </a:t>
            </a:r>
          </a:p>
          <a:p>
            <a:pPr>
              <a:buFontTx/>
              <a:buChar char="•"/>
            </a:pPr>
            <a:r>
              <a:rPr lang="en-US" sz="2400" b="1" dirty="0"/>
              <a:t> Sit-Ups </a:t>
            </a:r>
          </a:p>
          <a:p>
            <a:pPr>
              <a:buFontTx/>
              <a:buChar char="•"/>
            </a:pPr>
            <a:r>
              <a:rPr lang="en-US" sz="2400" b="1" dirty="0"/>
              <a:t> 1.5 Mile Run </a:t>
            </a:r>
          </a:p>
        </p:txBody>
      </p:sp>
    </p:spTree>
    <p:extLst>
      <p:ext uri="{BB962C8B-B14F-4D97-AF65-F5344CB8AC3E}">
        <p14:creationId xmlns:p14="http://schemas.microsoft.com/office/powerpoint/2010/main" val="18180762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 y="523875"/>
            <a:ext cx="8924925" cy="954107"/>
          </a:xfrm>
          <a:prstGeom prst="rect">
            <a:avLst/>
          </a:prstGeom>
          <a:noFill/>
        </p:spPr>
        <p:txBody>
          <a:bodyPr wrap="square" rtlCol="0">
            <a:spAutoFit/>
          </a:bodyPr>
          <a:lstStyle/>
          <a:p>
            <a:r>
              <a:rPr lang="en-US" sz="2800" b="1" dirty="0" err="1" smtClean="0">
                <a:solidFill>
                  <a:schemeClr val="bg1"/>
                </a:solidFill>
              </a:rPr>
              <a:t>I</a:t>
            </a:r>
            <a:r>
              <a:rPr lang="en-US" sz="2800" b="1" dirty="0" err="1">
                <a:solidFill>
                  <a:srgbClr val="FF0000"/>
                </a:solidFill>
              </a:rPr>
              <a:t>I’m</a:t>
            </a:r>
            <a:r>
              <a:rPr lang="en-US" sz="2800" b="1" dirty="0">
                <a:solidFill>
                  <a:srgbClr val="FF0000"/>
                </a:solidFill>
              </a:rPr>
              <a:t> a Junior in High School…What is the next step</a:t>
            </a:r>
            <a:r>
              <a:rPr lang="en-US" sz="2800" b="1" dirty="0">
                <a:solidFill>
                  <a:schemeClr val="bg1"/>
                </a:solidFill>
              </a:rPr>
              <a:t>?</a:t>
            </a:r>
          </a:p>
          <a:p>
            <a:r>
              <a:rPr lang="en-US" sz="2800" b="1" dirty="0" smtClean="0">
                <a:solidFill>
                  <a:schemeClr val="bg1"/>
                </a:solidFill>
              </a:rPr>
              <a:t>’m a Junior in High School…What is the next step?</a:t>
            </a:r>
            <a:endParaRPr lang="en-US" sz="2800" b="1" dirty="0">
              <a:solidFill>
                <a:schemeClr val="bg1"/>
              </a:solidFill>
            </a:endParaRPr>
          </a:p>
        </p:txBody>
      </p:sp>
      <p:sp>
        <p:nvSpPr>
          <p:cNvPr id="3" name="TextBox 2"/>
          <p:cNvSpPr txBox="1"/>
          <p:nvPr/>
        </p:nvSpPr>
        <p:spPr>
          <a:xfrm>
            <a:off x="552450" y="1905000"/>
            <a:ext cx="7753350" cy="4524315"/>
          </a:xfrm>
          <a:prstGeom prst="rect">
            <a:avLst/>
          </a:prstGeom>
          <a:noFill/>
        </p:spPr>
        <p:txBody>
          <a:bodyPr wrap="square" rtlCol="0">
            <a:spAutoFit/>
          </a:bodyPr>
          <a:lstStyle/>
          <a:p>
            <a:r>
              <a:rPr lang="en-US" dirty="0" smtClean="0"/>
              <a:t>Go online an open a file in January with the academies of your choice</a:t>
            </a:r>
          </a:p>
          <a:p>
            <a:r>
              <a:rPr lang="en-US" dirty="0" smtClean="0"/>
              <a:t>	Send in standardized scores for SAT and/or ACT with writing portion</a:t>
            </a:r>
          </a:p>
          <a:p>
            <a:r>
              <a:rPr lang="en-US" dirty="0" smtClean="0"/>
              <a:t>	Send in Sports and Activities</a:t>
            </a:r>
          </a:p>
          <a:p>
            <a:endParaRPr lang="en-US" dirty="0" smtClean="0"/>
          </a:p>
          <a:p>
            <a:r>
              <a:rPr lang="en-US" dirty="0" smtClean="0"/>
              <a:t>Apply for Summer Leader Experience OR visit your Academy</a:t>
            </a:r>
          </a:p>
          <a:p>
            <a:endParaRPr lang="en-US" dirty="0" smtClean="0"/>
          </a:p>
          <a:p>
            <a:r>
              <a:rPr lang="en-US" dirty="0" smtClean="0"/>
              <a:t>Get contact information for Math, English, and Science Teacher</a:t>
            </a:r>
          </a:p>
          <a:p>
            <a:endParaRPr lang="en-US" dirty="0" smtClean="0"/>
          </a:p>
          <a:p>
            <a:r>
              <a:rPr lang="en-US" dirty="0" smtClean="0"/>
              <a:t>Get contact information for Lead Counselor or Registrar</a:t>
            </a:r>
          </a:p>
          <a:p>
            <a:endParaRPr lang="en-US" dirty="0" smtClean="0"/>
          </a:p>
          <a:p>
            <a:r>
              <a:rPr lang="en-US" dirty="0" smtClean="0"/>
              <a:t>In May go online and open a file with appropriate elected officials</a:t>
            </a:r>
          </a:p>
          <a:p>
            <a:endParaRPr lang="en-US" dirty="0" smtClean="0"/>
          </a:p>
          <a:p>
            <a:r>
              <a:rPr lang="en-US" dirty="0" smtClean="0"/>
              <a:t>Practice the Candidate Fitness Assessment for the academy/academies</a:t>
            </a:r>
          </a:p>
          <a:p>
            <a:r>
              <a:rPr lang="en-US" dirty="0" smtClean="0"/>
              <a:t> of your choice</a:t>
            </a:r>
          </a:p>
          <a:p>
            <a:endParaRPr lang="en-US" dirty="0" smtClean="0"/>
          </a:p>
          <a:p>
            <a:r>
              <a:rPr lang="en-US" dirty="0" smtClean="0"/>
              <a:t>Apply for and attend Boys State/Girls State</a:t>
            </a:r>
            <a:endParaRPr lang="en-US" dirty="0"/>
          </a:p>
        </p:txBody>
      </p:sp>
    </p:spTree>
    <p:extLst>
      <p:ext uri="{BB962C8B-B14F-4D97-AF65-F5344CB8AC3E}">
        <p14:creationId xmlns:p14="http://schemas.microsoft.com/office/powerpoint/2010/main" val="4002808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txBox="1">
            <a:spLocks noChangeArrowheads="1"/>
          </p:cNvSpPr>
          <p:nvPr/>
        </p:nvSpPr>
        <p:spPr>
          <a:xfrm>
            <a:off x="1062037" y="361479"/>
            <a:ext cx="7015163" cy="705321"/>
          </a:xfrm>
          <a:prstGeom prst="rect">
            <a:avLst/>
          </a:prstGeom>
        </p:spPr>
        <p:txBody>
          <a:bodyPr lIns="90488" tIns="44450" rIns="90488" bIns="4445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0000"/>
                </a:solidFill>
                <a:effectLst>
                  <a:outerShdw blurRad="50800" dist="50800" dir="5400000" algn="ctr" rotWithShape="0">
                    <a:schemeClr val="accent2"/>
                  </a:outerShdw>
                </a:effectLst>
                <a:uLnTx/>
                <a:uFillTx/>
                <a:latin typeface="+mn-lt"/>
                <a:ea typeface="+mj-ea"/>
                <a:cs typeface="+mj-cs"/>
              </a:rPr>
              <a:t>Final Thoughts</a:t>
            </a:r>
            <a:endParaRPr kumimoji="0" lang="en-US" sz="4000" b="1" i="0" u="none" strike="noStrike" kern="0" cap="none" spc="0" normalizeH="0" baseline="0" noProof="0" dirty="0" smtClean="0">
              <a:ln>
                <a:noFill/>
              </a:ln>
              <a:solidFill>
                <a:srgbClr val="FF0000"/>
              </a:solidFill>
              <a:effectLst/>
              <a:uLnTx/>
              <a:uFillTx/>
              <a:latin typeface="+mn-lt"/>
              <a:ea typeface="+mj-ea"/>
              <a:cs typeface="+mj-cs"/>
            </a:endParaRPr>
          </a:p>
        </p:txBody>
      </p:sp>
      <p:sp>
        <p:nvSpPr>
          <p:cNvPr id="3" name="TextBox 2"/>
          <p:cNvSpPr txBox="1"/>
          <p:nvPr/>
        </p:nvSpPr>
        <p:spPr>
          <a:xfrm>
            <a:off x="457200" y="990601"/>
            <a:ext cx="7619999" cy="5262979"/>
          </a:xfrm>
          <a:prstGeom prst="rect">
            <a:avLst/>
          </a:prstGeom>
          <a:noFill/>
        </p:spPr>
        <p:txBody>
          <a:bodyPr wrap="square" rtlCol="0">
            <a:spAutoFit/>
          </a:bodyPr>
          <a:lstStyle/>
          <a:p>
            <a:r>
              <a:rPr lang="en-US" sz="1600" b="1" u="sng" dirty="0" smtClean="0"/>
              <a:t>Remember, Admission to a Service Academy is Competitive!</a:t>
            </a:r>
          </a:p>
          <a:p>
            <a:endParaRPr lang="en-US" sz="1600" b="1" dirty="0" smtClean="0"/>
          </a:p>
          <a:p>
            <a:r>
              <a:rPr lang="en-US" sz="1600" b="1" dirty="0" smtClean="0"/>
              <a:t>Start Early!  Explore the admissions websites.</a:t>
            </a:r>
          </a:p>
          <a:p>
            <a:endParaRPr lang="en-US" sz="1600" b="1" dirty="0" smtClean="0"/>
          </a:p>
          <a:p>
            <a:r>
              <a:rPr lang="en-US" sz="1600" b="1" dirty="0" smtClean="0"/>
              <a:t>Determine if an academy is right for you!</a:t>
            </a:r>
          </a:p>
          <a:p>
            <a:endParaRPr lang="en-US" sz="1600" b="1" dirty="0" smtClean="0"/>
          </a:p>
          <a:p>
            <a:r>
              <a:rPr lang="en-US" sz="1600" b="1" dirty="0" smtClean="0"/>
              <a:t>Consider Senior ROTC and ROTC Scholarships in college</a:t>
            </a:r>
          </a:p>
          <a:p>
            <a:endParaRPr lang="en-US" sz="1600" b="1" dirty="0" smtClean="0"/>
          </a:p>
          <a:p>
            <a:r>
              <a:rPr lang="en-US" sz="1600" b="1" dirty="0" smtClean="0"/>
              <a:t>Prepare Academically</a:t>
            </a:r>
          </a:p>
          <a:p>
            <a:endParaRPr lang="en-US" sz="1600" b="1" dirty="0" smtClean="0"/>
          </a:p>
          <a:p>
            <a:r>
              <a:rPr lang="en-US" sz="1600" b="1" dirty="0" smtClean="0"/>
              <a:t>Academies “Super Score” SATs and ACTs</a:t>
            </a:r>
          </a:p>
          <a:p>
            <a:r>
              <a:rPr lang="en-US" sz="1600" b="1" dirty="0" smtClean="0"/>
              <a:t>	Take tests early and often, use </a:t>
            </a:r>
            <a:r>
              <a:rPr lang="en-US" sz="1600" b="1" u="sng" dirty="0" smtClean="0"/>
              <a:t>march2success.com</a:t>
            </a:r>
          </a:p>
          <a:p>
            <a:endParaRPr lang="en-US" sz="1600" b="1" dirty="0" smtClean="0"/>
          </a:p>
          <a:p>
            <a:r>
              <a:rPr lang="en-US" sz="1600" b="1" dirty="0" smtClean="0"/>
              <a:t>Get involved in sports and extracurricular activities  </a:t>
            </a:r>
          </a:p>
          <a:p>
            <a:r>
              <a:rPr lang="en-US" sz="1600" b="1" dirty="0" smtClean="0"/>
              <a:t>	</a:t>
            </a:r>
            <a:r>
              <a:rPr lang="en-US" sz="1600" b="1" u="sng" dirty="0" smtClean="0"/>
              <a:t>Be an Athlete!</a:t>
            </a:r>
            <a:r>
              <a:rPr lang="en-US" sz="1600" b="1" dirty="0" smtClean="0"/>
              <a:t>	(Prepare Physically!)</a:t>
            </a:r>
          </a:p>
          <a:p>
            <a:r>
              <a:rPr lang="en-US" sz="1600" b="1" dirty="0" smtClean="0"/>
              <a:t>	</a:t>
            </a:r>
            <a:r>
              <a:rPr lang="en-US" sz="1600" b="1" u="sng" dirty="0" smtClean="0"/>
              <a:t>Be a Leader!</a:t>
            </a:r>
          </a:p>
          <a:p>
            <a:endParaRPr lang="en-US" sz="1600" b="1" dirty="0" smtClean="0"/>
          </a:p>
          <a:p>
            <a:r>
              <a:rPr lang="en-US" sz="1600" b="1" dirty="0" smtClean="0"/>
              <a:t>Visit the Academies.  </a:t>
            </a:r>
          </a:p>
          <a:p>
            <a:r>
              <a:rPr lang="en-US" sz="1600" b="1" dirty="0" smtClean="0"/>
              <a:t>	Summer Leader Experience</a:t>
            </a:r>
          </a:p>
          <a:p>
            <a:r>
              <a:rPr lang="en-US" sz="1600" b="1" dirty="0" smtClean="0"/>
              <a:t>	During the school year</a:t>
            </a:r>
          </a:p>
          <a:p>
            <a:r>
              <a:rPr lang="en-US" sz="1600" b="1" dirty="0" smtClean="0"/>
              <a:t>	Virtual tour</a:t>
            </a:r>
          </a:p>
        </p:txBody>
      </p:sp>
    </p:spTree>
    <p:extLst>
      <p:ext uri="{BB962C8B-B14F-4D97-AF65-F5344CB8AC3E}">
        <p14:creationId xmlns:p14="http://schemas.microsoft.com/office/powerpoint/2010/main" val="3394084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Military</a:t>
            </a:r>
            <a:endParaRPr lang="en-US" b="1" dirty="0">
              <a:solidFill>
                <a:srgbClr val="FF0000"/>
              </a:solidFill>
            </a:endParaRPr>
          </a:p>
        </p:txBody>
      </p:sp>
      <p:sp>
        <p:nvSpPr>
          <p:cNvPr id="3" name="Content Placeholder 2"/>
          <p:cNvSpPr>
            <a:spLocks noGrp="1"/>
          </p:cNvSpPr>
          <p:nvPr>
            <p:ph idx="1"/>
          </p:nvPr>
        </p:nvSpPr>
        <p:spPr>
          <a:xfrm>
            <a:off x="457200" y="1219200"/>
            <a:ext cx="7620000" cy="5181600"/>
          </a:xfrm>
        </p:spPr>
        <p:txBody>
          <a:bodyPr>
            <a:normAutofit/>
          </a:bodyPr>
          <a:lstStyle/>
          <a:p>
            <a:r>
              <a:rPr lang="en-US" b="1" u="sng" dirty="0">
                <a:solidFill>
                  <a:srgbClr val="00B050"/>
                </a:solidFill>
              </a:rPr>
              <a:t>Reserve Officer Training Corps (ROTC)</a:t>
            </a:r>
            <a:r>
              <a:rPr lang="en-US" u="sng" dirty="0"/>
              <a:t> </a:t>
            </a:r>
            <a:r>
              <a:rPr lang="en-US" dirty="0"/>
              <a:t>- A college-based program for training commissioned officers of the United States armed forces. The ROTC offers a scholarship that helps with educational expenses.  Check university ROTC websites for details. Each military branch has their own ROTC scholarship page (</a:t>
            </a:r>
            <a:r>
              <a:rPr lang="en-US" dirty="0">
                <a:hlinkClick r:id="rId2"/>
              </a:rPr>
              <a:t>Navy</a:t>
            </a:r>
            <a:r>
              <a:rPr lang="en-US" dirty="0"/>
              <a:t>, </a:t>
            </a:r>
            <a:r>
              <a:rPr lang="en-US" dirty="0">
                <a:hlinkClick r:id="rId3"/>
              </a:rPr>
              <a:t>Army</a:t>
            </a:r>
            <a:r>
              <a:rPr lang="en-US" dirty="0"/>
              <a:t>, </a:t>
            </a:r>
            <a:r>
              <a:rPr lang="en-US" dirty="0">
                <a:hlinkClick r:id="rId4"/>
              </a:rPr>
              <a:t>Air Force</a:t>
            </a:r>
            <a:r>
              <a:rPr lang="en-US" dirty="0" smtClean="0"/>
              <a:t>)</a:t>
            </a:r>
          </a:p>
          <a:p>
            <a:pPr lvl="1"/>
            <a:r>
              <a:rPr lang="en-US" dirty="0" smtClean="0"/>
              <a:t>ROTC starts in Middle School (JROTC)</a:t>
            </a:r>
            <a:endParaRPr lang="en-US" dirty="0"/>
          </a:p>
          <a:p>
            <a:r>
              <a:rPr lang="en-US" b="1" u="sng" dirty="0">
                <a:solidFill>
                  <a:srgbClr val="00B050"/>
                </a:solidFill>
              </a:rPr>
              <a:t>Enlisting</a:t>
            </a:r>
            <a:r>
              <a:rPr lang="en-US" dirty="0"/>
              <a:t> - Enlisting in active duty of the military (</a:t>
            </a:r>
            <a:r>
              <a:rPr lang="en-US" dirty="0">
                <a:hlinkClick r:id="rId5"/>
              </a:rPr>
              <a:t>Navy</a:t>
            </a:r>
            <a:r>
              <a:rPr lang="en-US" dirty="0"/>
              <a:t>, </a:t>
            </a:r>
            <a:r>
              <a:rPr lang="en-US" dirty="0">
                <a:hlinkClick r:id="rId6"/>
              </a:rPr>
              <a:t>Army</a:t>
            </a:r>
            <a:r>
              <a:rPr lang="en-US" dirty="0"/>
              <a:t>, </a:t>
            </a:r>
            <a:r>
              <a:rPr lang="en-US" dirty="0">
                <a:hlinkClick r:id="rId7"/>
              </a:rPr>
              <a:t>Air Force</a:t>
            </a:r>
            <a:r>
              <a:rPr lang="en-US" dirty="0"/>
              <a:t>, </a:t>
            </a:r>
            <a:r>
              <a:rPr lang="en-US" dirty="0">
                <a:hlinkClick r:id="rId8"/>
              </a:rPr>
              <a:t>Coast Guard</a:t>
            </a:r>
            <a:r>
              <a:rPr lang="en-US" dirty="0"/>
              <a:t>, </a:t>
            </a:r>
            <a:r>
              <a:rPr lang="en-US" dirty="0">
                <a:hlinkClick r:id="rId9"/>
              </a:rPr>
              <a:t>National Guard</a:t>
            </a:r>
            <a:r>
              <a:rPr lang="en-US" dirty="0"/>
              <a:t>, or </a:t>
            </a:r>
            <a:r>
              <a:rPr lang="en-US" dirty="0">
                <a:hlinkClick r:id="rId10"/>
              </a:rPr>
              <a:t>Marines</a:t>
            </a:r>
            <a:r>
              <a:rPr lang="en-US" dirty="0"/>
              <a:t>) or in the reserves requires a commitment for </a:t>
            </a:r>
            <a:r>
              <a:rPr lang="en-US" dirty="0" smtClean="0"/>
              <a:t>4-6 </a:t>
            </a:r>
            <a:r>
              <a:rPr lang="en-US" dirty="0"/>
              <a:t>years. </a:t>
            </a:r>
            <a:endParaRPr lang="en-US" dirty="0" smtClean="0"/>
          </a:p>
          <a:p>
            <a:r>
              <a:rPr lang="en-US" b="1" dirty="0" smtClean="0"/>
              <a:t>Armed </a:t>
            </a:r>
            <a:r>
              <a:rPr lang="en-US" b="1" dirty="0"/>
              <a:t>Services Vocational Aptitude Battery (ASVAB)</a:t>
            </a:r>
            <a:r>
              <a:rPr lang="en-US" dirty="0"/>
              <a:t> - </a:t>
            </a:r>
            <a:r>
              <a:rPr lang="en-US" dirty="0" smtClean="0"/>
              <a:t>This </a:t>
            </a:r>
            <a:r>
              <a:rPr lang="en-US" dirty="0"/>
              <a:t>test has questions that are similar to the SAT and ACT, but is broader in assessing possible career readiness skills. </a:t>
            </a:r>
          </a:p>
        </p:txBody>
      </p:sp>
    </p:spTree>
    <p:extLst>
      <p:ext uri="{BB962C8B-B14F-4D97-AF65-F5344CB8AC3E}">
        <p14:creationId xmlns:p14="http://schemas.microsoft.com/office/powerpoint/2010/main" val="11437674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a:bodyPr>
          <a:lstStyle/>
          <a:p>
            <a:pPr marL="114300" indent="0">
              <a:buNone/>
            </a:pPr>
            <a:r>
              <a:rPr lang="en-US" sz="2400" b="1" u="sng" dirty="0" smtClean="0">
                <a:solidFill>
                  <a:srgbClr val="00B050"/>
                </a:solidFill>
              </a:rPr>
              <a:t>4. Admissions Readiness </a:t>
            </a:r>
            <a:r>
              <a:rPr lang="en-US" sz="2400" dirty="0" smtClean="0"/>
              <a:t>-ensure </a:t>
            </a:r>
            <a:r>
              <a:rPr lang="en-US" sz="2400" dirty="0"/>
              <a:t>that all </a:t>
            </a:r>
            <a:r>
              <a:rPr lang="en-US" sz="2400" dirty="0" smtClean="0"/>
              <a:t>students </a:t>
            </a:r>
            <a:r>
              <a:rPr lang="en-US" sz="2400" dirty="0"/>
              <a:t>are prepared to enter the postsecondary training or career of their choice. </a:t>
            </a:r>
            <a:r>
              <a:rPr lang="en-US" sz="2400" dirty="0" smtClean="0"/>
              <a:t>Sophomores and juniors take the </a:t>
            </a:r>
            <a:r>
              <a:rPr lang="en-US" sz="2400" dirty="0"/>
              <a:t>PSAT </a:t>
            </a:r>
            <a:r>
              <a:rPr lang="en-US" sz="2400" dirty="0" smtClean="0"/>
              <a:t>and participate in other </a:t>
            </a:r>
            <a:r>
              <a:rPr lang="en-US" sz="2400" dirty="0"/>
              <a:t>test prep opportunities. </a:t>
            </a:r>
            <a:endParaRPr lang="en-US" sz="2400" dirty="0" smtClean="0"/>
          </a:p>
          <a:p>
            <a:pPr marL="114300" indent="0">
              <a:buNone/>
            </a:pPr>
            <a:r>
              <a:rPr lang="en-US" sz="2400" b="1" u="sng" dirty="0"/>
              <a:t>Students:</a:t>
            </a:r>
            <a:endParaRPr lang="en-US" sz="2400" dirty="0"/>
          </a:p>
          <a:p>
            <a:r>
              <a:rPr lang="en-US" sz="2400" dirty="0"/>
              <a:t>Maintain a high grade point average and class rank.</a:t>
            </a:r>
          </a:p>
          <a:p>
            <a:r>
              <a:rPr lang="en-US" sz="2400" dirty="0"/>
              <a:t>Take the </a:t>
            </a:r>
            <a:r>
              <a:rPr lang="en-US" sz="2400" u="sng" dirty="0">
                <a:hlinkClick r:id="rId2"/>
              </a:rPr>
              <a:t>PSAT</a:t>
            </a:r>
            <a:r>
              <a:rPr lang="en-US" sz="2400" dirty="0"/>
              <a:t> seriously and </a:t>
            </a:r>
            <a:r>
              <a:rPr lang="en-US" sz="2400" dirty="0" smtClean="0"/>
              <a:t>use </a:t>
            </a:r>
            <a:r>
              <a:rPr lang="en-US" sz="2400" u="sng" dirty="0" smtClean="0">
                <a:hlinkClick r:id="rId3" action="ppaction://hlinksldjump"/>
              </a:rPr>
              <a:t>My </a:t>
            </a:r>
            <a:r>
              <a:rPr lang="en-US" sz="2400" u="sng" dirty="0">
                <a:hlinkClick r:id="rId3" action="ppaction://hlinksldjump"/>
              </a:rPr>
              <a:t>College </a:t>
            </a:r>
            <a:r>
              <a:rPr lang="en-US" sz="2400" u="sng" dirty="0" err="1">
                <a:hlinkClick r:id="rId3" action="ppaction://hlinksldjump"/>
              </a:rPr>
              <a:t>QuickStart</a:t>
            </a:r>
            <a:r>
              <a:rPr lang="en-US" sz="2400" dirty="0"/>
              <a:t> to help prepare for the </a:t>
            </a:r>
            <a:r>
              <a:rPr lang="en-US" sz="2400" u="sng" dirty="0">
                <a:hlinkClick r:id="rId4"/>
              </a:rPr>
              <a:t>SAT</a:t>
            </a:r>
            <a:r>
              <a:rPr lang="en-US" sz="2400" dirty="0"/>
              <a:t> and </a:t>
            </a:r>
            <a:r>
              <a:rPr lang="en-US" sz="2400" u="sng" dirty="0">
                <a:hlinkClick r:id="rId5"/>
              </a:rPr>
              <a:t>ACT</a:t>
            </a:r>
            <a:r>
              <a:rPr lang="en-US" sz="2400" dirty="0"/>
              <a:t>.</a:t>
            </a:r>
          </a:p>
          <a:p>
            <a:r>
              <a:rPr lang="en-US" sz="2400" dirty="0" smtClean="0"/>
              <a:t>Get </a:t>
            </a:r>
            <a:r>
              <a:rPr lang="en-US" sz="2400" dirty="0"/>
              <a:t>to know the College &amp; Career Resource Advisor at your high school's College &amp; Career Resource Center. </a:t>
            </a:r>
          </a:p>
        </p:txBody>
      </p:sp>
    </p:spTree>
    <p:extLst>
      <p:ext uri="{BB962C8B-B14F-4D97-AF65-F5344CB8AC3E}">
        <p14:creationId xmlns:p14="http://schemas.microsoft.com/office/powerpoint/2010/main" val="1133141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Skills</a:t>
            </a:r>
            <a:endParaRPr lang="en-US" dirty="0"/>
          </a:p>
        </p:txBody>
      </p:sp>
      <p:sp>
        <p:nvSpPr>
          <p:cNvPr id="3" name="Content Placeholder 2"/>
          <p:cNvSpPr>
            <a:spLocks noGrp="1"/>
          </p:cNvSpPr>
          <p:nvPr>
            <p:ph idx="1"/>
          </p:nvPr>
        </p:nvSpPr>
        <p:spPr>
          <a:xfrm>
            <a:off x="457200" y="1295400"/>
            <a:ext cx="7620000" cy="5105400"/>
          </a:xfrm>
        </p:spPr>
        <p:txBody>
          <a:bodyPr/>
          <a:lstStyle/>
          <a:p>
            <a:r>
              <a:rPr lang="en-US" sz="2400" dirty="0" smtClean="0"/>
              <a:t>Skills that are specific, measurable and poses teachable abilities.</a:t>
            </a:r>
          </a:p>
          <a:p>
            <a:r>
              <a:rPr lang="en-US" sz="2400" dirty="0" smtClean="0"/>
              <a:t>Necessary in a given context.  For example, a job application</a:t>
            </a:r>
          </a:p>
          <a:p>
            <a:r>
              <a:rPr lang="en-US" sz="2400" dirty="0" smtClean="0"/>
              <a:t>Hard Skills include:</a:t>
            </a:r>
          </a:p>
          <a:p>
            <a:pPr lvl="1"/>
            <a:r>
              <a:rPr lang="en-US" sz="2200" dirty="0" smtClean="0"/>
              <a:t>Typing</a:t>
            </a:r>
          </a:p>
          <a:p>
            <a:pPr lvl="1"/>
            <a:r>
              <a:rPr lang="en-US" sz="2200" dirty="0" smtClean="0"/>
              <a:t>Mathematical ability</a:t>
            </a:r>
          </a:p>
          <a:p>
            <a:pPr lvl="1"/>
            <a:r>
              <a:rPr lang="en-US" sz="2200" dirty="0" smtClean="0"/>
              <a:t>Calculus</a:t>
            </a:r>
          </a:p>
          <a:p>
            <a:pPr lvl="1"/>
            <a:r>
              <a:rPr lang="en-US" sz="2200" dirty="0" smtClean="0"/>
              <a:t>Software development</a:t>
            </a:r>
          </a:p>
          <a:p>
            <a:pPr lvl="1"/>
            <a:r>
              <a:rPr lang="en-US" sz="2200" dirty="0" smtClean="0"/>
              <a:t>Operating machinery</a:t>
            </a:r>
          </a:p>
          <a:p>
            <a:pPr lvl="1"/>
            <a:r>
              <a:rPr lang="en-US" sz="2200" dirty="0" smtClean="0"/>
              <a:t>Speaking foreign languages</a:t>
            </a:r>
            <a:endParaRPr lang="en-US" sz="2200" dirty="0"/>
          </a:p>
        </p:txBody>
      </p:sp>
    </p:spTree>
    <p:extLst>
      <p:ext uri="{BB962C8B-B14F-4D97-AF65-F5344CB8AC3E}">
        <p14:creationId xmlns:p14="http://schemas.microsoft.com/office/powerpoint/2010/main" val="38913477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5 Pillars of College &amp; Career Readiness</a:t>
            </a:r>
          </a:p>
        </p:txBody>
      </p:sp>
      <p:sp>
        <p:nvSpPr>
          <p:cNvPr id="3" name="Content Placeholder 2"/>
          <p:cNvSpPr>
            <a:spLocks noGrp="1"/>
          </p:cNvSpPr>
          <p:nvPr>
            <p:ph idx="1"/>
          </p:nvPr>
        </p:nvSpPr>
        <p:spPr/>
        <p:txBody>
          <a:bodyPr>
            <a:normAutofit fontScale="92500"/>
          </a:bodyPr>
          <a:lstStyle/>
          <a:p>
            <a:pPr marL="114300" indent="0">
              <a:buNone/>
            </a:pPr>
            <a:r>
              <a:rPr lang="en-US" sz="2800" b="1" dirty="0" smtClean="0">
                <a:solidFill>
                  <a:srgbClr val="00B050"/>
                </a:solidFill>
              </a:rPr>
              <a:t>5. </a:t>
            </a:r>
            <a:r>
              <a:rPr lang="en-US" sz="2800" b="1" u="sng" dirty="0" smtClean="0">
                <a:solidFill>
                  <a:srgbClr val="00B050"/>
                </a:solidFill>
              </a:rPr>
              <a:t>Financial Readiness </a:t>
            </a:r>
            <a:r>
              <a:rPr lang="en-US" sz="2800" dirty="0" smtClean="0"/>
              <a:t>-</a:t>
            </a:r>
            <a:r>
              <a:rPr lang="en-US" sz="2800" dirty="0"/>
              <a:t>provides awareness and critical support to enable all students to access their future. </a:t>
            </a:r>
            <a:endParaRPr lang="en-US" sz="2800" dirty="0" smtClean="0"/>
          </a:p>
          <a:p>
            <a:r>
              <a:rPr lang="en-US" sz="2800" dirty="0" smtClean="0"/>
              <a:t>FBISD </a:t>
            </a:r>
            <a:r>
              <a:rPr lang="en-US" sz="2800" dirty="0"/>
              <a:t>provides parent workshops on financial aid and scholarships.  </a:t>
            </a:r>
            <a:endParaRPr lang="en-US" sz="2800" dirty="0" smtClean="0"/>
          </a:p>
          <a:p>
            <a:r>
              <a:rPr lang="en-US" sz="2800" dirty="0" smtClean="0"/>
              <a:t>Advisors </a:t>
            </a:r>
            <a:r>
              <a:rPr lang="en-US" sz="2800" dirty="0"/>
              <a:t>are available to help parents complete their Free Application for Federal Student Aid (FAFSA) along with district-wide FAFSA completion events where professional tax help is available. </a:t>
            </a:r>
            <a:endParaRPr lang="en-US" sz="2800" dirty="0" smtClean="0"/>
          </a:p>
          <a:p>
            <a:r>
              <a:rPr lang="en-US" sz="2800" dirty="0" smtClean="0"/>
              <a:t>FBISD Parent University (Departments-Counseling &amp; Postsecondary Readiness)</a:t>
            </a:r>
          </a:p>
        </p:txBody>
      </p:sp>
    </p:spTree>
    <p:extLst>
      <p:ext uri="{BB962C8B-B14F-4D97-AF65-F5344CB8AC3E}">
        <p14:creationId xmlns:p14="http://schemas.microsoft.com/office/powerpoint/2010/main" val="9928557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Financial Readiness</a:t>
            </a:r>
            <a:endParaRPr lang="en-US" b="1" dirty="0">
              <a:solidFill>
                <a:srgbClr val="FF0000"/>
              </a:solidFill>
            </a:endParaRPr>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600" b="1" u="sng" dirty="0"/>
              <a:t>Students:</a:t>
            </a:r>
            <a:endParaRPr lang="en-US" sz="2600" dirty="0"/>
          </a:p>
          <a:p>
            <a:r>
              <a:rPr lang="en-US" sz="2600" dirty="0"/>
              <a:t>Don't let money keep you from pursuing your dreams.</a:t>
            </a:r>
          </a:p>
          <a:p>
            <a:r>
              <a:rPr lang="en-US" sz="2600" dirty="0"/>
              <a:t>Learn about and apply for scholarships.  FBISD seniors earn millions of dollars in scholarships every year.  This could be you!</a:t>
            </a:r>
          </a:p>
          <a:p>
            <a:r>
              <a:rPr lang="en-US" sz="2600" dirty="0"/>
              <a:t>Fill out and complete your </a:t>
            </a:r>
            <a:r>
              <a:rPr lang="en-US" sz="2600" u="sng" dirty="0">
                <a:hlinkClick r:id="rId2"/>
              </a:rPr>
              <a:t>Free Application for Federal Student Aid (FAFSA)</a:t>
            </a:r>
            <a:r>
              <a:rPr lang="en-US" sz="2600" dirty="0"/>
              <a:t> in October and definitely by March of your senior year.</a:t>
            </a:r>
          </a:p>
          <a:p>
            <a:r>
              <a:rPr lang="en-US" sz="2600" dirty="0"/>
              <a:t>Take advantage of FAFSA Workshops that take place around the district and Houston.  Free professional help is available. </a:t>
            </a:r>
          </a:p>
          <a:p>
            <a:endParaRPr lang="en-US" dirty="0"/>
          </a:p>
        </p:txBody>
      </p:sp>
    </p:spTree>
    <p:extLst>
      <p:ext uri="{BB962C8B-B14F-4D97-AF65-F5344CB8AC3E}">
        <p14:creationId xmlns:p14="http://schemas.microsoft.com/office/powerpoint/2010/main" val="7407240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Paying for College </a:t>
            </a:r>
            <a:br>
              <a:rPr lang="en-US" b="1" dirty="0" smtClean="0">
                <a:solidFill>
                  <a:srgbClr val="FF0000"/>
                </a:solidFill>
              </a:rPr>
            </a:br>
            <a:r>
              <a:rPr lang="en-US" b="1" dirty="0" smtClean="0">
                <a:solidFill>
                  <a:srgbClr val="FF0000"/>
                </a:solidFill>
              </a:rPr>
              <a:t>Financial Aid</a:t>
            </a:r>
            <a:endParaRPr lang="en-US" b="1" dirty="0">
              <a:solidFill>
                <a:srgbClr val="FF0000"/>
              </a:solidFill>
            </a:endParaRPr>
          </a:p>
        </p:txBody>
      </p:sp>
      <p:sp>
        <p:nvSpPr>
          <p:cNvPr id="3" name="Content Placeholder 2"/>
          <p:cNvSpPr>
            <a:spLocks noGrp="1"/>
          </p:cNvSpPr>
          <p:nvPr>
            <p:ph idx="1"/>
          </p:nvPr>
        </p:nvSpPr>
        <p:spPr>
          <a:xfrm>
            <a:off x="457200" y="1600200"/>
            <a:ext cx="7620000" cy="4953000"/>
          </a:xfrm>
        </p:spPr>
        <p:txBody>
          <a:bodyPr>
            <a:noAutofit/>
          </a:bodyPr>
          <a:lstStyle/>
          <a:p>
            <a:r>
              <a:rPr lang="en-US" sz="3200" u="sng" dirty="0" smtClean="0"/>
              <a:t>Everyone</a:t>
            </a:r>
            <a:r>
              <a:rPr lang="en-US" sz="3200" dirty="0" smtClean="0"/>
              <a:t> qualifies for some form of financial aid.</a:t>
            </a:r>
          </a:p>
          <a:p>
            <a:r>
              <a:rPr lang="en-US" sz="3200" b="1" u="sng" dirty="0" smtClean="0"/>
              <a:t>FREE</a:t>
            </a:r>
            <a:r>
              <a:rPr lang="en-US" sz="3200" dirty="0" smtClean="0"/>
              <a:t> assistance is available for filing the FAFSA and interpreting results</a:t>
            </a:r>
          </a:p>
          <a:p>
            <a:r>
              <a:rPr lang="en-US" sz="3200" dirty="0" smtClean="0"/>
              <a:t>FAFSA opens October 1</a:t>
            </a:r>
            <a:r>
              <a:rPr lang="en-US" sz="3200" baseline="30000" dirty="0" smtClean="0"/>
              <a:t>st</a:t>
            </a:r>
            <a:r>
              <a:rPr lang="en-US" sz="3200" dirty="0" smtClean="0"/>
              <a:t> of each year</a:t>
            </a:r>
          </a:p>
          <a:p>
            <a:r>
              <a:rPr lang="en-US" sz="3200" dirty="0" smtClean="0"/>
              <a:t>Can now use previous year’s tax return</a:t>
            </a:r>
          </a:p>
          <a:p>
            <a:r>
              <a:rPr lang="en-US" sz="3200" dirty="0" smtClean="0"/>
              <a:t>Beware of Scams!  </a:t>
            </a:r>
            <a:r>
              <a:rPr lang="en-US" sz="3200" b="1" dirty="0" smtClean="0">
                <a:solidFill>
                  <a:srgbClr val="FF0000"/>
                </a:solidFill>
              </a:rPr>
              <a:t>FAFSA.com</a:t>
            </a:r>
            <a:r>
              <a:rPr lang="en-US" sz="3200" dirty="0" smtClean="0"/>
              <a:t> is </a:t>
            </a:r>
            <a:r>
              <a:rPr lang="en-US" sz="3200" b="1" dirty="0" smtClean="0"/>
              <a:t>NOT</a:t>
            </a:r>
            <a:r>
              <a:rPr lang="en-US" sz="3200" dirty="0" smtClean="0"/>
              <a:t> a government agency.  Always go to FAFSA.</a:t>
            </a:r>
            <a:r>
              <a:rPr lang="en-US" sz="3200" u="sng" dirty="0" smtClean="0"/>
              <a:t>gov</a:t>
            </a:r>
            <a:endParaRPr lang="en-US" sz="3200" u="sng" dirty="0"/>
          </a:p>
        </p:txBody>
      </p:sp>
    </p:spTree>
    <p:extLst>
      <p:ext uri="{BB962C8B-B14F-4D97-AF65-F5344CB8AC3E}">
        <p14:creationId xmlns:p14="http://schemas.microsoft.com/office/powerpoint/2010/main" val="2686900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Paying for College</a:t>
            </a:r>
            <a:br>
              <a:rPr lang="en-US" b="1" dirty="0" smtClean="0">
                <a:solidFill>
                  <a:srgbClr val="FF0000"/>
                </a:solidFill>
              </a:rPr>
            </a:br>
            <a:r>
              <a:rPr lang="en-US" b="1" dirty="0" smtClean="0">
                <a:solidFill>
                  <a:srgbClr val="FF0000"/>
                </a:solidFill>
              </a:rPr>
              <a:t>Financial Aid</a:t>
            </a:r>
            <a:endParaRPr lang="en-US" b="1" dirty="0">
              <a:solidFill>
                <a:srgbClr val="FF0000"/>
              </a:solidFill>
            </a:endParaRPr>
          </a:p>
        </p:txBody>
      </p:sp>
      <p:sp>
        <p:nvSpPr>
          <p:cNvPr id="3" name="Content Placeholder 2"/>
          <p:cNvSpPr>
            <a:spLocks noGrp="1"/>
          </p:cNvSpPr>
          <p:nvPr>
            <p:ph idx="1"/>
          </p:nvPr>
        </p:nvSpPr>
        <p:spPr/>
        <p:txBody>
          <a:bodyPr>
            <a:normAutofit fontScale="92500"/>
          </a:bodyPr>
          <a:lstStyle/>
          <a:p>
            <a:pPr marL="114300" indent="0">
              <a:buNone/>
            </a:pPr>
            <a:r>
              <a:rPr lang="en-US" sz="2400" dirty="0" smtClean="0"/>
              <a:t>Financial </a:t>
            </a:r>
            <a:r>
              <a:rPr lang="en-US" sz="2400" dirty="0"/>
              <a:t>aid comes from the federal and local government. It's money that helps a student pay for education </a:t>
            </a:r>
            <a:r>
              <a:rPr lang="en-US" sz="2400" dirty="0" smtClean="0"/>
              <a:t>expenses. </a:t>
            </a:r>
          </a:p>
          <a:p>
            <a:r>
              <a:rPr lang="en-US" sz="2400" dirty="0" smtClean="0"/>
              <a:t>Federal </a:t>
            </a:r>
            <a:r>
              <a:rPr lang="en-US" sz="2400" dirty="0"/>
              <a:t>student aid covers expenses such as tuition and fees, room and board, books and supplies, and transportation. </a:t>
            </a:r>
            <a:endParaRPr lang="en-US" sz="2400" dirty="0" smtClean="0"/>
          </a:p>
          <a:p>
            <a:r>
              <a:rPr lang="en-US" sz="2400" dirty="0" smtClean="0"/>
              <a:t>Financial </a:t>
            </a:r>
            <a:r>
              <a:rPr lang="en-US" sz="2400" dirty="0"/>
              <a:t>aid often comes in the form of </a:t>
            </a:r>
            <a:r>
              <a:rPr lang="en-US" sz="2400" dirty="0" smtClean="0"/>
              <a:t>grants, loans, and work-study.</a:t>
            </a:r>
          </a:p>
          <a:p>
            <a:r>
              <a:rPr lang="en-US" sz="2400" b="1" u="sng" dirty="0" smtClean="0">
                <a:solidFill>
                  <a:srgbClr val="00B050"/>
                </a:solidFill>
              </a:rPr>
              <a:t>Grants </a:t>
            </a:r>
            <a:r>
              <a:rPr lang="en-US" sz="2400" dirty="0" smtClean="0"/>
              <a:t>– do not have to be paid back; based on financial need</a:t>
            </a:r>
          </a:p>
          <a:p>
            <a:r>
              <a:rPr lang="en-US" sz="2400" b="1" u="sng" dirty="0" smtClean="0">
                <a:solidFill>
                  <a:srgbClr val="00B050"/>
                </a:solidFill>
              </a:rPr>
              <a:t>Loans</a:t>
            </a:r>
            <a:r>
              <a:rPr lang="en-US" sz="2400" u="sng" dirty="0" smtClean="0">
                <a:solidFill>
                  <a:srgbClr val="00B050"/>
                </a:solidFill>
              </a:rPr>
              <a:t> </a:t>
            </a:r>
            <a:r>
              <a:rPr lang="en-US" sz="2400" dirty="0" smtClean="0"/>
              <a:t>– most have to be paid back</a:t>
            </a:r>
          </a:p>
          <a:p>
            <a:r>
              <a:rPr lang="en-US" sz="2400" b="1" u="sng" dirty="0" smtClean="0">
                <a:solidFill>
                  <a:srgbClr val="00B050"/>
                </a:solidFill>
              </a:rPr>
              <a:t>Work-Study</a:t>
            </a:r>
            <a:r>
              <a:rPr lang="en-US" sz="2400" dirty="0" smtClean="0"/>
              <a:t>-on/off campus job usually 10-20 hours/week. You still have to apply for the job.  It is not a guarantee.</a:t>
            </a:r>
          </a:p>
          <a:p>
            <a:r>
              <a:rPr lang="en-US" sz="2400" b="1" u="sng" dirty="0" smtClean="0">
                <a:solidFill>
                  <a:srgbClr val="00B050"/>
                </a:solidFill>
              </a:rPr>
              <a:t>JOB</a:t>
            </a:r>
            <a:r>
              <a:rPr lang="en-US" sz="2400" dirty="0" smtClean="0">
                <a:solidFill>
                  <a:srgbClr val="00B050"/>
                </a:solidFill>
              </a:rPr>
              <a:t> </a:t>
            </a:r>
            <a:r>
              <a:rPr lang="en-US" sz="2400" dirty="0" smtClean="0"/>
              <a:t>– Work your way through school.</a:t>
            </a:r>
          </a:p>
          <a:p>
            <a:endParaRPr lang="en-US" dirty="0"/>
          </a:p>
        </p:txBody>
      </p:sp>
    </p:spTree>
    <p:extLst>
      <p:ext uri="{BB962C8B-B14F-4D97-AF65-F5344CB8AC3E}">
        <p14:creationId xmlns:p14="http://schemas.microsoft.com/office/powerpoint/2010/main" val="17646648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b="1" dirty="0" smtClean="0">
                <a:solidFill>
                  <a:srgbClr val="FF0000"/>
                </a:solidFill>
              </a:rPr>
              <a:t>Financial Aid</a:t>
            </a:r>
            <a:r>
              <a:rPr lang="en-US" dirty="0" smtClean="0"/>
              <a:t>	</a:t>
            </a:r>
            <a:endParaRPr lang="en-US" dirty="0"/>
          </a:p>
        </p:txBody>
      </p:sp>
      <p:sp>
        <p:nvSpPr>
          <p:cNvPr id="3" name="Content Placeholder 2"/>
          <p:cNvSpPr>
            <a:spLocks noGrp="1"/>
          </p:cNvSpPr>
          <p:nvPr>
            <p:ph idx="1"/>
          </p:nvPr>
        </p:nvSpPr>
        <p:spPr>
          <a:xfrm>
            <a:off x="228600" y="1295400"/>
            <a:ext cx="8229600" cy="5105400"/>
          </a:xfrm>
        </p:spPr>
        <p:txBody>
          <a:bodyPr>
            <a:normAutofit fontScale="77500" lnSpcReduction="20000"/>
          </a:bodyPr>
          <a:lstStyle/>
          <a:p>
            <a:pPr marL="114300" indent="0">
              <a:buNone/>
            </a:pPr>
            <a:r>
              <a:rPr lang="en-US" sz="4000" b="1" u="sng" dirty="0" smtClean="0">
                <a:solidFill>
                  <a:srgbClr val="00B050"/>
                </a:solidFill>
              </a:rPr>
              <a:t>Grants – Examples</a:t>
            </a:r>
          </a:p>
          <a:p>
            <a:r>
              <a:rPr lang="en-US" sz="4000" u="sng" dirty="0" smtClean="0">
                <a:solidFill>
                  <a:srgbClr val="7030A0"/>
                </a:solidFill>
              </a:rPr>
              <a:t>Texas Equalization Grant (State)</a:t>
            </a:r>
            <a:r>
              <a:rPr lang="en-US" sz="4000" u="sng" dirty="0" smtClean="0"/>
              <a:t> </a:t>
            </a:r>
            <a:r>
              <a:rPr lang="en-US" sz="4000" dirty="0" smtClean="0"/>
              <a:t>– </a:t>
            </a:r>
            <a:r>
              <a:rPr lang="en-US" sz="3500" dirty="0" smtClean="0"/>
              <a:t>allows students with financial need to attend a private college/university</a:t>
            </a:r>
          </a:p>
          <a:p>
            <a:r>
              <a:rPr lang="en-US" sz="4000" u="sng" dirty="0" smtClean="0">
                <a:solidFill>
                  <a:srgbClr val="7030A0"/>
                </a:solidFill>
              </a:rPr>
              <a:t>Teach Grant (Federal)</a:t>
            </a:r>
            <a:r>
              <a:rPr lang="en-US" sz="4000" dirty="0" smtClean="0"/>
              <a:t> - </a:t>
            </a:r>
            <a:r>
              <a:rPr lang="en-US" sz="3200" dirty="0" smtClean="0"/>
              <a:t>$4,000/year in exchange for teaching 4 years at a Title 1 school</a:t>
            </a:r>
          </a:p>
          <a:p>
            <a:r>
              <a:rPr lang="en-US" sz="4000" u="sng" dirty="0" smtClean="0">
                <a:solidFill>
                  <a:srgbClr val="7030A0"/>
                </a:solidFill>
              </a:rPr>
              <a:t>Pell Grant (Federal)</a:t>
            </a:r>
            <a:r>
              <a:rPr lang="en-US" sz="4000" dirty="0" smtClean="0">
                <a:solidFill>
                  <a:srgbClr val="7030A0"/>
                </a:solidFill>
              </a:rPr>
              <a:t> – Need-based</a:t>
            </a:r>
            <a:endParaRPr lang="en-US" sz="4000" u="sng" dirty="0" smtClean="0">
              <a:solidFill>
                <a:srgbClr val="7030A0"/>
              </a:solidFill>
            </a:endParaRPr>
          </a:p>
          <a:p>
            <a:r>
              <a:rPr lang="en-US" sz="4000" u="sng" dirty="0" smtClean="0">
                <a:solidFill>
                  <a:srgbClr val="7030A0"/>
                </a:solidFill>
              </a:rPr>
              <a:t>Federal Supplemental Educational Opportunity Grant (SEOG)</a:t>
            </a:r>
            <a:r>
              <a:rPr lang="en-US" sz="4000" dirty="0" smtClean="0">
                <a:solidFill>
                  <a:srgbClr val="7030A0"/>
                </a:solidFill>
              </a:rPr>
              <a:t> – </a:t>
            </a:r>
            <a:r>
              <a:rPr lang="en-US" sz="4100" dirty="0" smtClean="0">
                <a:solidFill>
                  <a:srgbClr val="7030A0"/>
                </a:solidFill>
              </a:rPr>
              <a:t>Exceptional need</a:t>
            </a:r>
            <a:endParaRPr lang="en-US" sz="4100" u="sng" dirty="0" smtClean="0">
              <a:solidFill>
                <a:srgbClr val="7030A0"/>
              </a:solidFill>
            </a:endParaRPr>
          </a:p>
          <a:p>
            <a:r>
              <a:rPr lang="en-US" sz="4000" u="sng" dirty="0" smtClean="0">
                <a:solidFill>
                  <a:srgbClr val="7030A0"/>
                </a:solidFill>
              </a:rPr>
              <a:t>Texas Public Educational Grant (TPEG)</a:t>
            </a:r>
          </a:p>
          <a:p>
            <a:r>
              <a:rPr lang="en-US" sz="4000" u="sng" dirty="0" smtClean="0">
                <a:solidFill>
                  <a:srgbClr val="7030A0"/>
                </a:solidFill>
              </a:rPr>
              <a:t>TEXAS Grant</a:t>
            </a:r>
            <a:r>
              <a:rPr lang="en-US" sz="4000" dirty="0" smtClean="0">
                <a:solidFill>
                  <a:srgbClr val="7030A0"/>
                </a:solidFill>
              </a:rPr>
              <a:t> – </a:t>
            </a:r>
            <a:r>
              <a:rPr lang="en-US" sz="2800" dirty="0" smtClean="0">
                <a:solidFill>
                  <a:srgbClr val="7030A0"/>
                </a:solidFill>
              </a:rPr>
              <a:t>Need-based financial aid to Texas Students</a:t>
            </a:r>
            <a:endParaRPr lang="en-US" sz="2800" u="sng" dirty="0" smtClean="0">
              <a:solidFill>
                <a:srgbClr val="7030A0"/>
              </a:solidFill>
            </a:endParaRPr>
          </a:p>
          <a:p>
            <a:pPr marL="114300" indent="0">
              <a:buNone/>
            </a:pPr>
            <a:endParaRPr lang="en-US" sz="4000" u="sng" dirty="0"/>
          </a:p>
        </p:txBody>
      </p:sp>
    </p:spTree>
    <p:extLst>
      <p:ext uri="{BB962C8B-B14F-4D97-AF65-F5344CB8AC3E}">
        <p14:creationId xmlns:p14="http://schemas.microsoft.com/office/powerpoint/2010/main" val="21356631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Scholarships</a:t>
            </a:r>
            <a:endParaRPr lang="en-US" b="1" dirty="0">
              <a:solidFill>
                <a:srgbClr val="FF0000"/>
              </a:solidFill>
            </a:endParaRPr>
          </a:p>
        </p:txBody>
      </p:sp>
      <p:sp>
        <p:nvSpPr>
          <p:cNvPr id="3" name="Content Placeholder 2"/>
          <p:cNvSpPr>
            <a:spLocks noGrp="1"/>
          </p:cNvSpPr>
          <p:nvPr>
            <p:ph idx="1"/>
          </p:nvPr>
        </p:nvSpPr>
        <p:spPr>
          <a:xfrm>
            <a:off x="457200" y="1295400"/>
            <a:ext cx="7620000" cy="5105400"/>
          </a:xfrm>
        </p:spPr>
        <p:txBody>
          <a:bodyPr>
            <a:normAutofit fontScale="92500" lnSpcReduction="20000"/>
          </a:bodyPr>
          <a:lstStyle/>
          <a:p>
            <a:pPr marL="114300" indent="0">
              <a:buNone/>
            </a:pPr>
            <a:r>
              <a:rPr lang="en-US" sz="2800" b="1" u="sng" dirty="0">
                <a:solidFill>
                  <a:srgbClr val="7030A0"/>
                </a:solidFill>
              </a:rPr>
              <a:t>Scholarships</a:t>
            </a:r>
          </a:p>
          <a:p>
            <a:pPr lvl="1"/>
            <a:r>
              <a:rPr lang="en-US" sz="2800" dirty="0"/>
              <a:t>Free money, but there may be a few strings attached (e.g. good academic standing). In the end, the benefits of scholarships far outweigh any negatives you might attribute to the process in obtaining and/or maintaining the award. </a:t>
            </a:r>
          </a:p>
          <a:p>
            <a:pPr lvl="1"/>
            <a:r>
              <a:rPr lang="en-US" sz="2800" dirty="0" smtClean="0"/>
              <a:t>Free </a:t>
            </a:r>
            <a:r>
              <a:rPr lang="en-US" sz="2800" dirty="0"/>
              <a:t>money for good ACT &amp; SAT scores</a:t>
            </a:r>
          </a:p>
          <a:p>
            <a:pPr lvl="1"/>
            <a:r>
              <a:rPr lang="en-US" sz="2800" dirty="0"/>
              <a:t>Colleges have renewable academic </a:t>
            </a:r>
            <a:r>
              <a:rPr lang="en-US" sz="2800" dirty="0" smtClean="0"/>
              <a:t>scholarships</a:t>
            </a:r>
          </a:p>
          <a:p>
            <a:pPr lvl="1"/>
            <a:r>
              <a:rPr lang="en-US" sz="2800" dirty="0" smtClean="0"/>
              <a:t>Merit Based (Academic, Class rank or GPA, Test Scores)</a:t>
            </a:r>
          </a:p>
          <a:p>
            <a:pPr lvl="1"/>
            <a:r>
              <a:rPr lang="en-US" sz="2800" dirty="0" smtClean="0"/>
              <a:t>Special Skills (Music, Drama, Athletics, Art)</a:t>
            </a:r>
            <a:endParaRPr lang="en-US" sz="2800" dirty="0"/>
          </a:p>
          <a:p>
            <a:r>
              <a:rPr lang="en-US" sz="2800" dirty="0"/>
              <a:t>Always talk to the financial aid officer at the college to make sure you are getting all the help you can. </a:t>
            </a:r>
          </a:p>
          <a:p>
            <a:endParaRPr lang="en-US" dirty="0"/>
          </a:p>
        </p:txBody>
      </p:sp>
    </p:spTree>
    <p:extLst>
      <p:ext uri="{BB962C8B-B14F-4D97-AF65-F5344CB8AC3E}">
        <p14:creationId xmlns:p14="http://schemas.microsoft.com/office/powerpoint/2010/main" val="42305122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College Savings Plans</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smtClean="0">
                <a:solidFill>
                  <a:srgbClr val="7030A0"/>
                </a:solidFill>
              </a:rPr>
              <a:t>Texas Tuition Promise Fund </a:t>
            </a:r>
            <a:r>
              <a:rPr lang="en-US" dirty="0" smtClean="0"/>
              <a:t>– Prepaid Tuition Plan</a:t>
            </a:r>
          </a:p>
          <a:p>
            <a:r>
              <a:rPr lang="en-US" b="1" u="sng" dirty="0" smtClean="0">
                <a:solidFill>
                  <a:srgbClr val="7030A0"/>
                </a:solidFill>
              </a:rPr>
              <a:t>Texas College Savings Plan </a:t>
            </a:r>
            <a:r>
              <a:rPr lang="en-US" dirty="0" smtClean="0"/>
              <a:t>– Direct-Sold College Savings Tax-advantage Plan (529)</a:t>
            </a:r>
          </a:p>
          <a:p>
            <a:r>
              <a:rPr lang="en-US" b="1" u="sng" dirty="0" smtClean="0">
                <a:solidFill>
                  <a:srgbClr val="7030A0"/>
                </a:solidFill>
              </a:rPr>
              <a:t>LoneStar 529 Plan </a:t>
            </a:r>
            <a:r>
              <a:rPr lang="en-US" dirty="0" smtClean="0"/>
              <a:t>– Advisor-Sold College Savings Tax-advantage Plan</a:t>
            </a:r>
          </a:p>
        </p:txBody>
      </p:sp>
    </p:spTree>
    <p:extLst>
      <p:ext uri="{BB962C8B-B14F-4D97-AF65-F5344CB8AC3E}">
        <p14:creationId xmlns:p14="http://schemas.microsoft.com/office/powerpoint/2010/main" val="26657573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4400" b="1" dirty="0">
                <a:solidFill>
                  <a:srgbClr val="00B050"/>
                </a:solidFill>
              </a:rPr>
              <a:t>Financial Aid -  Federal Loans</a:t>
            </a:r>
          </a:p>
        </p:txBody>
      </p:sp>
      <p:sp>
        <p:nvSpPr>
          <p:cNvPr id="3" name="Content Placeholder 2"/>
          <p:cNvSpPr>
            <a:spLocks noGrp="1"/>
          </p:cNvSpPr>
          <p:nvPr>
            <p:ph idx="1"/>
          </p:nvPr>
        </p:nvSpPr>
        <p:spPr>
          <a:xfrm>
            <a:off x="457200" y="1295400"/>
            <a:ext cx="7620000" cy="5105400"/>
          </a:xfrm>
        </p:spPr>
        <p:txBody>
          <a:bodyPr>
            <a:normAutofit lnSpcReduction="10000"/>
          </a:bodyPr>
          <a:lstStyle/>
          <a:p>
            <a:pPr lvl="1"/>
            <a:r>
              <a:rPr lang="en-US" sz="2800" b="1" u="sng" dirty="0">
                <a:solidFill>
                  <a:srgbClr val="FF0000"/>
                </a:solidFill>
              </a:rPr>
              <a:t>Federal </a:t>
            </a:r>
            <a:r>
              <a:rPr lang="en-US" sz="2800" b="1" u="sng" dirty="0" smtClean="0">
                <a:solidFill>
                  <a:srgbClr val="FF0000"/>
                </a:solidFill>
              </a:rPr>
              <a:t>Stafford Loans</a:t>
            </a:r>
            <a:endParaRPr lang="en-US" sz="2800" b="1" u="sng" dirty="0">
              <a:solidFill>
                <a:srgbClr val="FF0000"/>
              </a:solidFill>
            </a:endParaRPr>
          </a:p>
          <a:p>
            <a:pPr lvl="2"/>
            <a:r>
              <a:rPr lang="en-US" sz="2800" b="1" u="sng" dirty="0">
                <a:solidFill>
                  <a:srgbClr val="7030A0"/>
                </a:solidFill>
              </a:rPr>
              <a:t>Subsidized Stafford </a:t>
            </a:r>
            <a:r>
              <a:rPr lang="en-US" sz="2800" dirty="0"/>
              <a:t>– based on financial need; government pays the interest while student is in school</a:t>
            </a:r>
          </a:p>
          <a:p>
            <a:pPr lvl="2"/>
            <a:r>
              <a:rPr lang="en-US" sz="2800" b="1" u="sng" dirty="0">
                <a:solidFill>
                  <a:srgbClr val="7030A0"/>
                </a:solidFill>
              </a:rPr>
              <a:t>Unsubsidized </a:t>
            </a:r>
            <a:r>
              <a:rPr lang="en-US" sz="2800" b="1" u="sng" dirty="0" smtClean="0">
                <a:solidFill>
                  <a:srgbClr val="7030A0"/>
                </a:solidFill>
              </a:rPr>
              <a:t>Stafford </a:t>
            </a:r>
            <a:r>
              <a:rPr lang="en-US" sz="2800" dirty="0" smtClean="0"/>
              <a:t>-</a:t>
            </a:r>
            <a:r>
              <a:rPr lang="en-US" sz="2800" dirty="0"/>
              <a:t>not based on financial need; student is only charged interest while in school which he/she can pay while in school or let it accumulate (it will be added to the amount of the loan</a:t>
            </a:r>
            <a:r>
              <a:rPr lang="en-US" sz="2800" dirty="0" smtClean="0"/>
              <a:t>).</a:t>
            </a:r>
          </a:p>
          <a:p>
            <a:pPr lvl="2"/>
            <a:r>
              <a:rPr lang="en-US" sz="2800" dirty="0" smtClean="0"/>
              <a:t>Repayment starts 6 months after graduation or dropping below full-time status.  No credit check required.</a:t>
            </a:r>
            <a:endParaRPr lang="en-US" sz="2800" dirty="0"/>
          </a:p>
          <a:p>
            <a:pPr lvl="2"/>
            <a:endParaRPr lang="en-US" dirty="0"/>
          </a:p>
        </p:txBody>
      </p:sp>
    </p:spTree>
    <p:extLst>
      <p:ext uri="{BB962C8B-B14F-4D97-AF65-F5344CB8AC3E}">
        <p14:creationId xmlns:p14="http://schemas.microsoft.com/office/powerpoint/2010/main" val="20178558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B050"/>
                </a:solidFill>
              </a:rPr>
              <a:t>Financial Aid -  Federal Loans</a:t>
            </a:r>
          </a:p>
        </p:txBody>
      </p:sp>
      <p:sp>
        <p:nvSpPr>
          <p:cNvPr id="3" name="Content Placeholder 2"/>
          <p:cNvSpPr>
            <a:spLocks noGrp="1"/>
          </p:cNvSpPr>
          <p:nvPr>
            <p:ph idx="1"/>
          </p:nvPr>
        </p:nvSpPr>
        <p:spPr/>
        <p:txBody>
          <a:bodyPr/>
          <a:lstStyle/>
          <a:p>
            <a:pPr lvl="1"/>
            <a:r>
              <a:rPr lang="en-US" sz="3200" b="1" u="sng" dirty="0">
                <a:solidFill>
                  <a:srgbClr val="FF0000"/>
                </a:solidFill>
              </a:rPr>
              <a:t>Perkins Loans</a:t>
            </a:r>
          </a:p>
          <a:p>
            <a:pPr lvl="2"/>
            <a:r>
              <a:rPr lang="en-US" sz="3200" dirty="0"/>
              <a:t>Need-based; subsidized. </a:t>
            </a:r>
          </a:p>
          <a:p>
            <a:pPr lvl="2"/>
            <a:r>
              <a:rPr lang="en-US" sz="3200" dirty="0"/>
              <a:t>Awarded by the college to students with the greatest need.</a:t>
            </a:r>
          </a:p>
          <a:p>
            <a:pPr lvl="2"/>
            <a:r>
              <a:rPr lang="en-US" sz="3200" dirty="0"/>
              <a:t>No payments made while in school</a:t>
            </a:r>
          </a:p>
          <a:p>
            <a:pPr lvl="2"/>
            <a:r>
              <a:rPr lang="en-US" sz="3200" dirty="0"/>
              <a:t>Debt may be forgiven if student enters a career in public service, such as teaching.</a:t>
            </a:r>
          </a:p>
          <a:p>
            <a:endParaRPr lang="en-US" dirty="0"/>
          </a:p>
        </p:txBody>
      </p:sp>
    </p:spTree>
    <p:extLst>
      <p:ext uri="{BB962C8B-B14F-4D97-AF65-F5344CB8AC3E}">
        <p14:creationId xmlns:p14="http://schemas.microsoft.com/office/powerpoint/2010/main" val="12087981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rgbClr val="00B050"/>
                </a:solidFill>
              </a:rPr>
              <a:t>Financial Aid -  Federal Loans</a:t>
            </a:r>
            <a:endParaRPr lang="en-US" sz="4400" dirty="0"/>
          </a:p>
        </p:txBody>
      </p:sp>
      <p:sp>
        <p:nvSpPr>
          <p:cNvPr id="3" name="Content Placeholder 2"/>
          <p:cNvSpPr>
            <a:spLocks noGrp="1"/>
          </p:cNvSpPr>
          <p:nvPr>
            <p:ph idx="1"/>
          </p:nvPr>
        </p:nvSpPr>
        <p:spPr/>
        <p:txBody>
          <a:bodyPr/>
          <a:lstStyle/>
          <a:p>
            <a:pPr lvl="1"/>
            <a:r>
              <a:rPr lang="en-US" sz="2800" b="1" u="sng" dirty="0">
                <a:solidFill>
                  <a:srgbClr val="FF0000"/>
                </a:solidFill>
              </a:rPr>
              <a:t>Parent Plus Loans</a:t>
            </a:r>
          </a:p>
          <a:p>
            <a:pPr lvl="2"/>
            <a:r>
              <a:rPr lang="en-US" sz="2800" dirty="0"/>
              <a:t>Parent borrows money for dependent child’s education</a:t>
            </a:r>
          </a:p>
          <a:p>
            <a:pPr lvl="2"/>
            <a:r>
              <a:rPr lang="en-US" sz="2800" dirty="0"/>
              <a:t>Loan-repayment starts 60 days after disbursement – Parent responsible for repayment; </a:t>
            </a:r>
            <a:r>
              <a:rPr lang="en-US" sz="2800" dirty="0" smtClean="0"/>
              <a:t>Deferrable</a:t>
            </a:r>
            <a:endParaRPr lang="en-US" sz="2800" dirty="0"/>
          </a:p>
          <a:p>
            <a:pPr lvl="2"/>
            <a:r>
              <a:rPr lang="en-US" sz="2800" dirty="0"/>
              <a:t>Credit check required</a:t>
            </a:r>
          </a:p>
          <a:p>
            <a:endParaRPr lang="en-US" dirty="0"/>
          </a:p>
        </p:txBody>
      </p:sp>
    </p:spTree>
    <p:extLst>
      <p:ext uri="{BB962C8B-B14F-4D97-AF65-F5344CB8AC3E}">
        <p14:creationId xmlns:p14="http://schemas.microsoft.com/office/powerpoint/2010/main" val="424736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Skills	</a:t>
            </a:r>
            <a:endParaRPr lang="en-US" dirty="0"/>
          </a:p>
        </p:txBody>
      </p:sp>
      <p:sp>
        <p:nvSpPr>
          <p:cNvPr id="3" name="Content Placeholder 2"/>
          <p:cNvSpPr>
            <a:spLocks noGrp="1"/>
          </p:cNvSpPr>
          <p:nvPr>
            <p:ph idx="1"/>
          </p:nvPr>
        </p:nvSpPr>
        <p:spPr/>
        <p:txBody>
          <a:bodyPr>
            <a:normAutofit/>
          </a:bodyPr>
          <a:lstStyle/>
          <a:p>
            <a:r>
              <a:rPr lang="en-US" sz="3200" dirty="0" smtClean="0"/>
              <a:t>Personal attributes that enable someone to interact effectively and harmoniously with other people</a:t>
            </a:r>
            <a:endParaRPr lang="en-US" sz="3200" dirty="0"/>
          </a:p>
        </p:txBody>
      </p:sp>
    </p:spTree>
    <p:extLst>
      <p:ext uri="{BB962C8B-B14F-4D97-AF65-F5344CB8AC3E}">
        <p14:creationId xmlns:p14="http://schemas.microsoft.com/office/powerpoint/2010/main" val="2511774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 </a:t>
            </a:r>
            <a:r>
              <a:rPr lang="en-US" b="1" dirty="0" smtClean="0">
                <a:solidFill>
                  <a:srgbClr val="00B050"/>
                </a:solidFill>
              </a:rPr>
              <a:t> State Loans</a:t>
            </a:r>
            <a:endParaRPr lang="en-US" dirty="0"/>
          </a:p>
        </p:txBody>
      </p:sp>
      <p:sp>
        <p:nvSpPr>
          <p:cNvPr id="3" name="Content Placeholder 2"/>
          <p:cNvSpPr>
            <a:spLocks noGrp="1"/>
          </p:cNvSpPr>
          <p:nvPr>
            <p:ph idx="1"/>
          </p:nvPr>
        </p:nvSpPr>
        <p:spPr>
          <a:xfrm>
            <a:off x="457200" y="1371600"/>
            <a:ext cx="7620000" cy="5029200"/>
          </a:xfrm>
        </p:spPr>
        <p:txBody>
          <a:bodyPr>
            <a:normAutofit fontScale="92500" lnSpcReduction="20000"/>
          </a:bodyPr>
          <a:lstStyle/>
          <a:p>
            <a:pPr lvl="1"/>
            <a:r>
              <a:rPr lang="en-US" sz="2800" b="1" u="sng" dirty="0">
                <a:solidFill>
                  <a:srgbClr val="FF0000"/>
                </a:solidFill>
              </a:rPr>
              <a:t>State </a:t>
            </a:r>
            <a:r>
              <a:rPr lang="en-US" sz="2800" b="1" u="sng" dirty="0" smtClean="0">
                <a:solidFill>
                  <a:srgbClr val="FF0000"/>
                </a:solidFill>
              </a:rPr>
              <a:t>Loans - </a:t>
            </a:r>
            <a:r>
              <a:rPr lang="en-US" sz="2800" dirty="0" smtClean="0"/>
              <a:t>Usually </a:t>
            </a:r>
            <a:r>
              <a:rPr lang="en-US" sz="2800" dirty="0"/>
              <a:t>not subsidized nor need-based</a:t>
            </a:r>
          </a:p>
          <a:p>
            <a:pPr lvl="2"/>
            <a:r>
              <a:rPr lang="en-US" sz="2800" b="1" u="sng" dirty="0">
                <a:solidFill>
                  <a:srgbClr val="0070C0"/>
                </a:solidFill>
              </a:rPr>
              <a:t>Texas B-on-time Loan (BOT) </a:t>
            </a:r>
            <a:r>
              <a:rPr lang="en-US" sz="2800" dirty="0"/>
              <a:t>– 0% interest; can be forgiven if graduate on time with a B average or better</a:t>
            </a:r>
            <a:r>
              <a:rPr lang="en-US" sz="2800" dirty="0" smtClean="0"/>
              <a:t>. Currently available for renewals only.</a:t>
            </a:r>
            <a:endParaRPr lang="en-US" sz="2800" dirty="0"/>
          </a:p>
          <a:p>
            <a:pPr lvl="2"/>
            <a:r>
              <a:rPr lang="en-US" sz="2800" b="1" u="sng" dirty="0">
                <a:solidFill>
                  <a:srgbClr val="0070C0"/>
                </a:solidFill>
              </a:rPr>
              <a:t>College Access Loans (CAL) </a:t>
            </a:r>
            <a:r>
              <a:rPr lang="en-US" sz="2800" dirty="0"/>
              <a:t>- </a:t>
            </a:r>
            <a:r>
              <a:rPr lang="en-US" sz="2800" dirty="0">
                <a:hlinkClick r:id="rId2"/>
              </a:rPr>
              <a:t>www.hhloans.com</a:t>
            </a:r>
            <a:endParaRPr lang="en-US" sz="2800" dirty="0"/>
          </a:p>
          <a:p>
            <a:pPr lvl="1"/>
            <a:r>
              <a:rPr lang="en-US" sz="3000" u="sng" dirty="0"/>
              <a:t>TAFSA</a:t>
            </a:r>
            <a:r>
              <a:rPr lang="en-US" sz="3000" dirty="0"/>
              <a:t> (Texas Application for State Financial Aid)</a:t>
            </a:r>
          </a:p>
          <a:p>
            <a:pPr lvl="3"/>
            <a:r>
              <a:rPr lang="en-US" sz="2800" dirty="0"/>
              <a:t>If you are a foreign student or non-citizen, you may be eligible to be classified as a Texas resident for tuition purposes.</a:t>
            </a:r>
          </a:p>
          <a:p>
            <a:pPr lvl="3"/>
            <a:r>
              <a:rPr lang="en-US" sz="2800" dirty="0"/>
              <a:t>Qualifies a student for State Financial </a:t>
            </a:r>
            <a:r>
              <a:rPr lang="en-US" sz="2800" dirty="0" smtClean="0"/>
              <a:t>Aid.  </a:t>
            </a:r>
            <a:r>
              <a:rPr lang="en-US" sz="2800" dirty="0"/>
              <a:t>Resident </a:t>
            </a:r>
            <a:r>
              <a:rPr lang="en-US" sz="2800" dirty="0" smtClean="0"/>
              <a:t>status </a:t>
            </a:r>
            <a:r>
              <a:rPr lang="en-US" sz="2800" dirty="0"/>
              <a:t>is based on the student, </a:t>
            </a:r>
            <a:r>
              <a:rPr lang="en-US" sz="2800" dirty="0" smtClean="0"/>
              <a:t>not </a:t>
            </a:r>
            <a:r>
              <a:rPr lang="en-US" sz="2800" dirty="0"/>
              <a:t>the parent. </a:t>
            </a:r>
          </a:p>
          <a:p>
            <a:endParaRPr lang="en-US" dirty="0"/>
          </a:p>
        </p:txBody>
      </p:sp>
    </p:spTree>
    <p:extLst>
      <p:ext uri="{BB962C8B-B14F-4D97-AF65-F5344CB8AC3E}">
        <p14:creationId xmlns:p14="http://schemas.microsoft.com/office/powerpoint/2010/main" val="29636324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4400" b="1" dirty="0" smtClean="0">
                <a:solidFill>
                  <a:srgbClr val="00B050"/>
                </a:solidFill>
              </a:rPr>
              <a:t>Financial Aid – Private Loans</a:t>
            </a:r>
            <a:endParaRPr lang="en-US" sz="4400" b="1" dirty="0">
              <a:solidFill>
                <a:srgbClr val="00B050"/>
              </a:solidFill>
            </a:endParaRPr>
          </a:p>
        </p:txBody>
      </p:sp>
      <p:sp>
        <p:nvSpPr>
          <p:cNvPr id="3" name="Content Placeholder 2"/>
          <p:cNvSpPr>
            <a:spLocks noGrp="1"/>
          </p:cNvSpPr>
          <p:nvPr>
            <p:ph idx="1"/>
          </p:nvPr>
        </p:nvSpPr>
        <p:spPr>
          <a:xfrm>
            <a:off x="457200" y="1371600"/>
            <a:ext cx="7620000" cy="5029200"/>
          </a:xfrm>
        </p:spPr>
        <p:txBody>
          <a:bodyPr>
            <a:normAutofit/>
          </a:bodyPr>
          <a:lstStyle/>
          <a:p>
            <a:pPr lvl="1"/>
            <a:r>
              <a:rPr lang="en-US" sz="3200" b="1" u="sng" dirty="0" smtClean="0">
                <a:solidFill>
                  <a:srgbClr val="FF0000"/>
                </a:solidFill>
              </a:rPr>
              <a:t>Private Student Loans</a:t>
            </a:r>
          </a:p>
          <a:p>
            <a:pPr lvl="2"/>
            <a:r>
              <a:rPr lang="en-US" sz="3200" dirty="0" smtClean="0"/>
              <a:t>Not subsidized</a:t>
            </a:r>
          </a:p>
          <a:p>
            <a:pPr lvl="2"/>
            <a:r>
              <a:rPr lang="en-US" sz="3200" dirty="0" smtClean="0"/>
              <a:t>Credit unions; Banks</a:t>
            </a:r>
          </a:p>
          <a:p>
            <a:pPr lvl="2"/>
            <a:r>
              <a:rPr lang="en-US" sz="3200" dirty="0" smtClean="0"/>
              <a:t>Parent may need to co-sign loan</a:t>
            </a:r>
          </a:p>
          <a:p>
            <a:pPr lvl="1"/>
            <a:r>
              <a:rPr lang="en-US" sz="3200" b="1" u="sng" dirty="0" smtClean="0">
                <a:solidFill>
                  <a:srgbClr val="FF0000"/>
                </a:solidFill>
              </a:rPr>
              <a:t>College-sponsored Loans</a:t>
            </a:r>
          </a:p>
          <a:p>
            <a:pPr lvl="2"/>
            <a:r>
              <a:rPr lang="en-US" sz="3200" dirty="0" smtClean="0"/>
              <a:t>Money loaned comes directly from the college</a:t>
            </a:r>
          </a:p>
        </p:txBody>
      </p:sp>
    </p:spTree>
    <p:extLst>
      <p:ext uri="{BB962C8B-B14F-4D97-AF65-F5344CB8AC3E}">
        <p14:creationId xmlns:p14="http://schemas.microsoft.com/office/powerpoint/2010/main" val="351639106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a:t>
            </a:r>
            <a:r>
              <a:rPr lang="en-US" b="1" dirty="0" smtClean="0">
                <a:solidFill>
                  <a:srgbClr val="00B050"/>
                </a:solidFill>
              </a:rPr>
              <a:t>– Private Loans</a:t>
            </a:r>
            <a:endParaRPr lang="en-US" dirty="0"/>
          </a:p>
        </p:txBody>
      </p:sp>
      <p:sp>
        <p:nvSpPr>
          <p:cNvPr id="3" name="Content Placeholder 2"/>
          <p:cNvSpPr>
            <a:spLocks noGrp="1"/>
          </p:cNvSpPr>
          <p:nvPr>
            <p:ph idx="1"/>
          </p:nvPr>
        </p:nvSpPr>
        <p:spPr>
          <a:xfrm>
            <a:off x="457200" y="1219200"/>
            <a:ext cx="7620000" cy="5410200"/>
          </a:xfrm>
        </p:spPr>
        <p:txBody>
          <a:bodyPr>
            <a:noAutofit/>
          </a:bodyPr>
          <a:lstStyle/>
          <a:p>
            <a:r>
              <a:rPr lang="en-US" sz="2600" b="1" u="sng" dirty="0">
                <a:solidFill>
                  <a:srgbClr val="FF0000"/>
                </a:solidFill>
              </a:rPr>
              <a:t>Other Loan - Private organizations &amp; Foundations</a:t>
            </a:r>
          </a:p>
          <a:p>
            <a:pPr lvl="1"/>
            <a:r>
              <a:rPr lang="en-US" sz="2600" b="1" u="sng" dirty="0">
                <a:solidFill>
                  <a:srgbClr val="0070C0"/>
                </a:solidFill>
              </a:rPr>
              <a:t>Abe &amp; Annie Seibel Foundation</a:t>
            </a:r>
          </a:p>
          <a:p>
            <a:pPr lvl="3"/>
            <a:r>
              <a:rPr lang="en-US" sz="2600" dirty="0"/>
              <a:t>0% loan</a:t>
            </a:r>
          </a:p>
          <a:p>
            <a:pPr lvl="3"/>
            <a:r>
              <a:rPr lang="en-US" sz="2600" dirty="0"/>
              <a:t>Not based on need</a:t>
            </a:r>
          </a:p>
          <a:p>
            <a:pPr lvl="3"/>
            <a:r>
              <a:rPr lang="en-US" sz="2600" dirty="0"/>
              <a:t>Must start paying immediately ($50/month); have 7 years after graduation to pay it back.  Can borrow up to $6,000 per year up to 4 years</a:t>
            </a:r>
            <a:r>
              <a:rPr lang="en-US" sz="2600" dirty="0" smtClean="0"/>
              <a:t>.</a:t>
            </a:r>
          </a:p>
          <a:p>
            <a:pPr lvl="3"/>
            <a:r>
              <a:rPr lang="en-US" sz="2600" dirty="0" smtClean="0"/>
              <a:t>Need 2 co-signers (not living in same house)</a:t>
            </a:r>
            <a:endParaRPr lang="en-US" sz="2600" dirty="0"/>
          </a:p>
          <a:p>
            <a:pPr lvl="1"/>
            <a:r>
              <a:rPr lang="en-US" sz="2400" b="1" u="sng" dirty="0" smtClean="0">
                <a:solidFill>
                  <a:srgbClr val="0070C0"/>
                </a:solidFill>
              </a:rPr>
              <a:t>Minnie Stevens Piper Foundation Compendium </a:t>
            </a:r>
          </a:p>
          <a:p>
            <a:pPr lvl="2"/>
            <a:r>
              <a:rPr lang="en-US" sz="2400" dirty="0" smtClean="0"/>
              <a:t>4% interest loan</a:t>
            </a:r>
          </a:p>
          <a:p>
            <a:pPr lvl="2"/>
            <a:r>
              <a:rPr lang="en-US" sz="2400" dirty="0" smtClean="0"/>
              <a:t>Can borrow up to $10,000</a:t>
            </a:r>
            <a:endParaRPr lang="en-US" sz="2400" dirty="0"/>
          </a:p>
        </p:txBody>
      </p:sp>
    </p:spTree>
    <p:extLst>
      <p:ext uri="{BB962C8B-B14F-4D97-AF65-F5344CB8AC3E}">
        <p14:creationId xmlns:p14="http://schemas.microsoft.com/office/powerpoint/2010/main" val="19924114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Financial Aid </a:t>
            </a:r>
            <a:r>
              <a:rPr lang="en-US" b="1" dirty="0" smtClean="0">
                <a:solidFill>
                  <a:srgbClr val="00B050"/>
                </a:solidFill>
              </a:rPr>
              <a:t>– Private Loans</a:t>
            </a:r>
            <a:endParaRPr lang="en-US" dirty="0">
              <a:solidFill>
                <a:schemeClr val="tx1"/>
              </a:solidFill>
            </a:endParaRPr>
          </a:p>
        </p:txBody>
      </p:sp>
      <p:sp>
        <p:nvSpPr>
          <p:cNvPr id="3" name="Content Placeholder 2"/>
          <p:cNvSpPr>
            <a:spLocks noGrp="1"/>
          </p:cNvSpPr>
          <p:nvPr>
            <p:ph idx="1"/>
          </p:nvPr>
        </p:nvSpPr>
        <p:spPr>
          <a:xfrm>
            <a:off x="457200" y="1676400"/>
            <a:ext cx="7620000" cy="4724400"/>
          </a:xfrm>
        </p:spPr>
        <p:txBody>
          <a:bodyPr>
            <a:normAutofit/>
          </a:bodyPr>
          <a:lstStyle/>
          <a:p>
            <a:pPr lvl="1"/>
            <a:r>
              <a:rPr lang="en-US" sz="3000" dirty="0" smtClean="0"/>
              <a:t>Home-equity Loans-loan against the equity in your house</a:t>
            </a:r>
          </a:p>
          <a:p>
            <a:endParaRPr lang="en-US" sz="3200" dirty="0"/>
          </a:p>
          <a:p>
            <a:r>
              <a:rPr lang="en-US" sz="3200" dirty="0" smtClean="0"/>
              <a:t>Loans have various repayment terms and some offer deferments.</a:t>
            </a:r>
            <a:endParaRPr lang="en-US" sz="3200" dirty="0"/>
          </a:p>
        </p:txBody>
      </p:sp>
    </p:spTree>
    <p:extLst>
      <p:ext uri="{BB962C8B-B14F-4D97-AF65-F5344CB8AC3E}">
        <p14:creationId xmlns:p14="http://schemas.microsoft.com/office/powerpoint/2010/main" val="30616725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Funding College	</a:t>
            </a:r>
            <a:endParaRPr lang="en-US" b="1" dirty="0">
              <a:solidFill>
                <a:srgbClr val="00B050"/>
              </a:solidFill>
            </a:endParaRPr>
          </a:p>
        </p:txBody>
      </p:sp>
      <p:sp>
        <p:nvSpPr>
          <p:cNvPr id="3" name="Content Placeholder 2"/>
          <p:cNvSpPr>
            <a:spLocks noGrp="1"/>
          </p:cNvSpPr>
          <p:nvPr>
            <p:ph idx="1"/>
          </p:nvPr>
        </p:nvSpPr>
        <p:spPr>
          <a:xfrm>
            <a:off x="457200" y="1219200"/>
            <a:ext cx="7620000" cy="5181600"/>
          </a:xfrm>
        </p:spPr>
        <p:txBody>
          <a:bodyPr>
            <a:normAutofit fontScale="92500"/>
          </a:bodyPr>
          <a:lstStyle/>
          <a:p>
            <a:pPr marL="114300" indent="0">
              <a:buNone/>
            </a:pPr>
            <a:r>
              <a:rPr lang="en-US" sz="2400" b="1" u="sng" dirty="0" smtClean="0">
                <a:solidFill>
                  <a:srgbClr val="FF0000"/>
                </a:solidFill>
              </a:rPr>
              <a:t>College Savings Plans</a:t>
            </a:r>
          </a:p>
          <a:p>
            <a:r>
              <a:rPr lang="en-US" sz="2400" b="1" u="sng" dirty="0" smtClean="0">
                <a:solidFill>
                  <a:srgbClr val="00B050"/>
                </a:solidFill>
              </a:rPr>
              <a:t>Texas Tuition Promise Fund</a:t>
            </a:r>
            <a:r>
              <a:rPr lang="en-US" sz="2400" dirty="0" smtClean="0"/>
              <a:t>-Prepaid Tuition Plan. Lock in today’s tuition rates for future use</a:t>
            </a:r>
          </a:p>
          <a:p>
            <a:r>
              <a:rPr lang="en-US" sz="2400" b="1" u="sng" dirty="0" smtClean="0">
                <a:solidFill>
                  <a:srgbClr val="00B050"/>
                </a:solidFill>
              </a:rPr>
              <a:t>Texas College Savings Plan </a:t>
            </a:r>
            <a:r>
              <a:rPr lang="en-US" sz="2400" dirty="0" smtClean="0"/>
              <a:t>– Direct-Sold College Savings </a:t>
            </a:r>
            <a:r>
              <a:rPr lang="en-US" sz="2400" dirty="0"/>
              <a:t>t</a:t>
            </a:r>
            <a:r>
              <a:rPr lang="en-US" sz="2400" dirty="0" smtClean="0"/>
              <a:t>ax-advantage Plan</a:t>
            </a:r>
          </a:p>
          <a:p>
            <a:r>
              <a:rPr lang="en-US" sz="2400" b="1" u="sng" dirty="0" smtClean="0">
                <a:solidFill>
                  <a:srgbClr val="00B050"/>
                </a:solidFill>
              </a:rPr>
              <a:t>LoneStar 529 Plan </a:t>
            </a:r>
            <a:r>
              <a:rPr lang="en-US" sz="2400" dirty="0" smtClean="0"/>
              <a:t>– Advisor-Sold College Savings tax-advantage Plan</a:t>
            </a:r>
          </a:p>
          <a:p>
            <a:r>
              <a:rPr lang="en-US" sz="2400" b="1" u="sng" dirty="0" smtClean="0">
                <a:solidFill>
                  <a:srgbClr val="00B050"/>
                </a:solidFill>
              </a:rPr>
              <a:t>Texas Match the Promise Foundation Scholarships &amp; Grants</a:t>
            </a:r>
          </a:p>
          <a:p>
            <a:pPr lvl="1"/>
            <a:r>
              <a:rPr lang="en-US" sz="2400" dirty="0" smtClean="0"/>
              <a:t>Will match a portion of your contributions</a:t>
            </a:r>
          </a:p>
          <a:p>
            <a:pPr lvl="1"/>
            <a:r>
              <a:rPr lang="en-US" sz="2400" dirty="0" smtClean="0"/>
              <a:t>Students apply in 5</a:t>
            </a:r>
            <a:r>
              <a:rPr lang="en-US" sz="2400" baseline="30000" dirty="0" smtClean="0"/>
              <a:t>th</a:t>
            </a:r>
            <a:r>
              <a:rPr lang="en-US" sz="2400" dirty="0" smtClean="0"/>
              <a:t>-9</a:t>
            </a:r>
            <a:r>
              <a:rPr lang="en-US" sz="2400" baseline="30000" dirty="0" smtClean="0"/>
              <a:t>th</a:t>
            </a:r>
            <a:r>
              <a:rPr lang="en-US" sz="2400" dirty="0" smtClean="0"/>
              <a:t> grade</a:t>
            </a:r>
          </a:p>
          <a:p>
            <a:pPr lvl="1"/>
            <a:r>
              <a:rPr lang="en-US" sz="2400" dirty="0" smtClean="0"/>
              <a:t>Family income - $100,000 or less</a:t>
            </a:r>
          </a:p>
          <a:p>
            <a:r>
              <a:rPr lang="en-US" sz="2400" b="1" u="sng" dirty="0" smtClean="0">
                <a:solidFill>
                  <a:srgbClr val="00B050"/>
                </a:solidFill>
              </a:rPr>
              <a:t>Texas ABLE Program 529A </a:t>
            </a:r>
            <a:r>
              <a:rPr lang="en-US" sz="2400" dirty="0" smtClean="0"/>
              <a:t>–Savings program for individuals with disabilities.</a:t>
            </a:r>
          </a:p>
          <a:p>
            <a:pPr lvl="1"/>
            <a:endParaRPr lang="en-US" dirty="0"/>
          </a:p>
        </p:txBody>
      </p:sp>
    </p:spTree>
    <p:extLst>
      <p:ext uri="{BB962C8B-B14F-4D97-AF65-F5344CB8AC3E}">
        <p14:creationId xmlns:p14="http://schemas.microsoft.com/office/powerpoint/2010/main" val="21710103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smtClean="0"/>
              <a:t/>
            </a:r>
            <a:br>
              <a:rPr lang="en-US" dirty="0" smtClean="0"/>
            </a:br>
            <a:r>
              <a:rPr lang="en-US" b="1" dirty="0" smtClean="0">
                <a:solidFill>
                  <a:srgbClr val="FF0000"/>
                </a:solidFill>
              </a:rPr>
              <a:t>Helpful Websites</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7620000" cy="5638800"/>
          </a:xfrm>
        </p:spPr>
        <p:txBody>
          <a:bodyPr>
            <a:normAutofit fontScale="32500" lnSpcReduction="20000"/>
          </a:bodyPr>
          <a:lstStyle/>
          <a:p>
            <a:r>
              <a:rPr lang="en-US" sz="8800" dirty="0" smtClean="0">
                <a:hlinkClick r:id="rId2"/>
              </a:rPr>
              <a:t>www.Collegeforalltexans.com</a:t>
            </a:r>
            <a:endParaRPr lang="en-US" sz="8800" dirty="0" smtClean="0"/>
          </a:p>
          <a:p>
            <a:r>
              <a:rPr lang="en-US" sz="8800" dirty="0" smtClean="0">
                <a:hlinkClick r:id="rId3"/>
              </a:rPr>
              <a:t>www.Everychanceeverytexan.org</a:t>
            </a:r>
            <a:endParaRPr lang="en-US" sz="8800" dirty="0" smtClean="0"/>
          </a:p>
          <a:p>
            <a:r>
              <a:rPr lang="en-US" sz="8800" dirty="0" smtClean="0"/>
              <a:t>Google - </a:t>
            </a:r>
            <a:r>
              <a:rPr lang="en-US" sz="8800" u="sng" dirty="0" smtClean="0"/>
              <a:t>state </a:t>
            </a:r>
            <a:r>
              <a:rPr lang="en-US" sz="8800" u="sng" dirty="0"/>
              <a:t>grant </a:t>
            </a:r>
            <a:r>
              <a:rPr lang="en-US" sz="8800" u="sng" dirty="0" smtClean="0"/>
              <a:t>programs</a:t>
            </a:r>
            <a:endParaRPr lang="en-US" sz="8800" u="sng" dirty="0"/>
          </a:p>
          <a:p>
            <a:r>
              <a:rPr lang="en-US" sz="8800" dirty="0" smtClean="0">
                <a:hlinkClick r:id="rId4"/>
              </a:rPr>
              <a:t>www.scholarshipmonkey.com</a:t>
            </a:r>
            <a:r>
              <a:rPr lang="en-US" sz="8800" dirty="0" smtClean="0"/>
              <a:t> </a:t>
            </a:r>
            <a:endParaRPr lang="en-US" sz="8800" dirty="0"/>
          </a:p>
          <a:p>
            <a:r>
              <a:rPr lang="en-US" sz="8800" dirty="0" smtClean="0">
                <a:hlinkClick r:id="rId5"/>
              </a:rPr>
              <a:t>www.unigo.com</a:t>
            </a:r>
            <a:r>
              <a:rPr lang="en-US" sz="8800" dirty="0" smtClean="0"/>
              <a:t> (scholarships)</a:t>
            </a:r>
          </a:p>
          <a:p>
            <a:r>
              <a:rPr lang="en-US" sz="8800" dirty="0" smtClean="0"/>
              <a:t>Achieve Texas – </a:t>
            </a:r>
            <a:r>
              <a:rPr lang="en-US" sz="8800" dirty="0" smtClean="0">
                <a:hlinkClick r:id="rId6"/>
              </a:rPr>
              <a:t>https://issuu.com/achievetexas</a:t>
            </a:r>
            <a:endParaRPr lang="en-US" sz="8800" dirty="0" smtClean="0"/>
          </a:p>
          <a:p>
            <a:r>
              <a:rPr lang="en-US" sz="8800" dirty="0" smtClean="0">
                <a:hlinkClick r:id="rId7"/>
              </a:rPr>
              <a:t>www.Scholarships.com</a:t>
            </a:r>
            <a:endParaRPr lang="en-US" sz="8800" dirty="0" smtClean="0"/>
          </a:p>
          <a:p>
            <a:r>
              <a:rPr lang="en-US" sz="8800" dirty="0" err="1" smtClean="0"/>
              <a:t>Fastweb</a:t>
            </a:r>
            <a:r>
              <a:rPr lang="en-US" sz="8800" dirty="0" smtClean="0"/>
              <a:t> – </a:t>
            </a:r>
            <a:r>
              <a:rPr lang="en-US" sz="8800" dirty="0" smtClean="0">
                <a:hlinkClick r:id="rId8"/>
              </a:rPr>
              <a:t>https://www.fastweb.com</a:t>
            </a:r>
            <a:endParaRPr lang="en-US" sz="8800" dirty="0" smtClean="0"/>
          </a:p>
          <a:p>
            <a:r>
              <a:rPr lang="en-US" sz="9000" dirty="0" smtClean="0"/>
              <a:t>Fortbendisd.com</a:t>
            </a:r>
          </a:p>
          <a:p>
            <a:pPr lvl="1"/>
            <a:r>
              <a:rPr lang="en-US" sz="9000" dirty="0" smtClean="0"/>
              <a:t>Departments</a:t>
            </a:r>
          </a:p>
          <a:p>
            <a:pPr lvl="2"/>
            <a:r>
              <a:rPr lang="en-US" sz="8800" dirty="0" smtClean="0"/>
              <a:t>Counseling and Postsecondary Readiness</a:t>
            </a:r>
          </a:p>
          <a:p>
            <a:pPr marL="411480" lvl="1" indent="0">
              <a:buNone/>
            </a:pPr>
            <a:r>
              <a:rPr lang="en-US" dirty="0"/>
              <a:t/>
            </a:r>
            <a:br>
              <a:rPr lang="en-US" dirty="0"/>
            </a:br>
            <a:endParaRPr lang="en-US" dirty="0"/>
          </a:p>
          <a:p>
            <a:pPr marL="114300" indent="0">
              <a:buNone/>
            </a:pPr>
            <a:r>
              <a:rPr lang="en-US" dirty="0"/>
              <a:t/>
            </a:r>
            <a:br>
              <a:rPr lang="en-US" dirty="0"/>
            </a:br>
            <a:endParaRPr lang="en-US" dirty="0"/>
          </a:p>
        </p:txBody>
      </p:sp>
    </p:spTree>
    <p:extLst>
      <p:ext uri="{BB962C8B-B14F-4D97-AF65-F5344CB8AC3E}">
        <p14:creationId xmlns:p14="http://schemas.microsoft.com/office/powerpoint/2010/main" val="26368702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Information</a:t>
            </a:r>
            <a:endParaRPr lang="en-US" dirty="0"/>
          </a:p>
        </p:txBody>
      </p:sp>
      <p:sp>
        <p:nvSpPr>
          <p:cNvPr id="3" name="Content Placeholder 2"/>
          <p:cNvSpPr>
            <a:spLocks noGrp="1"/>
          </p:cNvSpPr>
          <p:nvPr>
            <p:ph idx="1"/>
          </p:nvPr>
        </p:nvSpPr>
        <p:spPr>
          <a:xfrm>
            <a:off x="457200" y="1295400"/>
            <a:ext cx="7620000" cy="5105400"/>
          </a:xfrm>
        </p:spPr>
        <p:txBody>
          <a:bodyPr>
            <a:noAutofit/>
          </a:bodyPr>
          <a:lstStyle/>
          <a:p>
            <a:r>
              <a:rPr lang="en-US" sz="2800" dirty="0" smtClean="0"/>
              <a:t>Counselor Website </a:t>
            </a:r>
          </a:p>
          <a:p>
            <a:pPr lvl="1"/>
            <a:r>
              <a:rPr lang="en-US" sz="2600" dirty="0" smtClean="0"/>
              <a:t>FBISD – School – Student &amp; Parents – Counseling - Resources</a:t>
            </a:r>
          </a:p>
          <a:p>
            <a:r>
              <a:rPr lang="en-US" sz="2400" u="sng" dirty="0" smtClean="0"/>
              <a:t>Resources</a:t>
            </a:r>
          </a:p>
          <a:p>
            <a:pPr lvl="1"/>
            <a:r>
              <a:rPr lang="en-US" sz="2400" dirty="0" smtClean="0"/>
              <a:t>Link to College &amp; Career Workshop Power Point</a:t>
            </a:r>
          </a:p>
          <a:p>
            <a:pPr lvl="1"/>
            <a:r>
              <a:rPr lang="en-US" sz="2400" dirty="0" smtClean="0"/>
              <a:t>Short Career videos in English &amp; Spanish</a:t>
            </a:r>
          </a:p>
          <a:p>
            <a:pPr lvl="1"/>
            <a:r>
              <a:rPr lang="en-US" sz="2400" dirty="0" smtClean="0"/>
              <a:t>Personality Types</a:t>
            </a:r>
          </a:p>
          <a:p>
            <a:pPr lvl="1"/>
            <a:r>
              <a:rPr lang="en-US" sz="2400" dirty="0" smtClean="0"/>
              <a:t>Salary Calculator</a:t>
            </a:r>
          </a:p>
          <a:p>
            <a:pPr lvl="1"/>
            <a:r>
              <a:rPr lang="en-US" sz="2400" dirty="0" smtClean="0"/>
              <a:t>Career Exploration</a:t>
            </a:r>
          </a:p>
          <a:p>
            <a:pPr lvl="1"/>
            <a:r>
              <a:rPr lang="en-US" sz="2400" dirty="0" smtClean="0"/>
              <a:t>Skill Assessment</a:t>
            </a:r>
          </a:p>
          <a:p>
            <a:pPr lvl="1"/>
            <a:r>
              <a:rPr lang="en-US" sz="2400" dirty="0" smtClean="0"/>
              <a:t>Financial Aid - FAFSA</a:t>
            </a:r>
            <a:endParaRPr lang="en-US" sz="2400" dirty="0"/>
          </a:p>
        </p:txBody>
      </p:sp>
    </p:spTree>
    <p:extLst>
      <p:ext uri="{BB962C8B-B14F-4D97-AF65-F5344CB8AC3E}">
        <p14:creationId xmlns:p14="http://schemas.microsoft.com/office/powerpoint/2010/main" val="11811939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FBISD Website – Departments of Counseling &amp; Post-Secondary Readiness and Advanced Academics</a:t>
            </a:r>
          </a:p>
          <a:p>
            <a:r>
              <a:rPr lang="en-US" dirty="0" smtClean="0"/>
              <a:t>2016 Congressional Guide-Admission to U.S. Service Academies</a:t>
            </a:r>
          </a:p>
          <a:p>
            <a:r>
              <a:rPr lang="en-US" dirty="0" smtClean="0"/>
              <a:t>Utah Valley University – Brent Burnham</a:t>
            </a:r>
          </a:p>
          <a:p>
            <a:r>
              <a:rPr lang="en-US" dirty="0" err="1" smtClean="0"/>
              <a:t>CollegeBoard</a:t>
            </a:r>
            <a:r>
              <a:rPr lang="en-US" dirty="0" smtClean="0"/>
              <a:t> Advocacy &amp; Policy Center</a:t>
            </a:r>
          </a:p>
          <a:p>
            <a:r>
              <a:rPr lang="en-US" dirty="0" smtClean="0"/>
              <a:t>Virginia Career VIEW/Virginia Tech/School of Education; </a:t>
            </a:r>
            <a:r>
              <a:rPr lang="en-US" dirty="0" smtClean="0">
                <a:hlinkClick r:id="rId2"/>
              </a:rPr>
              <a:t>info@vaview.org</a:t>
            </a:r>
            <a:endParaRPr lang="en-US" dirty="0" smtClean="0"/>
          </a:p>
          <a:p>
            <a:r>
              <a:rPr lang="en-US" dirty="0" smtClean="0"/>
              <a:t>U.S. Department of Labor Statistics</a:t>
            </a:r>
          </a:p>
          <a:p>
            <a:endParaRPr lang="en-US" dirty="0"/>
          </a:p>
        </p:txBody>
      </p:sp>
    </p:spTree>
    <p:extLst>
      <p:ext uri="{BB962C8B-B14F-4D97-AF65-F5344CB8AC3E}">
        <p14:creationId xmlns:p14="http://schemas.microsoft.com/office/powerpoint/2010/main" val="3862268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1862</TotalTime>
  <Words>5693</Words>
  <Application>Microsoft Office PowerPoint</Application>
  <PresentationFormat>On-screen Show (4:3)</PresentationFormat>
  <Paragraphs>837</Paragraphs>
  <Slides>97</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Arial</vt:lpstr>
      <vt:lpstr>Arial Black</vt:lpstr>
      <vt:lpstr>Calibri</vt:lpstr>
      <vt:lpstr>Cambria</vt:lpstr>
      <vt:lpstr>Monotype Sorts</vt:lpstr>
      <vt:lpstr>Times New Roman</vt:lpstr>
      <vt:lpstr>Wingdings</vt:lpstr>
      <vt:lpstr>Adjacency</vt:lpstr>
      <vt:lpstr>PowerPoint Presentation</vt:lpstr>
      <vt:lpstr>This Workshop Covers</vt:lpstr>
      <vt:lpstr>What Kind of Students Do We Want Leaving Our Schools?</vt:lpstr>
      <vt:lpstr>Fort Bend ISD  Profile of Graduate</vt:lpstr>
      <vt:lpstr>Fort Bend ISD  Profile of Graduate</vt:lpstr>
      <vt:lpstr>College-Ready</vt:lpstr>
      <vt:lpstr>Career-Ready</vt:lpstr>
      <vt:lpstr>Hard Skills</vt:lpstr>
      <vt:lpstr>Soft Skills </vt:lpstr>
      <vt:lpstr> Why Are Soft Skills Important to Career Success? </vt:lpstr>
      <vt:lpstr>Soft Skills Important to Career Success</vt:lpstr>
      <vt:lpstr>K-6 College &amp; Career Readiness Key Componets</vt:lpstr>
      <vt:lpstr>College Aspirations</vt:lpstr>
      <vt:lpstr>Academic Planning</vt:lpstr>
      <vt:lpstr>Enrichment and Extra Curricular Engagement</vt:lpstr>
      <vt:lpstr>College and Career Exploration &amp; Selection</vt:lpstr>
      <vt:lpstr>College &amp; Career Assessments</vt:lpstr>
      <vt:lpstr>College Affordability Planning</vt:lpstr>
      <vt:lpstr> Why College &amp; Career Readiness in Elementary School? </vt:lpstr>
      <vt:lpstr> 8 out of 10 Jobs in the Next Decade </vt:lpstr>
      <vt:lpstr>PowerPoint Presentation</vt:lpstr>
      <vt:lpstr>There will be 55 million job openings in the economy through 2020.</vt:lpstr>
      <vt:lpstr>Georgetown University Studies </vt:lpstr>
      <vt:lpstr> 28% of College Freshman Who Took the ACT </vt:lpstr>
      <vt:lpstr>Primary Reasons Why Students Drop Out of College</vt:lpstr>
      <vt:lpstr>Expectation</vt:lpstr>
      <vt:lpstr>PowerPoint Presentation</vt:lpstr>
      <vt:lpstr>Parent Guide to College &amp; Career Readiness</vt:lpstr>
      <vt:lpstr>Parent Guide to College &amp; Career Readiness</vt:lpstr>
      <vt:lpstr>Parent Guide to College &amp; Career Readiness</vt:lpstr>
      <vt:lpstr>Graduation Plans</vt:lpstr>
      <vt:lpstr>PowerPoint Presentation</vt:lpstr>
      <vt:lpstr>Distinguished Level of Achievement</vt:lpstr>
      <vt:lpstr>PowerPoint Presentation</vt:lpstr>
      <vt:lpstr>PowerPoint Presentation</vt:lpstr>
      <vt:lpstr> Programs of Study  </vt:lpstr>
      <vt:lpstr>AVID</vt:lpstr>
      <vt:lpstr>Dual Credit</vt:lpstr>
      <vt:lpstr>Dual Credit</vt:lpstr>
      <vt:lpstr> Advance &amp; Pre-Advanced Courses (AP or Pre-AP) </vt:lpstr>
      <vt:lpstr>AP Courses</vt:lpstr>
      <vt:lpstr>Naviance</vt:lpstr>
      <vt:lpstr>Weighted Grade Policy</vt:lpstr>
      <vt:lpstr>High School Grading System</vt:lpstr>
      <vt:lpstr>GPA Exempt Courses</vt:lpstr>
      <vt:lpstr>Family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Pillars of College &amp; Career Readiness</vt:lpstr>
      <vt:lpstr>5 Pillars of College &amp; Career Readiness</vt:lpstr>
      <vt:lpstr>5 Pillars of College &amp; Career Readiness</vt:lpstr>
      <vt:lpstr>5 Pillars of College &amp; Career Readiness</vt:lpstr>
      <vt:lpstr>Career Readiness</vt:lpstr>
      <vt:lpstr> Career &amp; Technical Education (CTE)  </vt:lpstr>
      <vt:lpstr> Career &amp; Technical Education (CTE)  </vt:lpstr>
      <vt:lpstr>New CTE Facility</vt:lpstr>
      <vt:lpstr>New CTE Facility</vt:lpstr>
      <vt:lpstr>PowerPoint Presentation</vt:lpstr>
      <vt:lpstr>PowerPoint Presentation</vt:lpstr>
      <vt:lpstr>PowerPoint Presentation</vt:lpstr>
      <vt:lpstr>Military</vt:lpstr>
      <vt:lpstr>Five Academies to Consider Air Force, Coast Guard, Merchant Marine, Naval &amp; West Point</vt:lpstr>
      <vt:lpstr>PowerPoint Presentation</vt:lpstr>
      <vt:lpstr>PowerPoint Presentation</vt:lpstr>
      <vt:lpstr>PowerPoint Presentation</vt:lpstr>
      <vt:lpstr>PowerPoint Presentation</vt:lpstr>
      <vt:lpstr>PowerPoint Presentation</vt:lpstr>
      <vt:lpstr>Military</vt:lpstr>
      <vt:lpstr>5 Pillars of College &amp; Career Readiness</vt:lpstr>
      <vt:lpstr>5 Pillars of College &amp; Career Readiness</vt:lpstr>
      <vt:lpstr>Financial Readiness</vt:lpstr>
      <vt:lpstr>Paying for College  Financial Aid</vt:lpstr>
      <vt:lpstr>Paying for College Financial Aid</vt:lpstr>
      <vt:lpstr>Financial Aid </vt:lpstr>
      <vt:lpstr>Scholarships</vt:lpstr>
      <vt:lpstr>College Savings Plans</vt:lpstr>
      <vt:lpstr>Financial Aid -  Federal Loans</vt:lpstr>
      <vt:lpstr>Financial Aid -  Federal Loans</vt:lpstr>
      <vt:lpstr>Financial Aid -  Federal Loans</vt:lpstr>
      <vt:lpstr>Financial Aid -  State Loans</vt:lpstr>
      <vt:lpstr>Financial Aid – Private Loans</vt:lpstr>
      <vt:lpstr>Financial Aid – Private Loans</vt:lpstr>
      <vt:lpstr>Financial Aid – Private Loans</vt:lpstr>
      <vt:lpstr>Funding College </vt:lpstr>
      <vt:lpstr> Helpful Websites </vt:lpstr>
      <vt:lpstr>Career Information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AVID</dc:title>
  <dc:creator>Karen Powell</dc:creator>
  <cp:lastModifiedBy>Diaz, Janet</cp:lastModifiedBy>
  <cp:revision>126</cp:revision>
  <cp:lastPrinted>2019-04-11T16:12:31Z</cp:lastPrinted>
  <dcterms:created xsi:type="dcterms:W3CDTF">2017-04-30T19:18:07Z</dcterms:created>
  <dcterms:modified xsi:type="dcterms:W3CDTF">2019-04-11T20:51:52Z</dcterms:modified>
</cp:coreProperties>
</file>