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6" r:id="rId5"/>
    <p:sldId id="288" r:id="rId6"/>
    <p:sldId id="280" r:id="rId7"/>
    <p:sldId id="289" r:id="rId8"/>
    <p:sldId id="291" r:id="rId9"/>
    <p:sldId id="293" r:id="rId10"/>
    <p:sldId id="292" r:id="rId11"/>
    <p:sldId id="261" r:id="rId12"/>
    <p:sldId id="262" r:id="rId13"/>
    <p:sldId id="283" r:id="rId14"/>
    <p:sldId id="294" r:id="rId15"/>
    <p:sldId id="263" r:id="rId16"/>
    <p:sldId id="265" r:id="rId17"/>
    <p:sldId id="266" r:id="rId18"/>
    <p:sldId id="268" r:id="rId19"/>
    <p:sldId id="277" r:id="rId20"/>
    <p:sldId id="286" r:id="rId21"/>
    <p:sldId id="287" r:id="rId2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89E787-E584-4345-81E1-B2290917B25D}" v="695" dt="2020-07-29T09:08:04.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8"/>
    <p:restoredTop sz="68140" autoAdjust="0"/>
  </p:normalViewPr>
  <p:slideViewPr>
    <p:cSldViewPr snapToGrid="0" snapToObjects="1">
      <p:cViewPr varScale="1">
        <p:scale>
          <a:sx n="78" d="100"/>
          <a:sy n="78" d="100"/>
        </p:scale>
        <p:origin x="2700" y="120"/>
      </p:cViewPr>
      <p:guideLst>
        <p:guide orient="horz" pos="2160"/>
        <p:guide pos="2880"/>
      </p:guideLst>
    </p:cSldViewPr>
  </p:slideViewPr>
  <p:notesTextViewPr>
    <p:cViewPr>
      <p:scale>
        <a:sx n="1" d="1"/>
        <a:sy n="1" d="1"/>
      </p:scale>
      <p:origin x="0" y="0"/>
    </p:cViewPr>
  </p:notesTextViewPr>
  <p:sorterViewPr>
    <p:cViewPr>
      <p:scale>
        <a:sx n="100" d="100"/>
        <a:sy n="100" d="100"/>
      </p:scale>
      <p:origin x="0" y="-33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de, Audra" userId="S::audra.ude@fortbendisd.com::242ae934-e2ff-4661-ab8c-3360966e26bc" providerId="AD" clId="Web-{E289E787-E584-4345-81E1-B2290917B25D}"/>
    <pc:docChg chg="addSld modSld">
      <pc:chgData name="Ude, Audra" userId="S::audra.ude@fortbendisd.com::242ae934-e2ff-4661-ab8c-3360966e26bc" providerId="AD" clId="Web-{E289E787-E584-4345-81E1-B2290917B25D}" dt="2020-07-29T09:08:04.034" v="853"/>
      <pc:docMkLst>
        <pc:docMk/>
      </pc:docMkLst>
      <pc:sldChg chg="modSp modNotes">
        <pc:chgData name="Ude, Audra" userId="S::audra.ude@fortbendisd.com::242ae934-e2ff-4661-ab8c-3360966e26bc" providerId="AD" clId="Web-{E289E787-E584-4345-81E1-B2290917B25D}" dt="2020-07-29T08:35:40.147" v="184"/>
        <pc:sldMkLst>
          <pc:docMk/>
          <pc:sldMk cId="0" sldId="256"/>
        </pc:sldMkLst>
        <pc:spChg chg="mod">
          <ac:chgData name="Ude, Audra" userId="S::audra.ude@fortbendisd.com::242ae934-e2ff-4661-ab8c-3360966e26bc" providerId="AD" clId="Web-{E289E787-E584-4345-81E1-B2290917B25D}" dt="2020-07-29T08:28:38.310" v="5" actId="1076"/>
          <ac:spMkLst>
            <pc:docMk/>
            <pc:sldMk cId="0" sldId="256"/>
            <ac:spMk id="2" creationId="{3CF75641-9AD6-AB42-B3B6-7C5706664872}"/>
          </ac:spMkLst>
        </pc:spChg>
      </pc:sldChg>
      <pc:sldChg chg="modSp">
        <pc:chgData name="Ude, Audra" userId="S::audra.ude@fortbendisd.com::242ae934-e2ff-4661-ab8c-3360966e26bc" providerId="AD" clId="Web-{E289E787-E584-4345-81E1-B2290917B25D}" dt="2020-07-29T08:29:51.312" v="97" actId="20577"/>
        <pc:sldMkLst>
          <pc:docMk/>
          <pc:sldMk cId="1321335063" sldId="261"/>
        </pc:sldMkLst>
        <pc:spChg chg="mod">
          <ac:chgData name="Ude, Audra" userId="S::audra.ude@fortbendisd.com::242ae934-e2ff-4661-ab8c-3360966e26bc" providerId="AD" clId="Web-{E289E787-E584-4345-81E1-B2290917B25D}" dt="2020-07-29T08:28:17.950" v="0" actId="1076"/>
          <ac:spMkLst>
            <pc:docMk/>
            <pc:sldMk cId="1321335063" sldId="261"/>
            <ac:spMk id="2" creationId="{00000000-0000-0000-0000-000000000000}"/>
          </ac:spMkLst>
        </pc:spChg>
        <pc:spChg chg="mod">
          <ac:chgData name="Ude, Audra" userId="S::audra.ude@fortbendisd.com::242ae934-e2ff-4661-ab8c-3360966e26bc" providerId="AD" clId="Web-{E289E787-E584-4345-81E1-B2290917B25D}" dt="2020-07-29T08:29:51.312" v="97" actId="20577"/>
          <ac:spMkLst>
            <pc:docMk/>
            <pc:sldMk cId="1321335063" sldId="261"/>
            <ac:spMk id="7" creationId="{00000000-0000-0000-0000-000000000000}"/>
          </ac:spMkLst>
        </pc:spChg>
      </pc:sldChg>
      <pc:sldChg chg="addSp modSp modNotes">
        <pc:chgData name="Ude, Audra" userId="S::audra.ude@fortbendisd.com::242ae934-e2ff-4661-ab8c-3360966e26bc" providerId="AD" clId="Web-{E289E787-E584-4345-81E1-B2290917B25D}" dt="2020-07-29T08:47:03.964" v="398"/>
        <pc:sldMkLst>
          <pc:docMk/>
          <pc:sldMk cId="3986305735" sldId="262"/>
        </pc:sldMkLst>
        <pc:spChg chg="add mod">
          <ac:chgData name="Ude, Audra" userId="S::audra.ude@fortbendisd.com::242ae934-e2ff-4661-ab8c-3360966e26bc" providerId="AD" clId="Web-{E289E787-E584-4345-81E1-B2290917B25D}" dt="2020-07-29T08:46:47.843" v="395" actId="20577"/>
          <ac:spMkLst>
            <pc:docMk/>
            <pc:sldMk cId="3986305735" sldId="262"/>
            <ac:spMk id="2" creationId="{1BDFD1F4-9914-480C-BD76-0DCF067A0911}"/>
          </ac:spMkLst>
        </pc:spChg>
        <pc:spChg chg="mod">
          <ac:chgData name="Ude, Audra" userId="S::audra.ude@fortbendisd.com::242ae934-e2ff-4661-ab8c-3360966e26bc" providerId="AD" clId="Web-{E289E787-E584-4345-81E1-B2290917B25D}" dt="2020-07-29T08:45:22.043" v="338" actId="1076"/>
          <ac:spMkLst>
            <pc:docMk/>
            <pc:sldMk cId="3986305735" sldId="262"/>
            <ac:spMk id="3" creationId="{00000000-0000-0000-0000-000000000000}"/>
          </ac:spMkLst>
        </pc:spChg>
        <pc:spChg chg="mod">
          <ac:chgData name="Ude, Audra" userId="S::audra.ude@fortbendisd.com::242ae934-e2ff-4661-ab8c-3360966e26bc" providerId="AD" clId="Web-{E289E787-E584-4345-81E1-B2290917B25D}" dt="2020-07-29T08:42:18.750" v="302" actId="1076"/>
          <ac:spMkLst>
            <pc:docMk/>
            <pc:sldMk cId="3986305735" sldId="262"/>
            <ac:spMk id="5" creationId="{00000000-0000-0000-0000-000000000000}"/>
          </ac:spMkLst>
        </pc:spChg>
        <pc:spChg chg="mod">
          <ac:chgData name="Ude, Audra" userId="S::audra.ude@fortbendisd.com::242ae934-e2ff-4661-ab8c-3360966e26bc" providerId="AD" clId="Web-{E289E787-E584-4345-81E1-B2290917B25D}" dt="2020-07-29T08:45:12.426" v="335" actId="1076"/>
          <ac:spMkLst>
            <pc:docMk/>
            <pc:sldMk cId="3986305735" sldId="262"/>
            <ac:spMk id="7" creationId="{00000000-0000-0000-0000-000000000000}"/>
          </ac:spMkLst>
        </pc:spChg>
        <pc:picChg chg="mod">
          <ac:chgData name="Ude, Audra" userId="S::audra.ude@fortbendisd.com::242ae934-e2ff-4661-ab8c-3360966e26bc" providerId="AD" clId="Web-{E289E787-E584-4345-81E1-B2290917B25D}" dt="2020-07-29T08:45:18.827" v="337" actId="1076"/>
          <ac:picMkLst>
            <pc:docMk/>
            <pc:sldMk cId="3986305735" sldId="262"/>
            <ac:picMk id="6" creationId="{00000000-0000-0000-0000-000000000000}"/>
          </ac:picMkLst>
        </pc:picChg>
      </pc:sldChg>
      <pc:sldChg chg="modSp">
        <pc:chgData name="Ude, Audra" userId="S::audra.ude@fortbendisd.com::242ae934-e2ff-4661-ab8c-3360966e26bc" providerId="AD" clId="Web-{E289E787-E584-4345-81E1-B2290917B25D}" dt="2020-07-29T08:58:24.521" v="769" actId="1076"/>
        <pc:sldMkLst>
          <pc:docMk/>
          <pc:sldMk cId="3113542713" sldId="263"/>
        </pc:sldMkLst>
        <pc:spChg chg="mod">
          <ac:chgData name="Ude, Audra" userId="S::audra.ude@fortbendisd.com::242ae934-e2ff-4661-ab8c-3360966e26bc" providerId="AD" clId="Web-{E289E787-E584-4345-81E1-B2290917B25D}" dt="2020-07-29T08:57:35.551" v="754" actId="1076"/>
          <ac:spMkLst>
            <pc:docMk/>
            <pc:sldMk cId="3113542713" sldId="263"/>
            <ac:spMk id="6" creationId="{00000000-0000-0000-0000-000000000000}"/>
          </ac:spMkLst>
        </pc:spChg>
        <pc:spChg chg="mod">
          <ac:chgData name="Ude, Audra" userId="S::audra.ude@fortbendisd.com::242ae934-e2ff-4661-ab8c-3360966e26bc" providerId="AD" clId="Web-{E289E787-E584-4345-81E1-B2290917B25D}" dt="2020-07-29T08:57:57.817" v="762" actId="1076"/>
          <ac:spMkLst>
            <pc:docMk/>
            <pc:sldMk cId="3113542713" sldId="263"/>
            <ac:spMk id="9" creationId="{00000000-0000-0000-0000-000000000000}"/>
          </ac:spMkLst>
        </pc:spChg>
        <pc:spChg chg="mod">
          <ac:chgData name="Ude, Audra" userId="S::audra.ude@fortbendisd.com::242ae934-e2ff-4661-ab8c-3360966e26bc" providerId="AD" clId="Web-{E289E787-E584-4345-81E1-B2290917B25D}" dt="2020-07-29T08:57:53.004" v="761" actId="14100"/>
          <ac:spMkLst>
            <pc:docMk/>
            <pc:sldMk cId="3113542713" sldId="263"/>
            <ac:spMk id="11" creationId="{00000000-0000-0000-0000-000000000000}"/>
          </ac:spMkLst>
        </pc:spChg>
        <pc:spChg chg="mod">
          <ac:chgData name="Ude, Audra" userId="S::audra.ude@fortbendisd.com::242ae934-e2ff-4661-ab8c-3360966e26bc" providerId="AD" clId="Web-{E289E787-E584-4345-81E1-B2290917B25D}" dt="2020-07-29T08:58:11.411" v="766" actId="1076"/>
          <ac:spMkLst>
            <pc:docMk/>
            <pc:sldMk cId="3113542713" sldId="263"/>
            <ac:spMk id="12" creationId="{00000000-0000-0000-0000-000000000000}"/>
          </ac:spMkLst>
        </pc:spChg>
        <pc:spChg chg="mod">
          <ac:chgData name="Ude, Audra" userId="S::audra.ude@fortbendisd.com::242ae934-e2ff-4661-ab8c-3360966e26bc" providerId="AD" clId="Web-{E289E787-E584-4345-81E1-B2290917B25D}" dt="2020-07-29T08:58:14.927" v="767" actId="1076"/>
          <ac:spMkLst>
            <pc:docMk/>
            <pc:sldMk cId="3113542713" sldId="263"/>
            <ac:spMk id="13" creationId="{00000000-0000-0000-0000-000000000000}"/>
          </ac:spMkLst>
        </pc:spChg>
        <pc:spChg chg="mod">
          <ac:chgData name="Ude, Audra" userId="S::audra.ude@fortbendisd.com::242ae934-e2ff-4661-ab8c-3360966e26bc" providerId="AD" clId="Web-{E289E787-E584-4345-81E1-B2290917B25D}" dt="2020-07-29T08:58:17.942" v="768" actId="1076"/>
          <ac:spMkLst>
            <pc:docMk/>
            <pc:sldMk cId="3113542713" sldId="263"/>
            <ac:spMk id="14" creationId="{00000000-0000-0000-0000-000000000000}"/>
          </ac:spMkLst>
        </pc:spChg>
        <pc:spChg chg="mod">
          <ac:chgData name="Ude, Audra" userId="S::audra.ude@fortbendisd.com::242ae934-e2ff-4661-ab8c-3360966e26bc" providerId="AD" clId="Web-{E289E787-E584-4345-81E1-B2290917B25D}" dt="2020-07-29T08:58:24.521" v="769" actId="1076"/>
          <ac:spMkLst>
            <pc:docMk/>
            <pc:sldMk cId="3113542713" sldId="263"/>
            <ac:spMk id="18" creationId="{00000000-0000-0000-0000-000000000000}"/>
          </ac:spMkLst>
        </pc:spChg>
        <pc:spChg chg="mod">
          <ac:chgData name="Ude, Audra" userId="S::audra.ude@fortbendisd.com::242ae934-e2ff-4661-ab8c-3360966e26bc" providerId="AD" clId="Web-{E289E787-E584-4345-81E1-B2290917B25D}" dt="2020-07-29T08:58:07.270" v="765" actId="1076"/>
          <ac:spMkLst>
            <pc:docMk/>
            <pc:sldMk cId="3113542713" sldId="263"/>
            <ac:spMk id="19" creationId="{00000000-0000-0000-0000-000000000000}"/>
          </ac:spMkLst>
        </pc:spChg>
        <pc:picChg chg="mod">
          <ac:chgData name="Ude, Audra" userId="S::audra.ude@fortbendisd.com::242ae934-e2ff-4661-ab8c-3360966e26bc" providerId="AD" clId="Web-{E289E787-E584-4345-81E1-B2290917B25D}" dt="2020-07-29T08:58:03.723" v="764" actId="1076"/>
          <ac:picMkLst>
            <pc:docMk/>
            <pc:sldMk cId="3113542713" sldId="263"/>
            <ac:picMk id="7" creationId="{00000000-0000-0000-0000-000000000000}"/>
          </ac:picMkLst>
        </pc:picChg>
      </pc:sldChg>
      <pc:sldChg chg="modSp">
        <pc:chgData name="Ude, Audra" userId="S::audra.ude@fortbendisd.com::242ae934-e2ff-4661-ab8c-3360966e26bc" providerId="AD" clId="Web-{E289E787-E584-4345-81E1-B2290917B25D}" dt="2020-07-29T09:00:44.008" v="795" actId="1076"/>
        <pc:sldMkLst>
          <pc:docMk/>
          <pc:sldMk cId="695249147" sldId="265"/>
        </pc:sldMkLst>
        <pc:spChg chg="mod">
          <ac:chgData name="Ude, Audra" userId="S::audra.ude@fortbendisd.com::242ae934-e2ff-4661-ab8c-3360966e26bc" providerId="AD" clId="Web-{E289E787-E584-4345-81E1-B2290917B25D}" dt="2020-07-29T08:59:31.678" v="774" actId="14100"/>
          <ac:spMkLst>
            <pc:docMk/>
            <pc:sldMk cId="695249147" sldId="265"/>
            <ac:spMk id="3" creationId="{00000000-0000-0000-0000-000000000000}"/>
          </ac:spMkLst>
        </pc:spChg>
        <pc:spChg chg="mod">
          <ac:chgData name="Ude, Audra" userId="S::audra.ude@fortbendisd.com::242ae934-e2ff-4661-ab8c-3360966e26bc" providerId="AD" clId="Web-{E289E787-E584-4345-81E1-B2290917B25D}" dt="2020-07-29T09:00:44.008" v="795" actId="1076"/>
          <ac:spMkLst>
            <pc:docMk/>
            <pc:sldMk cId="695249147" sldId="265"/>
            <ac:spMk id="6" creationId="{00000000-0000-0000-0000-000000000000}"/>
          </ac:spMkLst>
        </pc:spChg>
        <pc:spChg chg="mod">
          <ac:chgData name="Ude, Audra" userId="S::audra.ude@fortbendisd.com::242ae934-e2ff-4661-ab8c-3360966e26bc" providerId="AD" clId="Web-{E289E787-E584-4345-81E1-B2290917B25D}" dt="2020-07-29T08:59:47.819" v="780" actId="1076"/>
          <ac:spMkLst>
            <pc:docMk/>
            <pc:sldMk cId="695249147" sldId="265"/>
            <ac:spMk id="7" creationId="{00000000-0000-0000-0000-000000000000}"/>
          </ac:spMkLst>
        </pc:spChg>
        <pc:spChg chg="mod">
          <ac:chgData name="Ude, Audra" userId="S::audra.ude@fortbendisd.com::242ae934-e2ff-4661-ab8c-3360966e26bc" providerId="AD" clId="Web-{E289E787-E584-4345-81E1-B2290917B25D}" dt="2020-07-29T08:59:45.085" v="779" actId="1076"/>
          <ac:spMkLst>
            <pc:docMk/>
            <pc:sldMk cId="695249147" sldId="265"/>
            <ac:spMk id="8" creationId="{00000000-0000-0000-0000-000000000000}"/>
          </ac:spMkLst>
        </pc:spChg>
        <pc:spChg chg="mod">
          <ac:chgData name="Ude, Audra" userId="S::audra.ude@fortbendisd.com::242ae934-e2ff-4661-ab8c-3360966e26bc" providerId="AD" clId="Web-{E289E787-E584-4345-81E1-B2290917B25D}" dt="2020-07-29T09:00:11.164" v="789" actId="14100"/>
          <ac:spMkLst>
            <pc:docMk/>
            <pc:sldMk cId="695249147" sldId="265"/>
            <ac:spMk id="10" creationId="{00000000-0000-0000-0000-000000000000}"/>
          </ac:spMkLst>
        </pc:spChg>
        <pc:spChg chg="mod">
          <ac:chgData name="Ude, Audra" userId="S::audra.ude@fortbendisd.com::242ae934-e2ff-4661-ab8c-3360966e26bc" providerId="AD" clId="Web-{E289E787-E584-4345-81E1-B2290917B25D}" dt="2020-07-29T08:59:57.382" v="783" actId="20577"/>
          <ac:spMkLst>
            <pc:docMk/>
            <pc:sldMk cId="695249147" sldId="265"/>
            <ac:spMk id="11" creationId="{00000000-0000-0000-0000-000000000000}"/>
          </ac:spMkLst>
        </pc:spChg>
        <pc:spChg chg="mod">
          <ac:chgData name="Ude, Audra" userId="S::audra.ude@fortbendisd.com::242ae934-e2ff-4661-ab8c-3360966e26bc" providerId="AD" clId="Web-{E289E787-E584-4345-81E1-B2290917B25D}" dt="2020-07-29T09:00:34.305" v="793" actId="1076"/>
          <ac:spMkLst>
            <pc:docMk/>
            <pc:sldMk cId="695249147" sldId="265"/>
            <ac:spMk id="13" creationId="{00000000-0000-0000-0000-000000000000}"/>
          </ac:spMkLst>
        </pc:spChg>
        <pc:picChg chg="mod">
          <ac:chgData name="Ude, Audra" userId="S::audra.ude@fortbendisd.com::242ae934-e2ff-4661-ab8c-3360966e26bc" providerId="AD" clId="Web-{E289E787-E584-4345-81E1-B2290917B25D}" dt="2020-07-29T09:00:40.289" v="794" actId="1076"/>
          <ac:picMkLst>
            <pc:docMk/>
            <pc:sldMk cId="695249147" sldId="265"/>
            <ac:picMk id="12" creationId="{00000000-0000-0000-0000-000000000000}"/>
          </ac:picMkLst>
        </pc:picChg>
      </pc:sldChg>
      <pc:sldChg chg="modSp">
        <pc:chgData name="Ude, Audra" userId="S::audra.ude@fortbendisd.com::242ae934-e2ff-4661-ab8c-3360966e26bc" providerId="AD" clId="Web-{E289E787-E584-4345-81E1-B2290917B25D}" dt="2020-07-29T08:59:20.194" v="771" actId="1076"/>
        <pc:sldMkLst>
          <pc:docMk/>
          <pc:sldMk cId="1582215915" sldId="266"/>
        </pc:sldMkLst>
        <pc:picChg chg="mod">
          <ac:chgData name="Ude, Audra" userId="S::audra.ude@fortbendisd.com::242ae934-e2ff-4661-ab8c-3360966e26bc" providerId="AD" clId="Web-{E289E787-E584-4345-81E1-B2290917B25D}" dt="2020-07-29T08:59:20.194" v="771" actId="1076"/>
          <ac:picMkLst>
            <pc:docMk/>
            <pc:sldMk cId="1582215915" sldId="266"/>
            <ac:picMk id="3" creationId="{00000000-0000-0000-0000-000000000000}"/>
          </ac:picMkLst>
        </pc:picChg>
      </pc:sldChg>
      <pc:sldChg chg="modSp modNotes">
        <pc:chgData name="Ude, Audra" userId="S::audra.ude@fortbendisd.com::242ae934-e2ff-4661-ab8c-3360966e26bc" providerId="AD" clId="Web-{E289E787-E584-4345-81E1-B2290917B25D}" dt="2020-07-29T09:04:30.623" v="829"/>
        <pc:sldMkLst>
          <pc:docMk/>
          <pc:sldMk cId="71113989" sldId="268"/>
        </pc:sldMkLst>
        <pc:spChg chg="mod">
          <ac:chgData name="Ude, Audra" userId="S::audra.ude@fortbendisd.com::242ae934-e2ff-4661-ab8c-3360966e26bc" providerId="AD" clId="Web-{E289E787-E584-4345-81E1-B2290917B25D}" dt="2020-07-29T09:01:16.337" v="802" actId="1076"/>
          <ac:spMkLst>
            <pc:docMk/>
            <pc:sldMk cId="71113989" sldId="268"/>
            <ac:spMk id="2" creationId="{00000000-0000-0000-0000-000000000000}"/>
          </ac:spMkLst>
        </pc:spChg>
        <pc:spChg chg="mod">
          <ac:chgData name="Ude, Audra" userId="S::audra.ude@fortbendisd.com::242ae934-e2ff-4661-ab8c-3360966e26bc" providerId="AD" clId="Web-{E289E787-E584-4345-81E1-B2290917B25D}" dt="2020-07-29T09:01:38.728" v="806" actId="1076"/>
          <ac:spMkLst>
            <pc:docMk/>
            <pc:sldMk cId="71113989" sldId="268"/>
            <ac:spMk id="11" creationId="{00000000-0000-0000-0000-000000000000}"/>
          </ac:spMkLst>
        </pc:spChg>
        <pc:spChg chg="mod">
          <ac:chgData name="Ude, Audra" userId="S::audra.ude@fortbendisd.com::242ae934-e2ff-4661-ab8c-3360966e26bc" providerId="AD" clId="Web-{E289E787-E584-4345-81E1-B2290917B25D}" dt="2020-07-29T09:01:54.604" v="809" actId="1076"/>
          <ac:spMkLst>
            <pc:docMk/>
            <pc:sldMk cId="71113989" sldId="268"/>
            <ac:spMk id="12" creationId="{00000000-0000-0000-0000-000000000000}"/>
          </ac:spMkLst>
        </pc:spChg>
        <pc:picChg chg="mod">
          <ac:chgData name="Ude, Audra" userId="S::audra.ude@fortbendisd.com::242ae934-e2ff-4661-ab8c-3360966e26bc" providerId="AD" clId="Web-{E289E787-E584-4345-81E1-B2290917B25D}" dt="2020-07-29T09:01:43.525" v="807" actId="1076"/>
          <ac:picMkLst>
            <pc:docMk/>
            <pc:sldMk cId="71113989" sldId="268"/>
            <ac:picMk id="8" creationId="{00000000-0000-0000-0000-000000000000}"/>
          </ac:picMkLst>
        </pc:picChg>
        <pc:picChg chg="mod">
          <ac:chgData name="Ude, Audra" userId="S::audra.ude@fortbendisd.com::242ae934-e2ff-4661-ab8c-3360966e26bc" providerId="AD" clId="Web-{E289E787-E584-4345-81E1-B2290917B25D}" dt="2020-07-29T09:01:23.384" v="804" actId="1076"/>
          <ac:picMkLst>
            <pc:docMk/>
            <pc:sldMk cId="71113989" sldId="268"/>
            <ac:picMk id="13" creationId="{8AD518AA-79B7-430E-B98A-FB162A0E239A}"/>
          </ac:picMkLst>
        </pc:picChg>
        <pc:picChg chg="mod">
          <ac:chgData name="Ude, Audra" userId="S::audra.ude@fortbendisd.com::242ae934-e2ff-4661-ab8c-3360966e26bc" providerId="AD" clId="Web-{E289E787-E584-4345-81E1-B2290917B25D}" dt="2020-07-29T09:01:45.666" v="808" actId="1076"/>
          <ac:picMkLst>
            <pc:docMk/>
            <pc:sldMk cId="71113989" sldId="268"/>
            <ac:picMk id="1026" creationId="{00000000-0000-0000-0000-000000000000}"/>
          </ac:picMkLst>
        </pc:picChg>
      </pc:sldChg>
      <pc:sldChg chg="modSp">
        <pc:chgData name="Ude, Audra" userId="S::audra.ude@fortbendisd.com::242ae934-e2ff-4661-ab8c-3360966e26bc" providerId="AD" clId="Web-{E289E787-E584-4345-81E1-B2290917B25D}" dt="2020-07-29T09:05:55.734" v="849" actId="1076"/>
        <pc:sldMkLst>
          <pc:docMk/>
          <pc:sldMk cId="1558248025" sldId="274"/>
        </pc:sldMkLst>
        <pc:spChg chg="mod">
          <ac:chgData name="Ude, Audra" userId="S::audra.ude@fortbendisd.com::242ae934-e2ff-4661-ab8c-3360966e26bc" providerId="AD" clId="Web-{E289E787-E584-4345-81E1-B2290917B25D}" dt="2020-07-29T09:05:55.734" v="849" actId="1076"/>
          <ac:spMkLst>
            <pc:docMk/>
            <pc:sldMk cId="1558248025" sldId="274"/>
            <ac:spMk id="2" creationId="{3CF75641-9AD6-AB42-B3B6-7C5706664872}"/>
          </ac:spMkLst>
        </pc:spChg>
      </pc:sldChg>
      <pc:sldChg chg="addSp modSp">
        <pc:chgData name="Ude, Audra" userId="S::audra.ude@fortbendisd.com::242ae934-e2ff-4661-ab8c-3360966e26bc" providerId="AD" clId="Web-{E289E787-E584-4345-81E1-B2290917B25D}" dt="2020-07-29T09:05:42.734" v="846" actId="20577"/>
        <pc:sldMkLst>
          <pc:docMk/>
          <pc:sldMk cId="3031992756" sldId="277"/>
        </pc:sldMkLst>
        <pc:spChg chg="add mod">
          <ac:chgData name="Ude, Audra" userId="S::audra.ude@fortbendisd.com::242ae934-e2ff-4661-ab8c-3360966e26bc" providerId="AD" clId="Web-{E289E787-E584-4345-81E1-B2290917B25D}" dt="2020-07-29T09:05:10.405" v="843" actId="1076"/>
          <ac:spMkLst>
            <pc:docMk/>
            <pc:sldMk cId="3031992756" sldId="277"/>
            <ac:spMk id="2" creationId="{BE638BD7-F1A0-4639-A8E3-807477737723}"/>
          </ac:spMkLst>
        </pc:spChg>
        <pc:spChg chg="mod">
          <ac:chgData name="Ude, Audra" userId="S::audra.ude@fortbendisd.com::242ae934-e2ff-4661-ab8c-3360966e26bc" providerId="AD" clId="Web-{E289E787-E584-4345-81E1-B2290917B25D}" dt="2020-07-29T09:05:42.734" v="846" actId="20577"/>
          <ac:spMkLst>
            <pc:docMk/>
            <pc:sldMk cId="3031992756" sldId="277"/>
            <ac:spMk id="3" creationId="{00000000-0000-0000-0000-000000000000}"/>
          </ac:spMkLst>
        </pc:spChg>
      </pc:sldChg>
      <pc:sldChg chg="add modNotes">
        <pc:chgData name="Ude, Audra" userId="S::audra.ude@fortbendisd.com::242ae934-e2ff-4661-ab8c-3360966e26bc" providerId="AD" clId="Web-{E289E787-E584-4345-81E1-B2290917B25D}" dt="2020-07-29T08:32:37.737" v="118"/>
        <pc:sldMkLst>
          <pc:docMk/>
          <pc:sldMk cId="2520118411" sldId="279"/>
        </pc:sldMkLst>
      </pc:sldChg>
      <pc:sldChg chg="add">
        <pc:chgData name="Ude, Audra" userId="S::audra.ude@fortbendisd.com::242ae934-e2ff-4661-ab8c-3360966e26bc" providerId="AD" clId="Web-{E289E787-E584-4345-81E1-B2290917B25D}" dt="2020-07-29T08:31:09.735" v="100"/>
        <pc:sldMkLst>
          <pc:docMk/>
          <pc:sldMk cId="2981891471" sldId="280"/>
        </pc:sldMkLst>
      </pc:sldChg>
      <pc:sldChg chg="add modNotes">
        <pc:chgData name="Ude, Audra" userId="S::audra.ude@fortbendisd.com::242ae934-e2ff-4661-ab8c-3360966e26bc" providerId="AD" clId="Web-{E289E787-E584-4345-81E1-B2290917B25D}" dt="2020-07-29T08:33:41.660" v="122"/>
        <pc:sldMkLst>
          <pc:docMk/>
          <pc:sldMk cId="3700772895" sldId="281"/>
        </pc:sldMkLst>
      </pc:sldChg>
      <pc:sldChg chg="add modNotes">
        <pc:chgData name="Ude, Audra" userId="S::audra.ude@fortbendisd.com::242ae934-e2ff-4661-ab8c-3360966e26bc" providerId="AD" clId="Web-{E289E787-E584-4345-81E1-B2290917B25D}" dt="2020-07-29T08:34:28.412" v="133"/>
        <pc:sldMkLst>
          <pc:docMk/>
          <pc:sldMk cId="24193246" sldId="282"/>
        </pc:sldMkLst>
      </pc:sldChg>
      <pc:sldChg chg="addSp delSp modSp new modNotes">
        <pc:chgData name="Ude, Audra" userId="S::audra.ude@fortbendisd.com::242ae934-e2ff-4661-ab8c-3360966e26bc" providerId="AD" clId="Web-{E289E787-E584-4345-81E1-B2290917B25D}" dt="2020-07-29T08:56:37.253" v="744"/>
        <pc:sldMkLst>
          <pc:docMk/>
          <pc:sldMk cId="3271301021" sldId="283"/>
        </pc:sldMkLst>
        <pc:spChg chg="add del mod">
          <ac:chgData name="Ude, Audra" userId="S::audra.ude@fortbendisd.com::242ae934-e2ff-4661-ab8c-3360966e26bc" providerId="AD" clId="Web-{E289E787-E584-4345-81E1-B2290917B25D}" dt="2020-07-29T08:54:03.640" v="615"/>
          <ac:spMkLst>
            <pc:docMk/>
            <pc:sldMk cId="3271301021" sldId="283"/>
            <ac:spMk id="3" creationId="{C0BE0C9E-B7FC-4C3F-8802-9ED62BBEFDB9}"/>
          </ac:spMkLst>
        </pc:spChg>
        <pc:spChg chg="add mod">
          <ac:chgData name="Ude, Audra" userId="S::audra.ude@fortbendisd.com::242ae934-e2ff-4661-ab8c-3360966e26bc" providerId="AD" clId="Web-{E289E787-E584-4345-81E1-B2290917B25D}" dt="2020-07-29T08:43:05.501" v="315" actId="20577"/>
          <ac:spMkLst>
            <pc:docMk/>
            <pc:sldMk cId="3271301021" sldId="283"/>
            <ac:spMk id="4" creationId="{A13958F4-4821-42AD-86E9-3AA0456307ED}"/>
          </ac:spMkLst>
        </pc:spChg>
        <pc:spChg chg="add del mod">
          <ac:chgData name="Ude, Audra" userId="S::audra.ude@fortbendisd.com::242ae934-e2ff-4661-ab8c-3360966e26bc" providerId="AD" clId="Web-{E289E787-E584-4345-81E1-B2290917B25D}" dt="2020-07-29T08:54:19.843" v="620"/>
          <ac:spMkLst>
            <pc:docMk/>
            <pc:sldMk cId="3271301021" sldId="283"/>
            <ac:spMk id="14" creationId="{90CE9C4A-8AE4-4908-A9FA-14183CB3994B}"/>
          </ac:spMkLst>
        </pc:spChg>
        <pc:graphicFrameChg chg="add del mod modGraphic">
          <ac:chgData name="Ude, Audra" userId="S::audra.ude@fortbendisd.com::242ae934-e2ff-4661-ab8c-3360966e26bc" providerId="AD" clId="Web-{E289E787-E584-4345-81E1-B2290917B25D}" dt="2020-07-29T08:51:13.733" v="521"/>
          <ac:graphicFrameMkLst>
            <pc:docMk/>
            <pc:sldMk cId="3271301021" sldId="283"/>
            <ac:graphicFrameMk id="5" creationId="{1ED19735-A263-4960-A506-15384EB89837}"/>
          </ac:graphicFrameMkLst>
        </pc:graphicFrameChg>
        <pc:graphicFrameChg chg="add mod modGraphic">
          <ac:chgData name="Ude, Audra" userId="S::audra.ude@fortbendisd.com::242ae934-e2ff-4661-ab8c-3360966e26bc" providerId="AD" clId="Web-{E289E787-E584-4345-81E1-B2290917B25D}" dt="2020-07-29T08:56:37.253" v="744"/>
          <ac:graphicFrameMkLst>
            <pc:docMk/>
            <pc:sldMk cId="3271301021" sldId="283"/>
            <ac:graphicFrameMk id="13" creationId="{90FAD988-BFC2-4CCA-B2A1-AECF93B3C99F}"/>
          </ac:graphicFrameMkLst>
        </pc:graphicFrameChg>
      </pc:sldChg>
      <pc:sldChg chg="add replId">
        <pc:chgData name="Ude, Audra" userId="S::audra.ude@fortbendisd.com::242ae934-e2ff-4661-ab8c-3360966e26bc" providerId="AD" clId="Web-{E289E787-E584-4345-81E1-B2290917B25D}" dt="2020-07-29T09:06:35.782" v="850"/>
        <pc:sldMkLst>
          <pc:docMk/>
          <pc:sldMk cId="3925305309" sldId="284"/>
        </pc:sldMkLst>
      </pc:sldChg>
      <pc:sldChg chg="add replId">
        <pc:chgData name="Ude, Audra" userId="S::audra.ude@fortbendisd.com::242ae934-e2ff-4661-ab8c-3360966e26bc" providerId="AD" clId="Web-{E289E787-E584-4345-81E1-B2290917B25D}" dt="2020-07-29T09:07:04.470" v="851"/>
        <pc:sldMkLst>
          <pc:docMk/>
          <pc:sldMk cId="540281556" sldId="285"/>
        </pc:sldMkLst>
      </pc:sldChg>
      <pc:sldChg chg="add replId">
        <pc:chgData name="Ude, Audra" userId="S::audra.ude@fortbendisd.com::242ae934-e2ff-4661-ab8c-3360966e26bc" providerId="AD" clId="Web-{E289E787-E584-4345-81E1-B2290917B25D}" dt="2020-07-29T09:07:50.205" v="852"/>
        <pc:sldMkLst>
          <pc:docMk/>
          <pc:sldMk cId="2883341057" sldId="286"/>
        </pc:sldMkLst>
      </pc:sldChg>
      <pc:sldChg chg="add replId">
        <pc:chgData name="Ude, Audra" userId="S::audra.ude@fortbendisd.com::242ae934-e2ff-4661-ab8c-3360966e26bc" providerId="AD" clId="Web-{E289E787-E584-4345-81E1-B2290917B25D}" dt="2020-07-29T09:08:04.034" v="853"/>
        <pc:sldMkLst>
          <pc:docMk/>
          <pc:sldMk cId="4167584028" sldId="28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7739E5C3-F9FC-634B-893D-96297DA35765}" type="datetimeFigureOut">
              <a:rPr lang="en-US"/>
              <a:pPr>
                <a:defRPr/>
              </a:pPr>
              <a:t>8/18/2020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13627ACA-B30D-294D-95AB-B675112C1508}" type="slidenum">
              <a:rPr lang="en-US"/>
              <a:pPr>
                <a:defRPr/>
              </a:pPr>
              <a:t>‹#›</a:t>
            </a:fld>
            <a:endParaRPr lang="en-US" dirty="0"/>
          </a:p>
        </p:txBody>
      </p:sp>
    </p:spTree>
    <p:extLst>
      <p:ext uri="{BB962C8B-B14F-4D97-AF65-F5344CB8AC3E}">
        <p14:creationId xmlns:p14="http://schemas.microsoft.com/office/powerpoint/2010/main" val="215098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613D6727-754C-FF46-B713-EE5289B8A8A0}" type="datetimeFigureOut">
              <a:rPr lang="en-US"/>
              <a:pPr>
                <a:defRPr/>
              </a:pPr>
              <a:t>8/18/2020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DDB29971-EAF4-FA4B-B446-D81127EDD584}" type="slidenum">
              <a:rPr lang="en-US"/>
              <a:pPr>
                <a:defRPr/>
              </a:pPr>
              <a:t>‹#›</a:t>
            </a:fld>
            <a:endParaRPr lang="en-US" dirty="0"/>
          </a:p>
        </p:txBody>
      </p:sp>
    </p:spTree>
    <p:extLst>
      <p:ext uri="{BB962C8B-B14F-4D97-AF65-F5344CB8AC3E}">
        <p14:creationId xmlns:p14="http://schemas.microsoft.com/office/powerpoint/2010/main" val="25094085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notifications@schoology.com"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fortbendisd.com/cms/lib/TX01917858/Centricity/domain/74/1.%20teaching%20and%20learning/schoology%20webpage/Schoology%20-%20Parent%20How%20to%20Change%20Password.pdf" TargetMode="External"/><Relationship Id="rId4" Type="http://schemas.openxmlformats.org/officeDocument/2006/relationships/hyperlink" Target="mailto:no-reply@schoology.co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youtu.be/jiH-CVIz4WA"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youtu.be/DfcufPVXziw"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ortbendisd.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r>
              <a:rPr lang="en-US" baseline="0" dirty="0"/>
              <a:t> for joining use for the Schoology course for Parents</a:t>
            </a:r>
            <a:r>
              <a:rPr lang="en-US" dirty="0"/>
              <a:t>.  This training will focus on the basic features of Schoology.  We are also offering an advanced Schoology course.   </a:t>
            </a:r>
            <a:r>
              <a:rPr lang="en-US" baseline="0" dirty="0"/>
              <a:t>This course is designed to walk parents through the process of how to login </a:t>
            </a:r>
            <a:r>
              <a:rPr lang="en-US" dirty="0"/>
              <a:t>to </a:t>
            </a:r>
            <a:r>
              <a:rPr lang="en-US" baseline="0" dirty="0"/>
              <a:t>Schoology and a basic tour of the platform.</a:t>
            </a:r>
            <a:r>
              <a:rPr lang="en-US" dirty="0"/>
              <a:t> </a:t>
            </a:r>
            <a:r>
              <a:rPr lang="en-US" baseline="0" dirty="0"/>
              <a:t>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a:t>
            </a:fld>
            <a:endParaRPr lang="en-US" dirty="0"/>
          </a:p>
        </p:txBody>
      </p:sp>
    </p:spTree>
    <p:extLst>
      <p:ext uri="{BB962C8B-B14F-4D97-AF65-F5344CB8AC3E}">
        <p14:creationId xmlns:p14="http://schemas.microsoft.com/office/powerpoint/2010/main" val="735484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cs typeface="Calibri"/>
              </a:rPr>
              <a:t>Talk </a:t>
            </a:r>
            <a:r>
              <a:rPr lang="en-US" b="1" dirty="0">
                <a:cs typeface="Calibri"/>
              </a:rPr>
              <a:t>through the steps to access Schoology.  Watch the chat for any questions and respond.</a:t>
            </a:r>
            <a:endParaRPr lang="en-US" b="1" dirty="0"/>
          </a:p>
          <a:p>
            <a:r>
              <a:rPr lang="en-US" b="1" dirty="0"/>
              <a:t>(Demonstrate as you go through each step)</a:t>
            </a:r>
            <a:endParaRPr lang="en-US" dirty="0">
              <a:cs typeface="Calibri"/>
            </a:endParaRPr>
          </a:p>
          <a:p>
            <a:endParaRPr lang="en-US" dirty="0"/>
          </a:p>
          <a:p>
            <a:r>
              <a:rPr lang="en-US" dirty="0"/>
              <a:t>7: Click on Send My Login Info.</a:t>
            </a:r>
          </a:p>
          <a:p>
            <a:r>
              <a:rPr lang="en-US" dirty="0"/>
              <a:t>8: If you used the correct email address, you’ll receive a message that states: 'Further instructions have been sent to your email address'. If you used an incorrect email address, you’ll receive a message that states: 'The email address you entered does not belong to any account'.</a:t>
            </a:r>
          </a:p>
          <a:p>
            <a:r>
              <a:rPr lang="en-US" dirty="0"/>
              <a:t>9: If you entered the correct email address, you will receive 2 emails: 1 from </a:t>
            </a:r>
            <a:r>
              <a:rPr lang="en-US" dirty="0">
                <a:hlinkClick r:id="rId3"/>
              </a:rPr>
              <a:t>notifications@schoology.com</a:t>
            </a:r>
            <a:r>
              <a:rPr lang="en-US" dirty="0"/>
              <a:t> and 1 from </a:t>
            </a:r>
            <a:r>
              <a:rPr lang="en-US" dirty="0">
                <a:hlinkClick r:id="rId4"/>
              </a:rPr>
              <a:t>no-reply@schoology.com</a:t>
            </a:r>
            <a:r>
              <a:rPr lang="en-US" dirty="0"/>
              <a:t>. Go ahead and check your email at this time. You will want to check your spam folder in case the emails were sent there. (Give them a moment to check email AND WALK AROUND TO PROVIDE ASSISTANCE)</a:t>
            </a:r>
          </a:p>
          <a:p>
            <a:r>
              <a:rPr lang="en-US" dirty="0"/>
              <a:t>10: Click on the Log In link in the email you received. This will allow you to reset your password and receive your username.</a:t>
            </a:r>
          </a:p>
          <a:p>
            <a:r>
              <a:rPr lang="en-US" dirty="0"/>
              <a:t>11: The password reset screen will show your username that can also be used to sign into Schoology. We recommend using the email address you previously used. Type in your new password and click Submit. You should receive confirmation at the top of the page that your password has been changed.</a:t>
            </a:r>
          </a:p>
          <a:p>
            <a:r>
              <a:rPr lang="en-US" dirty="0"/>
              <a:t>12: Click the dropdown by your name to see your linked children.</a:t>
            </a:r>
          </a:p>
          <a:p>
            <a:r>
              <a:rPr lang="en-US" dirty="0"/>
              <a:t>10: You can also download the Schoology app from the Apple and Android store but you must first set up your account through the browser before using the Schoology app.</a:t>
            </a:r>
          </a:p>
          <a:p>
            <a:endParaRPr lang="en-US" dirty="0"/>
          </a:p>
          <a:p>
            <a:r>
              <a:rPr lang="en-US" dirty="0"/>
              <a:t>Job Aid: </a:t>
            </a:r>
            <a:r>
              <a:rPr lang="en-US" dirty="0">
                <a:hlinkClick r:id="rId5"/>
              </a:rPr>
              <a:t>https://www.fortbendisd.com/cms/lib/TX01917858/Centricity/domain/74/1.%20teaching%20and%20learning/schoology%20webpage/Schoology%20-%20Parent%20How%20to%20Change%20Password.pdf</a:t>
            </a:r>
            <a:r>
              <a:rPr lang="en-US" dirty="0"/>
              <a:t> </a:t>
            </a: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10</a:t>
            </a:fld>
            <a:endParaRPr lang="en-US" dirty="0"/>
          </a:p>
        </p:txBody>
      </p:sp>
    </p:spTree>
    <p:extLst>
      <p:ext uri="{BB962C8B-B14F-4D97-AF65-F5344CB8AC3E}">
        <p14:creationId xmlns:p14="http://schemas.microsoft.com/office/powerpoint/2010/main" val="4173424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min</a:t>
            </a:r>
          </a:p>
          <a:p>
            <a:r>
              <a:rPr lang="en-US" b="1" baseline="0" dirty="0" smtClean="0"/>
              <a:t>Say:  </a:t>
            </a:r>
            <a:r>
              <a:rPr lang="en-US" b="0" baseline="0" dirty="0" smtClean="0"/>
              <a:t>Soon you will receive communications about a new unified login through 1Link.  1Link will allow students to access all of their resources through one login.  The top picture is the page where the student will login and the bottom picture represents what the screen will look like once they login.  </a:t>
            </a:r>
          </a:p>
          <a:p>
            <a:endParaRPr lang="en-US" b="0" baseline="0" dirty="0" smtClean="0"/>
          </a:p>
          <a:p>
            <a:r>
              <a:rPr lang="en-US" b="0" baseline="0" dirty="0" smtClean="0"/>
              <a:t>Parents, you will receive communications soon regarding 1Link and how students should initiate their access.</a:t>
            </a:r>
            <a:endParaRPr lang="en-US" b="0"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11</a:t>
            </a:fld>
            <a:endParaRPr lang="en-US" dirty="0"/>
          </a:p>
        </p:txBody>
      </p:sp>
    </p:spTree>
    <p:extLst>
      <p:ext uri="{BB962C8B-B14F-4D97-AF65-F5344CB8AC3E}">
        <p14:creationId xmlns:p14="http://schemas.microsoft.com/office/powerpoint/2010/main" val="3590405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base" latinLnBrk="0" hangingPunct="1">
              <a:lnSpc>
                <a:spcPct val="100000"/>
              </a:lnSpc>
              <a:spcBef>
                <a:spcPct val="30000"/>
              </a:spcBef>
              <a:spcAft>
                <a:spcPct val="0"/>
              </a:spcAft>
              <a:buClrTx/>
              <a:buSzTx/>
              <a:buFontTx/>
              <a:buNone/>
              <a:tabLst/>
              <a:defRPr/>
            </a:pPr>
            <a:r>
              <a:rPr lang="en-US" b="1" dirty="0" smtClean="0">
                <a:cs typeface="Calibri"/>
              </a:rPr>
              <a:t>Say:  </a:t>
            </a:r>
            <a:r>
              <a:rPr lang="en-US" b="0" dirty="0" smtClean="0">
                <a:cs typeface="Calibri"/>
              </a:rPr>
              <a:t>Let’s Talk about Customizing </a:t>
            </a:r>
            <a:r>
              <a:rPr lang="en-US" b="0" baseline="0" dirty="0" smtClean="0">
                <a:cs typeface="Calibri"/>
              </a:rPr>
              <a:t>Your Account in Schoology.  </a:t>
            </a:r>
          </a:p>
          <a:p>
            <a:pPr defTabSz="931774">
              <a:defRPr/>
            </a:pPr>
            <a:endParaRPr lang="en-US" b="1" dirty="0" smtClean="0"/>
          </a:p>
          <a:p>
            <a:pPr defTabSz="931774">
              <a:defRPr/>
            </a:pPr>
            <a:r>
              <a:rPr lang="en-US" b="1" dirty="0" smtClean="0"/>
              <a:t>Time</a:t>
            </a:r>
            <a:r>
              <a:rPr lang="en-US" b="1" dirty="0"/>
              <a:t>: </a:t>
            </a:r>
            <a:r>
              <a:rPr lang="en-US" dirty="0"/>
              <a:t>5 minutes</a:t>
            </a:r>
            <a:endParaRPr lang="en-US" b="1" dirty="0"/>
          </a:p>
          <a:p>
            <a:endParaRPr lang="en-US" dirty="0"/>
          </a:p>
          <a:p>
            <a:r>
              <a:rPr lang="en-US" b="1" i="0" dirty="0"/>
              <a:t>Say</a:t>
            </a:r>
            <a:r>
              <a:rPr lang="en-US" b="1" dirty="0"/>
              <a:t> and Demonstrate</a:t>
            </a:r>
            <a:r>
              <a:rPr lang="en-US" b="1" i="0" dirty="0"/>
              <a:t>: </a:t>
            </a:r>
            <a:r>
              <a:rPr lang="en-US" b="0" i="0" dirty="0"/>
              <a:t>Once you have logged</a:t>
            </a:r>
            <a:r>
              <a:rPr lang="en-US" b="0" i="0" baseline="0" dirty="0"/>
              <a:t> in to the platform, you will see a similar landing page for </a:t>
            </a:r>
            <a:r>
              <a:rPr lang="en-US" i="0" baseline="0" dirty="0"/>
              <a:t>your child’s Schoology account. </a:t>
            </a:r>
            <a:r>
              <a:rPr lang="en-US" dirty="0">
                <a:cs typeface="Calibri"/>
              </a:rPr>
              <a:t>On this page, you can view general announcements</a:t>
            </a:r>
            <a:r>
              <a:rPr lang="en-US" baseline="0" dirty="0">
                <a:cs typeface="Calibri"/>
              </a:rPr>
              <a:t> from </a:t>
            </a:r>
            <a:r>
              <a:rPr lang="en-US" dirty="0">
                <a:cs typeface="Calibri"/>
              </a:rPr>
              <a:t>your child’s school, important</a:t>
            </a:r>
            <a:r>
              <a:rPr lang="en-US" baseline="0" dirty="0">
                <a:cs typeface="Calibri"/>
              </a:rPr>
              <a:t> dates on the</a:t>
            </a:r>
            <a:r>
              <a:rPr lang="en-US" dirty="0">
                <a:cs typeface="Calibri"/>
              </a:rPr>
              <a:t> calendar, and see the icon</a:t>
            </a:r>
            <a:r>
              <a:rPr lang="en-US" baseline="0" dirty="0">
                <a:cs typeface="Calibri"/>
              </a:rPr>
              <a:t> for </a:t>
            </a:r>
            <a:r>
              <a:rPr lang="en-US" dirty="0">
                <a:cs typeface="Calibri"/>
              </a:rPr>
              <a:t>messages sent and received by a teacher. Across the top are Home, Courses, and Groups. These tabs stay on every page in Schoology. To the right is your name and a drop down for setting up notifications and also for switching between children if you have more than one child within the district. To view another child's account, simply click on the arrow next to your name in the upper-right corner and choose the child you'd like to view.</a:t>
            </a:r>
            <a:r>
              <a:rPr lang="en-US" baseline="0" dirty="0">
                <a:cs typeface="Calibri"/>
              </a:rPr>
              <a:t> </a:t>
            </a:r>
            <a:endParaRPr lang="en-US" dirty="0"/>
          </a:p>
          <a:p>
            <a:r>
              <a:rPr lang="en-US" b="1" dirty="0"/>
              <a:t>Say and Demonstrate: </a:t>
            </a:r>
            <a:r>
              <a:rPr lang="en-US" dirty="0"/>
              <a:t>You also have the ability to set up notifications. To</a:t>
            </a:r>
            <a:r>
              <a:rPr lang="en-US" i="0" baseline="0" dirty="0"/>
              <a:t> set up notifications, you will go to the dropdown in the top right corner and select Settings. Then select the “Notifications” tab within the settings area. There are 2 types of notifications you may choose to have. The 1</a:t>
            </a:r>
            <a:r>
              <a:rPr lang="en-US" i="0" baseline="30000" dirty="0"/>
              <a:t>st</a:t>
            </a:r>
            <a:r>
              <a:rPr lang="en-US" i="0" baseline="0" dirty="0"/>
              <a:t> is an email digest of your child’s activity within Schoology. Select </a:t>
            </a:r>
            <a:r>
              <a:rPr lang="en-US" dirty="0"/>
              <a:t>'On',</a:t>
            </a:r>
            <a:r>
              <a:rPr lang="en-US" i="0" baseline="0" dirty="0"/>
              <a:t> select if you want it daily or weekly</a:t>
            </a:r>
            <a:r>
              <a:rPr lang="en-US" dirty="0"/>
              <a:t>',</a:t>
            </a:r>
            <a:r>
              <a:rPr lang="en-US" i="0" baseline="0" dirty="0"/>
              <a:t> select the </a:t>
            </a:r>
            <a:r>
              <a:rPr lang="en-US" dirty="0"/>
              <a:t>'time'</a:t>
            </a:r>
            <a:r>
              <a:rPr lang="en-US" i="0" baseline="0" dirty="0"/>
              <a:t> you’d like to receive the email, and if you selected weekly, select the </a:t>
            </a:r>
            <a:r>
              <a:rPr lang="en-US" dirty="0"/>
              <a:t>'day'</a:t>
            </a:r>
            <a:r>
              <a:rPr lang="en-US" i="0" baseline="0" dirty="0"/>
              <a:t> you’d like to receive the report. If you choose daily, you will select the time. You may also set up to receive overdue submission emails. This will send an email if an assignment was given and it was not turned in on time or </a:t>
            </a:r>
            <a:r>
              <a:rPr lang="en-US" dirty="0"/>
              <a:t>is late</a:t>
            </a:r>
            <a:r>
              <a:rPr lang="en-US" i="0" baseline="0" dirty="0"/>
              <a:t>. After making your selections, click Save Changes.</a:t>
            </a:r>
          </a:p>
          <a:p>
            <a:endParaRPr lang="en-US" i="0" baseline="0" dirty="0"/>
          </a:p>
          <a:p>
            <a:r>
              <a:rPr lang="en-US" i="0" baseline="0" dirty="0"/>
              <a:t>You may also notice an envelope icon with a circled, highlighted number. This indicates a message from the teacher. </a:t>
            </a:r>
            <a:r>
              <a:rPr lang="en-US" b="1" i="1" baseline="0" dirty="0"/>
              <a:t>(Click to next slide.)</a:t>
            </a:r>
            <a:r>
              <a:rPr lang="en-US" b="1" i="1" dirty="0"/>
              <a:t> </a:t>
            </a:r>
            <a:endParaRPr lang="en-US" b="1" i="1" dirty="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12</a:t>
            </a:fld>
            <a:endParaRPr lang="en-US"/>
          </a:p>
        </p:txBody>
      </p:sp>
    </p:spTree>
    <p:extLst>
      <p:ext uri="{BB962C8B-B14F-4D97-AF65-F5344CB8AC3E}">
        <p14:creationId xmlns:p14="http://schemas.microsoft.com/office/powerpoint/2010/main" val="2668539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Time: </a:t>
            </a:r>
            <a:r>
              <a:rPr kumimoji="0" lang="en-US" sz="1200" b="0" i="0" u="none" strike="noStrike" kern="1200" cap="none" spc="0" normalizeH="0" baseline="0" noProof="0" dirty="0">
                <a:ln>
                  <a:noFill/>
                </a:ln>
                <a:solidFill>
                  <a:prstClr val="black"/>
                </a:solidFill>
                <a:effectLst/>
                <a:uLnTx/>
                <a:uFillTx/>
                <a:latin typeface="+mn-lt"/>
                <a:ea typeface="+mn-ea"/>
                <a:cs typeface="+mn-cs"/>
              </a:rPr>
              <a:t>10 minutes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Materials: </a:t>
            </a:r>
            <a:r>
              <a:rPr kumimoji="0" lang="en-US" sz="1200" b="0" i="0" u="none" strike="noStrike" kern="1200" cap="none" spc="0" normalizeH="0" baseline="0" noProof="0" dirty="0">
                <a:ln>
                  <a:noFill/>
                </a:ln>
                <a:solidFill>
                  <a:prstClr val="black"/>
                </a:solidFill>
                <a:effectLst/>
                <a:uLnTx/>
                <a:uFillTx/>
                <a:latin typeface="+mn-lt"/>
                <a:ea typeface="+mn-ea"/>
                <a:cs typeface="+mn-cs"/>
              </a:rPr>
              <a:t>Navigating Within Schoology PDF</a:t>
            </a:r>
            <a:endParaRPr kumimoji="0" lang="en-US" sz="1200" b="0"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Strategy:</a:t>
            </a:r>
            <a:endParaRPr kumimoji="0" lang="en-US" sz="1200" b="1"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Presenter Notes: see the courses and groups your child is a part of and click on Student Activity to see your children’s activity</a:t>
            </a:r>
            <a:endParaRPr kumimoji="0" lang="en-US" sz="1200" b="1"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Say: </a:t>
            </a:r>
            <a:r>
              <a:rPr kumimoji="0" lang="en-US" sz="1200" b="0" i="0" u="none" strike="noStrike" kern="1200" cap="none" spc="0" normalizeH="0" baseline="0" noProof="0" dirty="0">
                <a:ln>
                  <a:noFill/>
                </a:ln>
                <a:solidFill>
                  <a:prstClr val="black"/>
                </a:solidFill>
                <a:effectLst/>
                <a:uLnTx/>
                <a:uFillTx/>
                <a:latin typeface="+mn-lt"/>
                <a:ea typeface="+mn-ea"/>
                <a:cs typeface="+mn-cs"/>
              </a:rPr>
              <a:t>Here we will walk through the different views and information you can see from within your child’s Schoology account. Be aware that parent access and student access to information within Schoology is not the same. Parent access is designed to help the adult monitor and support the student’s participation in online learning. To maintain others’ privacy, parents are not able to see submissions of other students and engage in some features of the platform.</a:t>
            </a:r>
            <a:endParaRPr kumimoji="0" lang="en-US" sz="1200" b="0"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Say and Demonstrate: </a:t>
            </a:r>
            <a:r>
              <a:rPr kumimoji="0" lang="en-US" sz="1200" b="0" i="0" u="none" strike="noStrike" kern="1200" cap="none" spc="0" normalizeH="0" baseline="0" noProof="0" dirty="0">
                <a:ln>
                  <a:noFill/>
                </a:ln>
                <a:solidFill>
                  <a:prstClr val="black"/>
                </a:solidFill>
                <a:effectLst/>
                <a:uLnTx/>
                <a:uFillTx/>
                <a:latin typeface="+mn-lt"/>
                <a:ea typeface="+mn-ea"/>
                <a:cs typeface="+mn-cs"/>
              </a:rPr>
              <a:t>To the right, you will see recent grades, any overdue assignments, and upcoming assignments that have been entered by the teacher. Keep in mind, the grades in Schoology only represent assignments done in this platform. Official grades of record are posted in Skyward.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Say and Demonstrate: </a:t>
            </a:r>
            <a:r>
              <a:rPr kumimoji="0" lang="en-US" sz="1200" b="0" i="0" u="none" strike="noStrike" kern="1200" cap="none" spc="0" normalizeH="0" baseline="0" noProof="0" dirty="0">
                <a:ln>
                  <a:noFill/>
                </a:ln>
                <a:solidFill>
                  <a:prstClr val="black"/>
                </a:solidFill>
                <a:effectLst/>
                <a:uLnTx/>
                <a:uFillTx/>
                <a:latin typeface="+mn-lt"/>
                <a:ea typeface="+mn-ea"/>
                <a:cs typeface="+mn-cs"/>
              </a:rPr>
              <a:t>Let’s talk about the main homepage. It is divided into 2 sections. On the top is the quick menu bar. Here you will have buttons to access your child’s classes and any groups they are a part of. The courses tab lists all the courses that your child is currently taking. You may also see any groups that they are a part of. This could be for a sport or club they have joined. There is a tab for grades and attendance, but remember, Skyward is the official record for all grades and attendance so the only data you would see here are assignments done within Schoology. In the middle, there is a running list of the activities and assignments that your student has engaged in throughout all courses in which they are currently enrolled.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 the right, there is also a calendar, which lets you see assignments and due dates that are posted for your child for Schoology related assignments. On the far right is a section for recent grades. Again, Skyward is the official record of all grades but anything done within Schoology such as an assignment, a test or quiz, or a discussion that might have been graded will be here. Beneath it is upcoming. This will show upcoming assignment or events that the teacher may have assigned. </a:t>
            </a:r>
            <a:endParaRPr kumimoji="0" lang="en-US" sz="1200" b="0"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Let’s click on a course. </a:t>
            </a:r>
            <a:r>
              <a:rPr kumimoji="0" lang="en-US" sz="1200" b="1" i="1"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13</a:t>
            </a:fld>
            <a:endParaRPr lang="en-US"/>
          </a:p>
        </p:txBody>
      </p:sp>
    </p:spTree>
    <p:extLst>
      <p:ext uri="{BB962C8B-B14F-4D97-AF65-F5344CB8AC3E}">
        <p14:creationId xmlns:p14="http://schemas.microsoft.com/office/powerpoint/2010/main" val="3362006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Time: </a:t>
            </a:r>
            <a:r>
              <a:rPr kumimoji="0" lang="en-US" sz="1200" b="0" i="0" u="none" strike="noStrike" kern="1200" cap="none" spc="0" normalizeH="0" baseline="0" noProof="0" dirty="0">
                <a:ln>
                  <a:noFill/>
                </a:ln>
                <a:solidFill>
                  <a:prstClr val="black"/>
                </a:solidFill>
                <a:effectLst/>
                <a:uLnTx/>
                <a:uFillTx/>
                <a:latin typeface="+mn-lt"/>
                <a:ea typeface="+mn-ea"/>
                <a:cs typeface="+mn-cs"/>
              </a:rPr>
              <a:t>10 minutes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Materials: </a:t>
            </a:r>
            <a:r>
              <a:rPr kumimoji="0" lang="en-US" sz="1200" b="0" i="0" u="none" strike="noStrike" kern="1200" cap="none" spc="0" normalizeH="0" baseline="0" noProof="0" dirty="0">
                <a:ln>
                  <a:noFill/>
                </a:ln>
                <a:solidFill>
                  <a:prstClr val="black"/>
                </a:solidFill>
                <a:effectLst/>
                <a:uLnTx/>
                <a:uFillTx/>
                <a:latin typeface="+mn-lt"/>
                <a:ea typeface="+mn-ea"/>
                <a:cs typeface="+mn-cs"/>
              </a:rPr>
              <a:t>Navigating Within Schoology PDF</a:t>
            </a:r>
            <a:endParaRPr kumimoji="0" lang="en-US" sz="1200" b="0"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Strategy:</a:t>
            </a:r>
            <a:endParaRPr kumimoji="0" lang="en-US" sz="1200" b="1"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Presenter Notes: see the courses and groups your child is a part of and click on Student Activity to see your children’s activity</a:t>
            </a:r>
            <a:endParaRPr kumimoji="0" lang="en-US" sz="1200" b="1"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Say: </a:t>
            </a:r>
            <a:r>
              <a:rPr kumimoji="0" lang="en-US" sz="1200" b="0" i="0" u="none" strike="noStrike" kern="1200" cap="none" spc="0" normalizeH="0" baseline="0" noProof="0" dirty="0">
                <a:ln>
                  <a:noFill/>
                </a:ln>
                <a:solidFill>
                  <a:prstClr val="black"/>
                </a:solidFill>
                <a:effectLst/>
                <a:uLnTx/>
                <a:uFillTx/>
                <a:latin typeface="+mn-lt"/>
                <a:ea typeface="+mn-ea"/>
                <a:cs typeface="+mn-cs"/>
              </a:rPr>
              <a:t>When you click courses, it will take you to a group of icons that represent each course for the child who is currently selected. Once you select a course </a:t>
            </a:r>
            <a:r>
              <a:rPr kumimoji="0" lang="en-US" sz="1200" b="1" i="1" u="none" strike="noStrike" kern="1200" cap="none" spc="0" normalizeH="0" baseline="0" noProof="0" dirty="0">
                <a:ln>
                  <a:noFill/>
                </a:ln>
                <a:solidFill>
                  <a:prstClr val="black"/>
                </a:solidFill>
                <a:effectLst/>
                <a:uLnTx/>
                <a:uFillTx/>
                <a:latin typeface="+mn-lt"/>
                <a:ea typeface="+mn-ea"/>
                <a:cs typeface="+mn-cs"/>
              </a:rPr>
              <a:t>(Click on a course), </a:t>
            </a:r>
            <a:r>
              <a:rPr kumimoji="0" lang="en-US" sz="1200" b="0" i="0" u="none" strike="noStrike" kern="1200" cap="none" spc="0" normalizeH="0" baseline="0" noProof="0" dirty="0">
                <a:ln>
                  <a:noFill/>
                </a:ln>
                <a:solidFill>
                  <a:prstClr val="black"/>
                </a:solidFill>
                <a:effectLst/>
                <a:uLnTx/>
                <a:uFillTx/>
                <a:latin typeface="+mn-lt"/>
                <a:ea typeface="+mn-ea"/>
                <a:cs typeface="+mn-cs"/>
              </a:rPr>
              <a:t>you will see very similar information on the left: materials, updates, grades, and members, but you only get access to your child’s work. Materials that might be posted such as discussions, you’ll see your child’s discussion and his/her participation in that discussion only. For an assignment, you’ll be able to see what they posted. If you would like to go back to the home page, click on the FBISD logo in the top left corner, or if you want to navigate to another course, click on Courses and select a new course you’d like to view.</a:t>
            </a:r>
            <a:endParaRPr kumimoji="0" lang="en-US" sz="1200" b="0" i="0" u="none" strike="noStrike" kern="1200" cap="none" spc="0" normalizeH="0" baseline="0" noProof="0" dirty="0">
              <a:ln>
                <a:noFill/>
              </a:ln>
              <a:solidFill>
                <a:prstClr val="black"/>
              </a:solidFill>
              <a:effectLst/>
              <a:uLnTx/>
              <a:uFillTx/>
              <a:latin typeface="+mn-lt"/>
              <a:ea typeface="+mn-ea"/>
              <a:cs typeface="Calibri"/>
            </a:endParaRPr>
          </a:p>
          <a:p>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14</a:t>
            </a:fld>
            <a:endParaRPr lang="en-US"/>
          </a:p>
        </p:txBody>
      </p:sp>
    </p:spTree>
    <p:extLst>
      <p:ext uri="{BB962C8B-B14F-4D97-AF65-F5344CB8AC3E}">
        <p14:creationId xmlns:p14="http://schemas.microsoft.com/office/powerpoint/2010/main" val="1502471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Time: </a:t>
            </a:r>
            <a:r>
              <a:rPr lang="en-US" b="0" dirty="0"/>
              <a:t>4</a:t>
            </a:r>
            <a:r>
              <a:rPr lang="en-US" dirty="0"/>
              <a:t> minutes</a:t>
            </a:r>
            <a:endParaRPr lang="en-US" b="1" dirty="0"/>
          </a:p>
          <a:p>
            <a:pPr defTabSz="931774">
              <a:defRPr/>
            </a:pPr>
            <a:r>
              <a:rPr lang="en-US" b="1" dirty="0"/>
              <a:t>Materials: </a:t>
            </a:r>
            <a:endParaRPr lang="en-US" b="0" dirty="0">
              <a:cs typeface="Calibri"/>
            </a:endParaRPr>
          </a:p>
          <a:p>
            <a:pPr defTabSz="931774">
              <a:defRPr/>
            </a:pPr>
            <a:r>
              <a:rPr lang="en-US" b="1" dirty="0"/>
              <a:t>Strategy:</a:t>
            </a:r>
          </a:p>
          <a:p>
            <a:pPr defTabSz="931774">
              <a:defRPr/>
            </a:pPr>
            <a:r>
              <a:rPr lang="en-US" b="1" dirty="0"/>
              <a:t>Presenter Notes:</a:t>
            </a:r>
          </a:p>
          <a:p>
            <a:pPr defTabSz="931774">
              <a:defRPr/>
            </a:pPr>
            <a:endParaRPr lang="en-US" b="1" dirty="0"/>
          </a:p>
          <a:p>
            <a:pPr defTabSz="931774">
              <a:defRPr/>
            </a:pPr>
            <a:r>
              <a:rPr lang="en-US" b="1" dirty="0"/>
              <a:t>Say: </a:t>
            </a:r>
            <a:r>
              <a:rPr lang="en-US" dirty="0"/>
              <a:t>Schoology can also be accessed </a:t>
            </a:r>
            <a:r>
              <a:rPr lang="en-US" b="0" dirty="0"/>
              <a:t>through</a:t>
            </a:r>
            <a:r>
              <a:rPr lang="en-US" b="0" baseline="0" dirty="0"/>
              <a:t> the mobile app. It only takes a few minutes to download the app and set up our account.</a:t>
            </a:r>
            <a:r>
              <a:rPr lang="en-US" dirty="0"/>
              <a:t> However, you must have already set up your Schoology account using a web browser in</a:t>
            </a:r>
            <a:r>
              <a:rPr lang="en-US" baseline="0" dirty="0"/>
              <a:t> order for the app to login to your existing account.</a:t>
            </a:r>
            <a:endParaRPr lang="en-US" b="0" baseline="0" dirty="0">
              <a:cs typeface="Calibri"/>
            </a:endParaRPr>
          </a:p>
          <a:p>
            <a:pPr defTabSz="931774">
              <a:defRPr/>
            </a:pPr>
            <a:endParaRPr lang="en-US" b="0" baseline="0" dirty="0"/>
          </a:p>
          <a:p>
            <a:pPr marL="228600" indent="-228600" defTabSz="931774">
              <a:buAutoNum type="arabicPeriod"/>
              <a:defRPr/>
            </a:pPr>
            <a:r>
              <a:rPr lang="en-US" b="0" baseline="0" dirty="0"/>
              <a:t>First, go to the App store or Google Play on your mobile device and search Schoology. Then download the app.</a:t>
            </a:r>
          </a:p>
          <a:p>
            <a:pPr marL="228600" indent="-228600" defTabSz="931774">
              <a:buAutoNum type="arabicPeriod"/>
              <a:defRPr/>
            </a:pPr>
            <a:r>
              <a:rPr lang="en-US" b="0" baseline="0" dirty="0"/>
              <a:t>Launch the app and you will see a screen asking you to select a school or district.</a:t>
            </a:r>
          </a:p>
          <a:p>
            <a:pPr marL="228600" indent="-228600" defTabSz="931774">
              <a:buAutoNum type="arabicPeriod"/>
              <a:defRPr/>
            </a:pPr>
            <a:r>
              <a:rPr lang="en-US" dirty="0"/>
              <a:t>Click on the Blue continue button.</a:t>
            </a:r>
            <a:endParaRPr lang="en-US" b="0" baseline="0" dirty="0">
              <a:cs typeface="Calibri"/>
            </a:endParaRPr>
          </a:p>
          <a:p>
            <a:pPr marL="228600" indent="-228600" defTabSz="931774">
              <a:buAutoNum type="arabicPeriod"/>
              <a:defRPr/>
            </a:pPr>
            <a:r>
              <a:rPr lang="en-US" b="0" baseline="0" dirty="0"/>
              <a:t>Input the email address you currently use to log in to Skyward as well as the password and then click “Log In”.</a:t>
            </a:r>
          </a:p>
          <a:p>
            <a:pPr marL="228600" indent="-228600" defTabSz="931774">
              <a:buAutoNum type="arabicPeriod"/>
              <a:defRPr/>
            </a:pPr>
            <a:endParaRPr lang="en-US" b="0" baseline="0" dirty="0"/>
          </a:p>
          <a:p>
            <a:pPr defTabSz="931774">
              <a:defRPr/>
            </a:pPr>
            <a:r>
              <a:rPr lang="en-US" dirty="0"/>
              <a:t>You may share this </a:t>
            </a:r>
            <a:r>
              <a:rPr lang="en-US" b="0" baseline="0" dirty="0"/>
              <a:t>brief video created by an FBISD teacher demonstrating how to download the app using an Android phone:</a:t>
            </a:r>
            <a:r>
              <a:rPr lang="en-US" dirty="0"/>
              <a:t> </a:t>
            </a:r>
            <a:endParaRPr lang="en-US" b="0" baseline="0" dirty="0">
              <a:cs typeface="Calibri"/>
            </a:endParaRPr>
          </a:p>
          <a:p>
            <a:pPr defTabSz="931774">
              <a:defRPr/>
            </a:pPr>
            <a:r>
              <a:rPr lang="en-US" b="0" baseline="0" dirty="0">
                <a:hlinkClick r:id="rId3"/>
              </a:rPr>
              <a:t>https://youtu.be/jiH-CVIz4WA</a:t>
            </a:r>
            <a:endParaRPr lang="en-US" dirty="0">
              <a:cs typeface="Calibri"/>
              <a:hlinkClick r:id="rId3"/>
            </a:endParaRPr>
          </a:p>
          <a:p>
            <a:pPr defTabSz="931774">
              <a:defRPr/>
            </a:pPr>
            <a:r>
              <a:rPr lang="en-US" dirty="0"/>
              <a:t> </a:t>
            </a:r>
            <a:r>
              <a:rPr lang="en-US" b="0" baseline="0" dirty="0"/>
              <a:t>(English)</a:t>
            </a:r>
            <a:endParaRPr lang="en-US"/>
          </a:p>
          <a:p>
            <a:pPr marL="0" indent="0" defTabSz="931774">
              <a:buNone/>
              <a:defRPr/>
            </a:pPr>
            <a:r>
              <a:rPr lang="en-US" sz="1200" b="0" i="0" u="none" strike="noStrike" kern="1200" dirty="0">
                <a:solidFill>
                  <a:schemeClr val="tx1"/>
                </a:solidFill>
                <a:effectLst/>
                <a:latin typeface="+mn-lt"/>
                <a:ea typeface="+mn-ea"/>
                <a:cs typeface="+mn-cs"/>
                <a:hlinkClick r:id="rId4"/>
              </a:rPr>
              <a:t>https://youtu.be/DfcufPVXziw</a:t>
            </a:r>
            <a:r>
              <a:rPr lang="en-US" sz="1200" b="0" i="0" u="none" strike="noStrike" kern="1200" dirty="0">
                <a:solidFill>
                  <a:schemeClr val="tx1"/>
                </a:solidFill>
                <a:effectLst/>
                <a:latin typeface="+mn-lt"/>
                <a:ea typeface="+mn-ea"/>
                <a:cs typeface="+mn-cs"/>
              </a:rPr>
              <a:t> (Spanish)</a:t>
            </a:r>
            <a:endParaRPr lang="en-US" b="0" baseline="0" dirty="0"/>
          </a:p>
          <a:p>
            <a:pPr marL="228600" indent="-228600" defTabSz="931774">
              <a:buAutoNum type="arabicPeriod"/>
              <a:defRPr/>
            </a:pPr>
            <a:endParaRPr lang="en-US" b="0" baseline="0" dirty="0"/>
          </a:p>
          <a:p>
            <a:pPr marL="228600" indent="-228600" defTabSz="931774">
              <a:buAutoNum type="arabicPeriod"/>
              <a:defRPr/>
            </a:pP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15</a:t>
            </a:fld>
            <a:endParaRPr lang="en-US"/>
          </a:p>
        </p:txBody>
      </p:sp>
    </p:spTree>
    <p:extLst>
      <p:ext uri="{BB962C8B-B14F-4D97-AF65-F5344CB8AC3E}">
        <p14:creationId xmlns:p14="http://schemas.microsoft.com/office/powerpoint/2010/main" val="2278179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Time: </a:t>
            </a:r>
            <a:r>
              <a:rPr lang="en-US"/>
              <a:t>1 minute</a:t>
            </a:r>
            <a:endParaRPr lang="en-US" b="1"/>
          </a:p>
          <a:p>
            <a:pPr defTabSz="931774">
              <a:defRPr/>
            </a:pPr>
            <a:r>
              <a:rPr lang="en-US" b="1"/>
              <a:t>Materials: </a:t>
            </a:r>
          </a:p>
          <a:p>
            <a:pPr defTabSz="931774">
              <a:defRPr/>
            </a:pPr>
            <a:r>
              <a:rPr lang="en-US" b="1"/>
              <a:t>Strategy:</a:t>
            </a:r>
            <a:endParaRPr lang="en-US" b="1">
              <a:cs typeface="Calibri"/>
            </a:endParaRPr>
          </a:p>
          <a:p>
            <a:pPr defTabSz="931774">
              <a:defRPr/>
            </a:pPr>
            <a:r>
              <a:rPr lang="en-US" b="1"/>
              <a:t>Presenter Notes: </a:t>
            </a:r>
          </a:p>
          <a:p>
            <a:pPr defTabSz="931774">
              <a:defRPr/>
            </a:pPr>
            <a:endParaRPr lang="en-US" b="1"/>
          </a:p>
          <a:p>
            <a:pPr defTabSz="931774">
              <a:defRPr/>
            </a:pPr>
            <a:r>
              <a:rPr lang="en-US" b="0">
                <a:cs typeface="Calibri"/>
              </a:rPr>
              <a:t>Share information on slide</a:t>
            </a:r>
            <a:r>
              <a:rPr lang="en-US" b="0" baseline="0">
                <a:cs typeface="Calibri"/>
              </a:rPr>
              <a:t> and explain they can visit the website for support options for Schoology and other online learning platforms being used by FBISD teachers.</a:t>
            </a:r>
            <a:endParaRPr lang="en-US"/>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16</a:t>
            </a:fld>
            <a:endParaRPr lang="en-US"/>
          </a:p>
        </p:txBody>
      </p:sp>
    </p:spTree>
    <p:extLst>
      <p:ext uri="{BB962C8B-B14F-4D97-AF65-F5344CB8AC3E}">
        <p14:creationId xmlns:p14="http://schemas.microsoft.com/office/powerpoint/2010/main" val="3087471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Time:  2 min</a:t>
            </a:r>
            <a:r>
              <a:rPr lang="en-US" sz="1200" b="0" i="0" u="none" strike="noStrike"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Materials:</a:t>
            </a:r>
            <a:r>
              <a:rPr lang="en-US" sz="1200" b="0" i="0" u="none" strike="noStrike" kern="1200" dirty="0">
                <a:solidFill>
                  <a:schemeClr val="tx1"/>
                </a:solidFill>
                <a:effectLst/>
                <a:latin typeface="+mn-lt"/>
                <a:ea typeface="+mn-ea"/>
                <a:cs typeface="+mn-cs"/>
              </a:rPr>
              <a:t>​</a:t>
            </a:r>
          </a:p>
          <a:p>
            <a:endParaRPr lang="en-US" sz="1200" b="1" i="0" u="none" strike="noStrike" kern="1200">
              <a:solidFill>
                <a:schemeClr val="tx1"/>
              </a:solidFill>
              <a:effectLst/>
              <a:latin typeface="+mn-lt"/>
              <a:cs typeface="Calibri"/>
            </a:endParaRPr>
          </a:p>
          <a:p>
            <a:r>
              <a:rPr lang="en-US" sz="1200" b="1" i="0" u="none" strike="noStrike" kern="1200" dirty="0">
                <a:solidFill>
                  <a:schemeClr val="tx1"/>
                </a:solidFill>
                <a:effectLst/>
                <a:latin typeface="+mn-lt"/>
                <a:ea typeface="+mn-ea"/>
                <a:cs typeface="+mn-cs"/>
              </a:rPr>
              <a:t>Say:</a:t>
            </a:r>
            <a:r>
              <a:rPr lang="en-US" b="1" dirty="0"/>
              <a:t> </a:t>
            </a:r>
            <a:r>
              <a:rPr lang="en-US" sz="1200" i="0" u="none" strike="noStrike" kern="1200" baseline="0" dirty="0">
                <a:solidFill>
                  <a:schemeClr val="tx1"/>
                </a:solidFill>
                <a:effectLst/>
                <a:latin typeface="+mn-lt"/>
                <a:ea typeface="+mn-ea"/>
                <a:cs typeface="+mn-cs"/>
              </a:rPr>
              <a:t> </a:t>
            </a:r>
            <a:r>
              <a:rPr lang="en-US" sz="1200" b="0" i="0" u="none" strike="noStrike" kern="1200" baseline="0" dirty="0">
                <a:solidFill>
                  <a:schemeClr val="tx1"/>
                </a:solidFill>
                <a:effectLst/>
                <a:latin typeface="+mn-lt"/>
                <a:ea typeface="+mn-ea"/>
                <a:cs typeface="+mn-cs"/>
              </a:rPr>
              <a:t>Now that we’ve concluded the session, I’d like to revisit our emoji’s from the beginning, I’d like to see if any your minds have shifted yet after hearing today’s presentation. Do you feel more comfortable and excited about the launch of the school year, are use still unsure or are you concerned. Please take a moment to indicate which one represents you the most now. Just simply type in the number in the chat box.</a:t>
            </a:r>
            <a:endParaRPr lang="en-US" sz="1200" b="0" i="0" u="none" strike="noStrike" kern="1200" baseline="0" dirty="0">
              <a:solidFill>
                <a:schemeClr val="tx1"/>
              </a:solidFill>
              <a:effectLst/>
              <a:latin typeface="+mn-lt"/>
              <a:cs typeface="Calibri"/>
            </a:endParaRPr>
          </a:p>
          <a:p>
            <a:pPr rtl="0" fontAlgn="base"/>
            <a:endParaRPr lang="en-US" sz="1200" b="0" i="0" u="none" strike="noStrike" kern="1200" baseline="0">
              <a:solidFill>
                <a:schemeClr val="tx1"/>
              </a:solidFill>
              <a:effectLst/>
              <a:latin typeface="+mn-lt"/>
              <a:ea typeface="+mn-ea"/>
              <a:cs typeface="+mn-cs"/>
            </a:endParaRPr>
          </a:p>
          <a:p>
            <a:r>
              <a:rPr lang="en-US" sz="1200" b="1" i="0" u="none" strike="noStrike" kern="1200" baseline="0" dirty="0">
                <a:solidFill>
                  <a:schemeClr val="tx1"/>
                </a:solidFill>
                <a:effectLst/>
                <a:latin typeface="+mn-lt"/>
                <a:ea typeface="+mn-ea"/>
                <a:cs typeface="+mn-cs"/>
              </a:rPr>
              <a:t>Do: </a:t>
            </a:r>
            <a:r>
              <a:rPr lang="en-US" sz="1200" b="0" i="0" u="none" strike="noStrike" kern="1200" baseline="0" dirty="0">
                <a:solidFill>
                  <a:schemeClr val="tx1"/>
                </a:solidFill>
                <a:effectLst/>
                <a:latin typeface="+mn-lt"/>
                <a:ea typeface="+mn-ea"/>
                <a:cs typeface="+mn-cs"/>
              </a:rPr>
              <a:t>Presenter is to monitor the chat to get a sense of how parents are feeling, if there is a change from the second slide mention it.</a:t>
            </a:r>
            <a:r>
              <a:rPr lang="en-US" dirty="0"/>
              <a:t> </a:t>
            </a:r>
            <a:endParaRPr lang="en-US" sz="1200" b="0" i="0" u="none" strike="noStrike" kern="1200" baseline="0" dirty="0">
              <a:solidFill>
                <a:schemeClr val="tx1"/>
              </a:solidFill>
              <a:effectLst/>
              <a:latin typeface="+mn-lt"/>
              <a:cs typeface="Calibri"/>
            </a:endParaRPr>
          </a:p>
          <a:p>
            <a:pPr rtl="0" fontAlgn="base"/>
            <a:endParaRPr lang="en-US" sz="1200" b="0" i="0" u="none" strike="noStrike"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17</a:t>
            </a:fld>
            <a:endParaRPr lang="en-US"/>
          </a:p>
        </p:txBody>
      </p:sp>
    </p:spTree>
    <p:extLst>
      <p:ext uri="{BB962C8B-B14F-4D97-AF65-F5344CB8AC3E}">
        <p14:creationId xmlns:p14="http://schemas.microsoft.com/office/powerpoint/2010/main" val="4274898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This brings us to the end of the training. I hope you have a better understanding of how to use </a:t>
            </a:r>
            <a:r>
              <a:rPr lang="en-US" dirty="0" err="1"/>
              <a:t>Skyward’s</a:t>
            </a:r>
            <a:r>
              <a:rPr lang="en-US" dirty="0"/>
              <a:t> Family Access as a communication tool.  If there are any questions, please unmute to ask now or you may type the question in the chat now.</a:t>
            </a:r>
          </a:p>
          <a:p>
            <a:endParaRPr lang="en-US" dirty="0"/>
          </a:p>
          <a:p>
            <a:r>
              <a:rPr lang="en-US" dirty="0"/>
              <a:t>When done, thank everyone for coming.</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18</a:t>
            </a:fld>
            <a:endParaRPr lang="en-US" dirty="0"/>
          </a:p>
        </p:txBody>
      </p:sp>
    </p:spTree>
    <p:extLst>
      <p:ext uri="{BB962C8B-B14F-4D97-AF65-F5344CB8AC3E}">
        <p14:creationId xmlns:p14="http://schemas.microsoft.com/office/powerpoint/2010/main" val="3900630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  2 min</a:t>
            </a:r>
            <a:r>
              <a:rPr lang="en-US"/>
              <a:t> </a:t>
            </a:r>
          </a:p>
          <a:p>
            <a:endParaRPr lang="en-US"/>
          </a:p>
          <a:p>
            <a:r>
              <a:rPr lang="en-US" b="1"/>
              <a:t>Presenter:</a:t>
            </a:r>
            <a:endParaRPr lang="en-US"/>
          </a:p>
          <a:p>
            <a:r>
              <a:rPr lang="en-US" i="1">
                <a:cs typeface="Calibri"/>
              </a:rPr>
              <a:t>Please customize this slide, feel free to add more contact person or minimize contact person if there will only be one contact on your campus. </a:t>
            </a:r>
            <a:endParaRPr lang="en-US">
              <a:cs typeface="Calibri"/>
            </a:endParaRPr>
          </a:p>
          <a:p>
            <a:endParaRPr lang="en-US"/>
          </a:p>
          <a:p>
            <a:r>
              <a:rPr lang="en-US"/>
              <a:t>Introduce yourself, the campus name and contacts for parents to call in case of questions.</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2</a:t>
            </a:fld>
            <a:endParaRPr lang="en-US"/>
          </a:p>
        </p:txBody>
      </p:sp>
    </p:spTree>
    <p:extLst>
      <p:ext uri="{BB962C8B-B14F-4D97-AF65-F5344CB8AC3E}">
        <p14:creationId xmlns:p14="http://schemas.microsoft.com/office/powerpoint/2010/main" val="278787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Time:  </a:t>
            </a:r>
            <a:r>
              <a:rPr lang="en-US" b="1" dirty="0"/>
              <a:t>3 </a:t>
            </a:r>
            <a:r>
              <a:rPr lang="en-US" sz="1200" b="1" i="0" u="none" strike="noStrike" kern="1200" dirty="0">
                <a:solidFill>
                  <a:schemeClr val="tx1"/>
                </a:solidFill>
                <a:effectLst/>
                <a:latin typeface="+mn-lt"/>
                <a:ea typeface="+mn-ea"/>
                <a:cs typeface="+mn-cs"/>
              </a:rPr>
              <a:t>min</a:t>
            </a:r>
            <a:r>
              <a:rPr lang="en-US" sz="1200" b="0" i="0" u="none" strike="noStrike"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Materials:</a:t>
            </a:r>
            <a:r>
              <a:rPr lang="en-U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cs typeface="Calibri"/>
            </a:endParaRPr>
          </a:p>
          <a:p>
            <a:pPr rtl="0" fontAlgn="base"/>
            <a:r>
              <a:rPr lang="en-US" sz="1200" b="1" i="0" u="none" strike="noStrike" kern="1200" dirty="0">
                <a:solidFill>
                  <a:schemeClr val="tx1"/>
                </a:solidFill>
                <a:effectLst/>
                <a:latin typeface="+mn-lt"/>
                <a:ea typeface="+mn-ea"/>
                <a:cs typeface="+mn-cs"/>
              </a:rPr>
              <a:t>Strategy:</a:t>
            </a:r>
            <a:r>
              <a:rPr lang="en-U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cs typeface="Calibri"/>
            </a:endParaRPr>
          </a:p>
          <a:p>
            <a:pPr rtl="0" fontAlgn="base"/>
            <a:r>
              <a:rPr lang="en-US" sz="1200" b="1" i="0" u="none" strike="noStrike" kern="1200" dirty="0">
                <a:solidFill>
                  <a:schemeClr val="tx1"/>
                </a:solidFill>
                <a:effectLst/>
                <a:latin typeface="+mn-lt"/>
                <a:ea typeface="+mn-ea"/>
                <a:cs typeface="+mn-cs"/>
              </a:rPr>
              <a:t>Presenter:</a:t>
            </a:r>
            <a:endParaRPr lang="en-US" sz="1200" b="1" i="0" u="none" strike="noStrike" kern="1200" dirty="0">
              <a:solidFill>
                <a:schemeClr val="tx1"/>
              </a:solidFill>
              <a:effectLst/>
              <a:latin typeface="+mn-lt"/>
              <a:cs typeface="Calibri"/>
            </a:endParaRPr>
          </a:p>
          <a:p>
            <a:pPr rtl="0" fontAlgn="base"/>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Say:</a:t>
            </a:r>
            <a:r>
              <a:rPr lang="en-US" b="1" dirty="0"/>
              <a:t> </a:t>
            </a:r>
            <a:r>
              <a:rPr lang="en-US" sz="1200" i="0" u="none" strike="noStrike" kern="1200" baseline="0" dirty="0">
                <a:solidFill>
                  <a:schemeClr val="tx1"/>
                </a:solidFill>
                <a:effectLst/>
                <a:latin typeface="+mn-lt"/>
                <a:ea typeface="+mn-ea"/>
                <a:cs typeface="+mn-cs"/>
              </a:rPr>
              <a:t> </a:t>
            </a:r>
            <a:r>
              <a:rPr lang="en-US" sz="1200" b="0" i="0" u="none" strike="noStrike" kern="1200" baseline="0" dirty="0">
                <a:solidFill>
                  <a:schemeClr val="tx1"/>
                </a:solidFill>
                <a:effectLst/>
                <a:latin typeface="+mn-lt"/>
                <a:ea typeface="+mn-ea"/>
                <a:cs typeface="+mn-cs"/>
              </a:rPr>
              <a:t>Before we jump into all the learning for today, I’d like to take a quick poll and just get a temperature check on how everyone is feeling </a:t>
            </a:r>
            <a:r>
              <a:rPr lang="en-US" sz="1200" b="0" i="0" u="none" strike="noStrike" kern="1200" baseline="0" dirty="0" smtClean="0">
                <a:solidFill>
                  <a:schemeClr val="tx1"/>
                </a:solidFill>
                <a:effectLst/>
                <a:latin typeface="+mn-lt"/>
                <a:ea typeface="+mn-ea"/>
                <a:cs typeface="+mn-cs"/>
              </a:rPr>
              <a:t>about using Schoology. </a:t>
            </a:r>
            <a:r>
              <a:rPr lang="en-US" sz="1200" b="0" i="0" u="none" strike="noStrike" kern="1200" baseline="0" dirty="0">
                <a:solidFill>
                  <a:schemeClr val="tx1"/>
                </a:solidFill>
                <a:effectLst/>
                <a:latin typeface="+mn-lt"/>
                <a:ea typeface="+mn-ea"/>
                <a:cs typeface="+mn-cs"/>
              </a:rPr>
              <a:t>Please take a moment to look at these emoji's, which one represents you the most. Just simply type in the number in the chat box.</a:t>
            </a:r>
            <a:endParaRPr lang="en-US" sz="1200" b="0" i="0" u="none" strike="noStrike" kern="1200" baseline="0" dirty="0">
              <a:solidFill>
                <a:schemeClr val="tx1"/>
              </a:solidFill>
              <a:effectLst/>
              <a:latin typeface="+mn-lt"/>
              <a:cs typeface="Calibri"/>
            </a:endParaRPr>
          </a:p>
          <a:p>
            <a:pPr rtl="0" fontAlgn="base"/>
            <a:endParaRPr lang="en-US" sz="1200" b="0" i="0"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effectLst/>
                <a:latin typeface="+mn-lt"/>
                <a:ea typeface="+mn-ea"/>
                <a:cs typeface="+mn-cs"/>
              </a:rPr>
              <a:t>Do: </a:t>
            </a:r>
            <a:r>
              <a:rPr lang="en-US" sz="1200" b="0" i="0" u="none" strike="noStrike" kern="1200" baseline="0" dirty="0">
                <a:solidFill>
                  <a:schemeClr val="tx1"/>
                </a:solidFill>
                <a:effectLst/>
                <a:latin typeface="+mn-lt"/>
                <a:ea typeface="+mn-ea"/>
                <a:cs typeface="+mn-cs"/>
              </a:rPr>
              <a:t>Presenter is to monitor the chat to get a sense of how parents are feeling</a:t>
            </a:r>
            <a:r>
              <a:rPr lang="en-US" dirty="0"/>
              <a:t> </a:t>
            </a:r>
            <a:endParaRPr lang="en-US" sz="1200" b="0" i="0" u="none" strike="noStrike" kern="1200" baseline="0" dirty="0">
              <a:solidFill>
                <a:schemeClr val="tx1"/>
              </a:solidFill>
              <a:effectLst/>
              <a:latin typeface="+mn-lt"/>
              <a:cs typeface="Calibri"/>
            </a:endParaRPr>
          </a:p>
          <a:p>
            <a:pPr rtl="0" fontAlgn="base"/>
            <a:endParaRPr lang="en-US" sz="1200" b="0" i="0"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effectLst/>
                <a:latin typeface="+mn-lt"/>
                <a:ea typeface="+mn-ea"/>
                <a:cs typeface="+mn-cs"/>
              </a:rPr>
              <a:t>Say: </a:t>
            </a:r>
            <a:r>
              <a:rPr lang="en-US" sz="1200" b="0" i="0" u="none" strike="noStrike" kern="1200" baseline="0" dirty="0">
                <a:solidFill>
                  <a:schemeClr val="tx1"/>
                </a:solidFill>
                <a:effectLst/>
                <a:latin typeface="+mn-lt"/>
                <a:ea typeface="+mn-ea"/>
                <a:cs typeface="+mn-cs"/>
              </a:rPr>
              <a:t>(Make a comment about what the majority of parents are feeling and validate their emotions especially if they are feeling concerned) We are hoping that by end of this session and any other parent session you participate in that we start to shift your mind to the excited Emoji. We know change is hard but rest assured FBISD is going above and beyond to ensure student received quality instruction.</a:t>
            </a:r>
            <a:r>
              <a:rPr lang="en-US" dirty="0"/>
              <a:t> </a:t>
            </a:r>
            <a:r>
              <a:rPr lang="en-US" sz="1200" b="0" i="0" u="none" strike="noStrike" kern="1200" baseline="0" dirty="0">
                <a:solidFill>
                  <a:schemeClr val="tx1"/>
                </a:solidFill>
                <a:effectLst/>
                <a:latin typeface="+mn-lt"/>
                <a:ea typeface="+mn-ea"/>
                <a:cs typeface="+mn-cs"/>
              </a:rPr>
              <a:t> And with that lets, look at our session goals.</a:t>
            </a:r>
            <a:r>
              <a:rPr lang="en-US" dirty="0"/>
              <a:t> </a:t>
            </a:r>
            <a:endParaRPr lang="en-US" sz="1200" b="1"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3</a:t>
            </a:fld>
            <a:endParaRPr lang="en-US"/>
          </a:p>
        </p:txBody>
      </p:sp>
    </p:spTree>
    <p:extLst>
      <p:ext uri="{BB962C8B-B14F-4D97-AF65-F5344CB8AC3E}">
        <p14:creationId xmlns:p14="http://schemas.microsoft.com/office/powerpoint/2010/main" val="2614466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endParaRPr lang="en-US" dirty="0" smtClean="0"/>
          </a:p>
          <a:p>
            <a:r>
              <a:rPr lang="en-US" b="1" dirty="0" smtClean="0"/>
              <a:t>Say:  </a:t>
            </a:r>
            <a:r>
              <a:rPr lang="en-US" dirty="0" smtClean="0"/>
              <a:t>As we start the 2020-21</a:t>
            </a:r>
            <a:r>
              <a:rPr lang="en-US" baseline="0" dirty="0" smtClean="0"/>
              <a:t> school year, we are working to standardized the major instructional tools we use, so parents and students will know what tools to utilize and we can ensure consistency and quality across all courses.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We  will briefly introduce the purpose of teach of the tools and then go more in depth with Schoology.</a:t>
            </a:r>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4</a:t>
            </a:fld>
            <a:endParaRPr lang="en-US" dirty="0"/>
          </a:p>
        </p:txBody>
      </p:sp>
    </p:spTree>
    <p:extLst>
      <p:ext uri="{BB962C8B-B14F-4D97-AF65-F5344CB8AC3E}">
        <p14:creationId xmlns:p14="http://schemas.microsoft.com/office/powerpoint/2010/main" val="687786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2 min.</a:t>
            </a:r>
            <a:endParaRPr lang="en-US" b="1" dirty="0"/>
          </a:p>
          <a:p>
            <a:r>
              <a:rPr lang="en-US" b="1" dirty="0"/>
              <a:t>Say:  Skyward </a:t>
            </a:r>
            <a:r>
              <a:rPr lang="en-US" dirty="0"/>
              <a:t>is our student information system and includes schedules, the gradebook, the attendance record, discipline, etc.</a:t>
            </a:r>
            <a:endParaRPr lang="en-US"/>
          </a:p>
          <a:p>
            <a:r>
              <a:rPr lang="en-US" dirty="0">
                <a:cs typeface="Calibri"/>
              </a:rPr>
              <a:t>Through Skyward, we are able to monitor progress as of official progress and grade reporting periods.</a:t>
            </a:r>
          </a:p>
          <a:p>
            <a:r>
              <a:rPr lang="en-US" dirty="0">
                <a:cs typeface="Calibri"/>
              </a:rPr>
              <a:t>It houses the official gradebook, attendance and disciplinary records for students.</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5</a:t>
            </a:fld>
            <a:endParaRPr lang="en-US"/>
          </a:p>
        </p:txBody>
      </p:sp>
    </p:spTree>
    <p:extLst>
      <p:ext uri="{BB962C8B-B14F-4D97-AF65-F5344CB8AC3E}">
        <p14:creationId xmlns:p14="http://schemas.microsoft.com/office/powerpoint/2010/main" val="220030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2 min</a:t>
            </a:r>
            <a:endParaRPr lang="en-US" b="1" dirty="0"/>
          </a:p>
          <a:p>
            <a:r>
              <a:rPr lang="en-US" b="1" dirty="0"/>
              <a:t>Say:  Microsoft Teams </a:t>
            </a:r>
            <a:r>
              <a:rPr lang="en-US" dirty="0"/>
              <a:t>will be used</a:t>
            </a:r>
            <a:r>
              <a:rPr lang="en-US" b="1" dirty="0"/>
              <a:t> </a:t>
            </a:r>
            <a:r>
              <a:rPr lang="en-US" dirty="0"/>
              <a:t>for live, real time, synchronous instruction via videoconference with teachers and students.  And it will be utilized with small group instruction.</a:t>
            </a:r>
          </a:p>
          <a:p>
            <a:r>
              <a:rPr lang="en-US" dirty="0">
                <a:cs typeface="Calibri"/>
              </a:rPr>
              <a:t>In Teams, the teacher and students can share documents, files and links to assist students with collaboration.  It is a more secure environment for collaboration and engagement that integrates with Microsoft Office 365.</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6</a:t>
            </a:fld>
            <a:endParaRPr lang="en-US"/>
          </a:p>
        </p:txBody>
      </p:sp>
    </p:spTree>
    <p:extLst>
      <p:ext uri="{BB962C8B-B14F-4D97-AF65-F5344CB8AC3E}">
        <p14:creationId xmlns:p14="http://schemas.microsoft.com/office/powerpoint/2010/main" val="470957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b="1" dirty="0">
                <a:cs typeface="Calibri"/>
              </a:rPr>
              <a:t>2 min</a:t>
            </a:r>
          </a:p>
          <a:p>
            <a:pPr>
              <a:spcBef>
                <a:spcPts val="600"/>
              </a:spcBef>
            </a:pPr>
            <a:r>
              <a:rPr lang="en-US" b="1" dirty="0">
                <a:cs typeface="Calibri"/>
              </a:rPr>
              <a:t>Say: </a:t>
            </a:r>
            <a:r>
              <a:rPr lang="en-US" dirty="0">
                <a:cs typeface="Calibri"/>
              </a:rPr>
              <a:t> Schoology is our Learning Management System and is where teachers post lessons and assignments for students and give feedback. It is where students will engage with each other through collaboration tools and where students will submit their assignments.  </a:t>
            </a:r>
          </a:p>
          <a:p>
            <a:pPr>
              <a:spcBef>
                <a:spcPts val="600"/>
              </a:spcBef>
            </a:pPr>
            <a:r>
              <a:rPr lang="en-US" dirty="0">
                <a:cs typeface="Calibri"/>
              </a:rPr>
              <a:t>-In an effort to improve the instructional experience for students, there are standardized folder structures and frameworks within Schoology this year.</a:t>
            </a:r>
            <a:endParaRPr lang="en-US" dirty="0"/>
          </a:p>
          <a:p>
            <a:pPr>
              <a:spcBef>
                <a:spcPts val="600"/>
              </a:spcBef>
            </a:pPr>
            <a:r>
              <a:rPr lang="en-US" b="1" dirty="0"/>
              <a:t>-Additionally, students will see the </a:t>
            </a:r>
            <a:r>
              <a:rPr lang="en-US" b="1" dirty="0" err="1"/>
              <a:t>Respondus</a:t>
            </a:r>
            <a:r>
              <a:rPr lang="en-US" b="1" dirty="0"/>
              <a:t> </a:t>
            </a:r>
            <a:r>
              <a:rPr lang="en-US" b="1" dirty="0" err="1"/>
              <a:t>LockDown</a:t>
            </a:r>
            <a:r>
              <a:rPr lang="en-US" b="1" dirty="0"/>
              <a:t> Browser when they are required to take </a:t>
            </a:r>
            <a:r>
              <a:rPr lang="en-US" dirty="0"/>
              <a:t>secure assessments inside Schoology.  This is a new tool to secure online tests.  Students will be locked out of visiting other programs or sites on their computer while taking an assessment.</a:t>
            </a:r>
            <a:endParaRPr lang="en-US" dirty="0">
              <a:cs typeface="Calibri"/>
            </a:endParaRPr>
          </a:p>
          <a:p>
            <a:pPr>
              <a:spcBef>
                <a:spcPts val="600"/>
              </a:spcBef>
            </a:pPr>
            <a:r>
              <a:rPr lang="en-US" dirty="0"/>
              <a:t>-FBISD now has </a:t>
            </a:r>
            <a:r>
              <a:rPr lang="en-US" b="1" dirty="0"/>
              <a:t>FBISD 1Link </a:t>
            </a:r>
            <a:r>
              <a:rPr lang="en-US" dirty="0"/>
              <a:t>which will support improved access through a single sign-on and can provide data analytics to teachers on student engagement with the learning.</a:t>
            </a:r>
            <a:endParaRPr lang="en-US" dirty="0">
              <a:cs typeface="Calibri"/>
            </a:endParaRP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7</a:t>
            </a:fld>
            <a:endParaRPr lang="en-US"/>
          </a:p>
        </p:txBody>
      </p:sp>
    </p:spTree>
    <p:extLst>
      <p:ext uri="{BB962C8B-B14F-4D97-AF65-F5344CB8AC3E}">
        <p14:creationId xmlns:p14="http://schemas.microsoft.com/office/powerpoint/2010/main" val="2465331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635000"/>
            <a:ext cx="4181475" cy="3136900"/>
          </a:xfrm>
        </p:spPr>
      </p:sp>
      <p:sp>
        <p:nvSpPr>
          <p:cNvPr id="3" name="Notes Placeholder 2"/>
          <p:cNvSpPr>
            <a:spLocks noGrp="1"/>
          </p:cNvSpPr>
          <p:nvPr>
            <p:ph type="body" idx="1"/>
          </p:nvPr>
        </p:nvSpPr>
        <p:spPr/>
        <p:txBody>
          <a:bodyPr/>
          <a:lstStyle/>
          <a:p>
            <a:pPr defTabSz="931774">
              <a:defRPr/>
            </a:pPr>
            <a:r>
              <a:rPr lang="en-US" b="1" dirty="0">
                <a:solidFill>
                  <a:prstClr val="black"/>
                </a:solidFill>
              </a:rPr>
              <a:t>Time: </a:t>
            </a:r>
            <a:r>
              <a:rPr lang="en-US" dirty="0">
                <a:solidFill>
                  <a:prstClr val="black"/>
                </a:solidFill>
              </a:rPr>
              <a:t>2 minutes</a:t>
            </a:r>
            <a:endParaRPr lang="en-US" b="1" dirty="0">
              <a:solidFill>
                <a:prstClr val="black"/>
              </a:solidFill>
            </a:endParaRPr>
          </a:p>
          <a:p>
            <a:pPr defTabSz="931774">
              <a:defRPr/>
            </a:pPr>
            <a:r>
              <a:rPr lang="en-US" b="1" dirty="0">
                <a:solidFill>
                  <a:prstClr val="black"/>
                </a:solidFill>
              </a:rPr>
              <a:t>Materials:</a:t>
            </a:r>
            <a:endParaRPr lang="en-US" b="1" dirty="0">
              <a:solidFill>
                <a:prstClr val="black"/>
              </a:solidFill>
              <a:cs typeface="Calibri"/>
            </a:endParaRPr>
          </a:p>
          <a:p>
            <a:pPr defTabSz="931774">
              <a:defRPr/>
            </a:pPr>
            <a:r>
              <a:rPr lang="en-US" b="1" dirty="0">
                <a:solidFill>
                  <a:prstClr val="black"/>
                </a:solidFill>
              </a:rPr>
              <a:t>Strategy:</a:t>
            </a:r>
            <a:endParaRPr lang="en-US" b="1" dirty="0">
              <a:solidFill>
                <a:prstClr val="black"/>
              </a:solidFill>
              <a:cs typeface="Calibri"/>
            </a:endParaRPr>
          </a:p>
          <a:p>
            <a:pPr defTabSz="931774">
              <a:defRPr/>
            </a:pPr>
            <a:r>
              <a:rPr lang="en-US" b="1" dirty="0">
                <a:solidFill>
                  <a:prstClr val="black"/>
                </a:solidFill>
              </a:rPr>
              <a:t>Presenter Notes:</a:t>
            </a:r>
            <a:endParaRPr lang="en-US" b="1" dirty="0">
              <a:solidFill>
                <a:prstClr val="black"/>
              </a:solidFill>
              <a:cs typeface="Calibri"/>
            </a:endParaRPr>
          </a:p>
          <a:p>
            <a:endParaRPr lang="en-US" dirty="0"/>
          </a:p>
          <a:p>
            <a:r>
              <a:rPr lang="en-US" dirty="0"/>
              <a:t>These Learning</a:t>
            </a:r>
            <a:r>
              <a:rPr lang="en-US" baseline="0" dirty="0"/>
              <a:t> Intentions outline what you will learn through this webinar.</a:t>
            </a:r>
          </a:p>
          <a:p>
            <a:endParaRPr lang="en-US" dirty="0"/>
          </a:p>
          <a:p>
            <a:r>
              <a:rPr lang="en-US" i="1" dirty="0"/>
              <a:t>Allow participants a minute to read the learning intentions.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As note, there are features your child will have that is unavailable to you, as a parent.  It is also important to remember.  For confidentiality reasons, you should not log into Schoology using your child’s login.</a:t>
            </a:r>
          </a:p>
          <a:p>
            <a:endParaRPr lang="en-US" dirty="0"/>
          </a:p>
        </p:txBody>
      </p:sp>
      <p:sp>
        <p:nvSpPr>
          <p:cNvPr id="4" name="Slide Number Placeholder 3"/>
          <p:cNvSpPr>
            <a:spLocks noGrp="1"/>
          </p:cNvSpPr>
          <p:nvPr>
            <p:ph type="sldNum" sz="quarter" idx="10"/>
          </p:nvPr>
        </p:nvSpPr>
        <p:spPr/>
        <p:txBody>
          <a:bodyPr/>
          <a:lstStyle/>
          <a:p>
            <a:fld id="{C0B43EB2-CCDA-46EB-8E82-994A47DE6902}" type="slidenum">
              <a:rPr lang="en-US" smtClean="0"/>
              <a:t>8</a:t>
            </a:fld>
            <a:endParaRPr lang="en-US"/>
          </a:p>
        </p:txBody>
      </p:sp>
    </p:spTree>
    <p:extLst>
      <p:ext uri="{BB962C8B-B14F-4D97-AF65-F5344CB8AC3E}">
        <p14:creationId xmlns:p14="http://schemas.microsoft.com/office/powerpoint/2010/main" val="166170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Time: </a:t>
            </a:r>
            <a:r>
              <a:rPr lang="en-US" b="1" dirty="0">
                <a:solidFill>
                  <a:prstClr val="black"/>
                </a:solidFill>
              </a:rPr>
              <a:t>2</a:t>
            </a:r>
            <a:r>
              <a:rPr lang="en-US" dirty="0">
                <a:solidFill>
                  <a:prstClr val="black"/>
                </a:solidFill>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minutes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Materials: </a:t>
            </a:r>
            <a:r>
              <a:rPr kumimoji="0" lang="en-US" sz="1200" b="0" i="0" u="none" strike="noStrike" kern="1200" cap="none" spc="0" normalizeH="0" baseline="0" noProof="0" dirty="0">
                <a:ln>
                  <a:noFill/>
                </a:ln>
                <a:solidFill>
                  <a:prstClr val="black"/>
                </a:solidFill>
                <a:effectLst/>
                <a:uLnTx/>
                <a:uFillTx/>
                <a:latin typeface="+mn-lt"/>
                <a:ea typeface="+mn-ea"/>
                <a:cs typeface="Calibri"/>
              </a:rPr>
              <a:t>Schoology-Parent How To Change Password Job Aid</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defTabSz="931774">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Presenter </a:t>
            </a:r>
            <a:r>
              <a:rPr kumimoji="0" lang="en-US" sz="1200" b="1" i="0" u="none" strike="noStrike" kern="1200" cap="none" spc="0" normalizeH="0" baseline="0" noProof="0" dirty="0">
                <a:ln>
                  <a:noFill/>
                </a:ln>
                <a:solidFill>
                  <a:prstClr val="black"/>
                </a:solidFill>
                <a:effectLst/>
                <a:uLnTx/>
                <a:uFillTx/>
                <a:latin typeface="+mn-lt"/>
                <a:ea typeface="+mn-ea"/>
                <a:cs typeface="+mn-cs"/>
              </a:rPr>
              <a:t>Notes: If </a:t>
            </a:r>
            <a:r>
              <a:rPr lang="en-US" b="1" dirty="0">
                <a:solidFill>
                  <a:prstClr val="black"/>
                </a:solidFill>
              </a:rPr>
              <a:t>the presenter is </a:t>
            </a:r>
            <a:r>
              <a:rPr kumimoji="0" lang="en-US" sz="1200" b="1" i="0" u="none" strike="noStrike" kern="1200" cap="none" spc="0" normalizeH="0" baseline="0" noProof="0" dirty="0">
                <a:ln>
                  <a:noFill/>
                </a:ln>
                <a:solidFill>
                  <a:prstClr val="black"/>
                </a:solidFill>
                <a:effectLst/>
                <a:uLnTx/>
                <a:uFillTx/>
                <a:latin typeface="+mn-lt"/>
                <a:ea typeface="+mn-ea"/>
                <a:cs typeface="+mn-cs"/>
              </a:rPr>
              <a:t>not a parent in the district, </a:t>
            </a:r>
            <a:r>
              <a:rPr lang="en-US" b="1" dirty="0">
                <a:solidFill>
                  <a:prstClr val="black"/>
                </a:solidFill>
              </a:rPr>
              <a:t>he/she need access to a parent account to</a:t>
            </a:r>
            <a:r>
              <a:rPr kumimoji="0" lang="en-US" sz="1200" b="1" i="0" u="none" strike="noStrike" kern="1200" cap="none" spc="0" normalizeH="0" baseline="0" noProof="0" dirty="0">
                <a:ln>
                  <a:noFill/>
                </a:ln>
                <a:solidFill>
                  <a:prstClr val="black"/>
                </a:solidFill>
                <a:effectLst/>
                <a:uLnTx/>
                <a:uFillTx/>
                <a:latin typeface="+mn-lt"/>
                <a:ea typeface="+mn-ea"/>
                <a:cs typeface="+mn-cs"/>
              </a:rPr>
              <a:t> model the steps</a:t>
            </a:r>
            <a:r>
              <a:rPr lang="en-US" b="1" dirty="0">
                <a:solidFill>
                  <a:prstClr val="black"/>
                </a:solidFill>
              </a:rPr>
              <a:t> below</a:t>
            </a:r>
            <a:r>
              <a:rPr kumimoji="0" lang="en-US" sz="1200" b="1" i="0" u="none" strike="noStrike" kern="1200" cap="none" spc="0" normalizeH="0" baseline="0" noProof="0" dirty="0">
                <a:ln>
                  <a:noFill/>
                </a:ln>
                <a:solidFill>
                  <a:prstClr val="black"/>
                </a:solidFill>
                <a:effectLst/>
                <a:uLnTx/>
                <a:uFillTx/>
                <a:latin typeface="+mn-lt"/>
                <a:ea typeface="+mn-ea"/>
                <a:cs typeface="+mn-cs"/>
              </a:rPr>
              <a:t>. </a:t>
            </a:r>
            <a:r>
              <a:rPr lang="en-US" b="1" dirty="0">
                <a:solidFill>
                  <a:prstClr val="black"/>
                </a:solidFill>
              </a:rPr>
              <a:t>Model the </a:t>
            </a:r>
            <a:r>
              <a:rPr kumimoji="0" lang="en-US" sz="1200" b="1" i="0" u="none" strike="noStrike" kern="1200" cap="none" spc="0" normalizeH="0" baseline="0" noProof="0" dirty="0">
                <a:ln>
                  <a:noFill/>
                </a:ln>
                <a:solidFill>
                  <a:prstClr val="black"/>
                </a:solidFill>
                <a:effectLst/>
                <a:uLnTx/>
                <a:uFillTx/>
                <a:latin typeface="+mn-lt"/>
                <a:ea typeface="+mn-ea"/>
                <a:cs typeface="+mn-cs"/>
              </a:rPr>
              <a:t>steps on your presentation screen</a:t>
            </a:r>
            <a:r>
              <a:rPr lang="en-US" b="1" dirty="0">
                <a:solidFill>
                  <a:prstClr val="black"/>
                </a:solidFill>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for all participants.</a:t>
            </a:r>
            <a:r>
              <a:rPr lang="en-US" b="1" dirty="0">
                <a:solidFill>
                  <a:prstClr val="black"/>
                </a:solidFill>
              </a:rPr>
              <a:t>  </a:t>
            </a:r>
            <a:endParaRPr kumimoji="0" lang="en-US" sz="1200" b="1"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Say: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current </a:t>
            </a:r>
            <a:r>
              <a:rPr kumimoji="0" lang="en-US" sz="1200" b="0" i="0" u="none" strike="noStrike" kern="1200" cap="none" spc="0" normalizeH="0" baseline="0" noProof="0" dirty="0">
                <a:ln>
                  <a:noFill/>
                </a:ln>
                <a:solidFill>
                  <a:prstClr val="black"/>
                </a:solidFill>
                <a:effectLst/>
                <a:uLnTx/>
                <a:uFillTx/>
                <a:latin typeface="+mn-lt"/>
                <a:ea typeface="+mn-ea"/>
                <a:cs typeface="+mn-cs"/>
              </a:rPr>
              <a:t>procedure for</a:t>
            </a:r>
            <a:r>
              <a:rPr lang="en-US" dirty="0">
                <a:solidFill>
                  <a:prstClr val="black"/>
                </a:solidFill>
              </a:rPr>
              <a:t> initially</a:t>
            </a:r>
            <a:r>
              <a:rPr kumimoji="0" lang="en-US" sz="1200" b="0" i="0" u="none" strike="noStrike" kern="1200" cap="none" spc="0" normalizeH="0" baseline="0" noProof="0" dirty="0">
                <a:ln>
                  <a:noFill/>
                </a:ln>
                <a:solidFill>
                  <a:prstClr val="black"/>
                </a:solidFill>
                <a:effectLst/>
                <a:uLnTx/>
                <a:uFillTx/>
                <a:latin typeface="+mn-lt"/>
                <a:ea typeface="+mn-ea"/>
                <a:cs typeface="+mn-cs"/>
              </a:rPr>
              <a:t> setting up your Schoology account </a:t>
            </a:r>
            <a:r>
              <a:rPr lang="en-US" dirty="0">
                <a:solidFill>
                  <a:prstClr val="black"/>
                </a:solidFill>
              </a:rPr>
              <a:t>causes you to navigate through</a:t>
            </a:r>
            <a:r>
              <a:rPr kumimoji="0" lang="en-US" sz="1200" b="0" i="0" u="none" strike="noStrike" kern="1200" cap="none" spc="0" normalizeH="0" baseline="0" noProof="0" dirty="0">
                <a:ln>
                  <a:noFill/>
                </a:ln>
                <a:solidFill>
                  <a:prstClr val="black"/>
                </a:solidFill>
                <a:effectLst/>
                <a:uLnTx/>
                <a:uFillTx/>
                <a:latin typeface="+mn-lt"/>
                <a:ea typeface="+mn-ea"/>
                <a:cs typeface="+mn-cs"/>
              </a:rPr>
              <a:t> the "forgot password" process.  Since the account is drawn from your Skyward Family Access information, using the "forgot password" option is the quickest and most efficient means for parents to access their username, password and account. In addition, if you have students at multiple schools within Fort Bend ISD you will see each child within your Schoology account.</a:t>
            </a:r>
            <a:r>
              <a:rPr lang="en-US" dirty="0">
                <a:solidFill>
                  <a:prstClr val="black"/>
                </a:solidFill>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(Demonstrate as you go through each step)</a:t>
            </a:r>
            <a:endParaRPr kumimoji="0" lang="en-US" sz="1200" b="1"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1: Navigate to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rPr>
              <a:t>www.fortbendisd.com</a:t>
            </a:r>
            <a:r>
              <a:rPr kumimoji="0" lang="en-US" sz="1200" b="0" i="0" u="none" strike="noStrike" kern="1200" cap="none" spc="0" normalizeH="0" baseline="0" noProof="0" dirty="0">
                <a:ln>
                  <a:noFill/>
                </a:ln>
                <a:solidFill>
                  <a:prstClr val="black"/>
                </a:solidFill>
                <a:effectLst/>
                <a:uLnTx/>
                <a:uFillTx/>
                <a:latin typeface="+mn-lt"/>
                <a:ea typeface="+mn-ea"/>
                <a:cs typeface="+mn-cs"/>
              </a:rPr>
              <a:t>.</a:t>
            </a:r>
            <a:endParaRPr kumimoji="0" lang="en-US" sz="1200" b="0"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Calibri"/>
              </a:rPr>
              <a:t>2. Click on Parents and Students.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Calibri"/>
              </a:rPr>
              <a:t>3. Click on Schoology-Parent Login.</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Calibri"/>
              </a:rPr>
              <a:t>4. Click on Login to Parent Schoology.</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5: Click on the Forgot Your Password link.</a:t>
            </a:r>
            <a:endParaRPr kumimoji="0" lang="en-US" sz="1200" b="0"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6: Type in the email that was used to register for Skyward Family Access.</a:t>
            </a:r>
            <a:endParaRPr kumimoji="0" lang="en-US" sz="1200" b="0" i="0" u="none" strike="noStrike" kern="1200" cap="none" spc="0" normalizeH="0" baseline="0" noProof="0" dirty="0">
              <a:ln>
                <a:noFill/>
              </a:ln>
              <a:solidFill>
                <a:prstClr val="black"/>
              </a:solidFill>
              <a:effectLst/>
              <a:uLnTx/>
              <a:uFillTx/>
              <a:latin typeface="+mn-lt"/>
              <a:ea typeface="+mn-ea"/>
              <a:cs typeface="Calibri"/>
            </a:endParaRPr>
          </a:p>
          <a:p>
            <a:pPr>
              <a:defRPr/>
            </a:pPr>
            <a:endParaRPr lang="en-US" dirty="0">
              <a:solidFill>
                <a:prstClr val="black"/>
              </a:solidFill>
            </a:endParaRPr>
          </a:p>
          <a:p>
            <a:pPr marL="0" marR="0" lvl="0" indent="0" algn="l" defTabSz="91440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Job Aid: https://www.fortbendisd.com/cms/lib/TX01917858/Centricity/domain/74/1.%20teaching%20and%20learning/schoology%20webpage/Schoology%20-%20Parent%20How%20to%20Change%20Password.pdf </a:t>
            </a:r>
            <a:endParaRPr lang="en-US" sz="1200" b="0" i="0" u="none" strike="noStrike" kern="1200" cap="none" spc="0" normalizeH="0" baseline="0" noProof="0" dirty="0">
              <a:ln>
                <a:noFill/>
              </a:ln>
              <a:solidFill>
                <a:prstClr val="black"/>
              </a:solidFill>
              <a:effectLst/>
              <a:uLnTx/>
              <a:uFillTx/>
              <a:latin typeface="+mn-lt"/>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9</a:t>
            </a:fld>
            <a:endParaRPr lang="en-US"/>
          </a:p>
        </p:txBody>
      </p:sp>
    </p:spTree>
    <p:extLst>
      <p:ext uri="{BB962C8B-B14F-4D97-AF65-F5344CB8AC3E}">
        <p14:creationId xmlns:p14="http://schemas.microsoft.com/office/powerpoint/2010/main" val="258226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57162" y="2130425"/>
            <a:ext cx="6785811" cy="1470025"/>
          </a:xfrm>
        </p:spPr>
        <p:txBody>
          <a:bodyPr/>
          <a:lstStyle/>
          <a:p>
            <a:r>
              <a:rPr lang="en-US"/>
              <a:t>Click to edit Master title style</a:t>
            </a:r>
          </a:p>
        </p:txBody>
      </p:sp>
      <p:sp>
        <p:nvSpPr>
          <p:cNvPr id="3" name="Subtitle 2"/>
          <p:cNvSpPr>
            <a:spLocks noGrp="1"/>
          </p:cNvSpPr>
          <p:nvPr>
            <p:ph type="subTitle" idx="1"/>
          </p:nvPr>
        </p:nvSpPr>
        <p:spPr>
          <a:xfrm>
            <a:off x="1357163" y="3886200"/>
            <a:ext cx="678581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37CF4D4A-ED9A-6248-90E6-8B1EAA9102A9}" type="slidenum">
              <a:rPr lang="en-US"/>
              <a:pPr>
                <a:defRPr/>
              </a:pPr>
              <a:t>‹#›</a:t>
            </a:fld>
            <a:endParaRPr lang="en-US" dirty="0"/>
          </a:p>
        </p:txBody>
      </p:sp>
    </p:spTree>
    <p:extLst>
      <p:ext uri="{BB962C8B-B14F-4D97-AF65-F5344CB8AC3E}">
        <p14:creationId xmlns:p14="http://schemas.microsoft.com/office/powerpoint/2010/main" val="1999631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C4D48A56-4A41-A44B-8C23-894CB2AA3E99}" type="slidenum">
              <a:rPr lang="en-US"/>
              <a:pPr>
                <a:defRPr/>
              </a:pPr>
              <a:t>‹#›</a:t>
            </a:fld>
            <a:endParaRPr lang="en-US" dirty="0"/>
          </a:p>
        </p:txBody>
      </p:sp>
    </p:spTree>
    <p:extLst>
      <p:ext uri="{BB962C8B-B14F-4D97-AF65-F5344CB8AC3E}">
        <p14:creationId xmlns:p14="http://schemas.microsoft.com/office/powerpoint/2010/main" val="38460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57162"/>
            <a:ext cx="2057400" cy="47690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61422" y="1357162"/>
            <a:ext cx="4715578" cy="4769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E3CB8BE-CAF0-DD4D-BD81-18C4561ABF33}" type="slidenum">
              <a:rPr lang="en-US"/>
              <a:pPr>
                <a:defRPr/>
              </a:pPr>
              <a:t>‹#›</a:t>
            </a:fld>
            <a:endParaRPr lang="en-US" dirty="0"/>
          </a:p>
        </p:txBody>
      </p:sp>
    </p:spTree>
    <p:extLst>
      <p:ext uri="{BB962C8B-B14F-4D97-AF65-F5344CB8AC3E}">
        <p14:creationId xmlns:p14="http://schemas.microsoft.com/office/powerpoint/2010/main" val="10970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0CF0625A-6DA4-2542-A4CE-A3929B575227}" type="slidenum">
              <a:rPr lang="en-US"/>
              <a:pPr>
                <a:defRPr/>
              </a:pPr>
              <a:t>‹#›</a:t>
            </a:fld>
            <a:endParaRPr lang="en-US" dirty="0"/>
          </a:p>
        </p:txBody>
      </p:sp>
    </p:spTree>
    <p:extLst>
      <p:ext uri="{BB962C8B-B14F-4D97-AF65-F5344CB8AC3E}">
        <p14:creationId xmlns:p14="http://schemas.microsoft.com/office/powerpoint/2010/main" val="184287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7162" y="4406900"/>
            <a:ext cx="713755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357163" y="2906713"/>
            <a:ext cx="71375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94D3B676-9F07-AA4C-A4A8-68150F223411}" type="slidenum">
              <a:rPr lang="en-US"/>
              <a:pPr>
                <a:defRPr/>
              </a:pPr>
              <a:t>‹#›</a:t>
            </a:fld>
            <a:endParaRPr lang="en-US" dirty="0"/>
          </a:p>
        </p:txBody>
      </p:sp>
    </p:spTree>
    <p:extLst>
      <p:ext uri="{BB962C8B-B14F-4D97-AF65-F5344CB8AC3E}">
        <p14:creationId xmlns:p14="http://schemas.microsoft.com/office/powerpoint/2010/main" val="8493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57162" y="1600200"/>
            <a:ext cx="339771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45517" y="1600200"/>
            <a:ext cx="339771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537FCD57-5D43-7148-BD1A-7A0E65B8A9BE}" type="slidenum">
              <a:rPr lang="en-US"/>
              <a:pPr>
                <a:defRPr/>
              </a:pPr>
              <a:t>‹#›</a:t>
            </a:fld>
            <a:endParaRPr lang="en-US" dirty="0"/>
          </a:p>
        </p:txBody>
      </p:sp>
    </p:spTree>
    <p:extLst>
      <p:ext uri="{BB962C8B-B14F-4D97-AF65-F5344CB8AC3E}">
        <p14:creationId xmlns:p14="http://schemas.microsoft.com/office/powerpoint/2010/main" val="1495771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357162" y="2353453"/>
            <a:ext cx="33977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57162" y="2993215"/>
            <a:ext cx="3397719" cy="3218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90898" y="2353453"/>
            <a:ext cx="33990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90898" y="2993215"/>
            <a:ext cx="3399054" cy="3218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p:txBody>
          <a:bodyPr/>
          <a:lstStyle>
            <a:lvl1pPr>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4F7F2505-C90C-5A4F-A55F-15024E589230}" type="slidenum">
              <a:rPr lang="en-US"/>
              <a:pPr>
                <a:defRPr/>
              </a:pPr>
              <a:t>‹#›</a:t>
            </a:fld>
            <a:endParaRPr lang="en-US" dirty="0"/>
          </a:p>
        </p:txBody>
      </p:sp>
    </p:spTree>
    <p:extLst>
      <p:ext uri="{BB962C8B-B14F-4D97-AF65-F5344CB8AC3E}">
        <p14:creationId xmlns:p14="http://schemas.microsoft.com/office/powerpoint/2010/main" val="99406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804574E0-DB0B-7D42-81A9-32E6CDCEE861}" type="slidenum">
              <a:rPr lang="en-US"/>
              <a:pPr>
                <a:defRPr/>
              </a:pPr>
              <a:t>‹#›</a:t>
            </a:fld>
            <a:endParaRPr lang="en-US" dirty="0"/>
          </a:p>
        </p:txBody>
      </p:sp>
    </p:spTree>
    <p:extLst>
      <p:ext uri="{BB962C8B-B14F-4D97-AF65-F5344CB8AC3E}">
        <p14:creationId xmlns:p14="http://schemas.microsoft.com/office/powerpoint/2010/main" val="193198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DAA1F853-145A-5346-8B70-675A3EFC9450}" type="slidenum">
              <a:rPr lang="en-US"/>
              <a:pPr>
                <a:defRPr/>
              </a:pPr>
              <a:t>‹#›</a:t>
            </a:fld>
            <a:endParaRPr lang="en-US" dirty="0"/>
          </a:p>
        </p:txBody>
      </p:sp>
    </p:spTree>
    <p:extLst>
      <p:ext uri="{BB962C8B-B14F-4D97-AF65-F5344CB8AC3E}">
        <p14:creationId xmlns:p14="http://schemas.microsoft.com/office/powerpoint/2010/main" val="96627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162" y="1194593"/>
            <a:ext cx="2493361"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939920" y="1194594"/>
            <a:ext cx="4236739" cy="49133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7162" y="2356643"/>
            <a:ext cx="2493361" cy="3751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4C57F327-B2A1-3E48-B4E0-10601113EB68}" type="slidenum">
              <a:rPr lang="en-US"/>
              <a:pPr>
                <a:defRPr/>
              </a:pPr>
              <a:t>‹#›</a:t>
            </a:fld>
            <a:endParaRPr lang="en-US" dirty="0"/>
          </a:p>
        </p:txBody>
      </p:sp>
    </p:spTree>
    <p:extLst>
      <p:ext uri="{BB962C8B-B14F-4D97-AF65-F5344CB8AC3E}">
        <p14:creationId xmlns:p14="http://schemas.microsoft.com/office/powerpoint/2010/main" val="98297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162" y="4800600"/>
            <a:ext cx="5921526"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162" y="1142999"/>
            <a:ext cx="5921526"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357162" y="5367338"/>
            <a:ext cx="592152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C6353B5E-9517-5741-84B8-4D69C4F871E3}" type="slidenum">
              <a:rPr lang="en-US"/>
              <a:pPr>
                <a:defRPr/>
              </a:pPr>
              <a:t>‹#›</a:t>
            </a:fld>
            <a:endParaRPr lang="en-US" dirty="0"/>
          </a:p>
        </p:txBody>
      </p:sp>
    </p:spTree>
    <p:extLst>
      <p:ext uri="{BB962C8B-B14F-4D97-AF65-F5344CB8AC3E}">
        <p14:creationId xmlns:p14="http://schemas.microsoft.com/office/powerpoint/2010/main" val="254035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60388" y="1065974"/>
            <a:ext cx="8429625"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8" name="Text Placeholder 2"/>
          <p:cNvSpPr>
            <a:spLocks noGrp="1"/>
          </p:cNvSpPr>
          <p:nvPr>
            <p:ph type="body" idx="1"/>
          </p:nvPr>
        </p:nvSpPr>
        <p:spPr bwMode="auto">
          <a:xfrm>
            <a:off x="560388" y="2391536"/>
            <a:ext cx="8429625" cy="34718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5" name="Footer Placeholder 4"/>
          <p:cNvSpPr>
            <a:spLocks noGrp="1"/>
          </p:cNvSpPr>
          <p:nvPr>
            <p:ph type="ftr" sz="quarter" idx="3"/>
          </p:nvPr>
        </p:nvSpPr>
        <p:spPr>
          <a:xfrm>
            <a:off x="560388" y="6356350"/>
            <a:ext cx="7480300" cy="365125"/>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194675" y="6356350"/>
            <a:ext cx="795338"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BCC93B7B-67BB-A649-BE18-E9202DF7E99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fontAlgn="base" hangingPunct="1">
        <a:spcBef>
          <a:spcPct val="0"/>
        </a:spcBef>
        <a:spcAft>
          <a:spcPct val="0"/>
        </a:spcAft>
        <a:defRPr sz="4000" kern="1200">
          <a:solidFill>
            <a:schemeClr val="tx1"/>
          </a:solidFill>
          <a:latin typeface="+mj-lt"/>
          <a:ea typeface="+mj-ea"/>
          <a:cs typeface="+mj-cs"/>
        </a:defRPr>
      </a:lvl1pPr>
      <a:lvl2pPr algn="l" defTabSz="457200" rtl="0" eaLnBrk="1" fontAlgn="base" hangingPunct="1">
        <a:spcBef>
          <a:spcPct val="0"/>
        </a:spcBef>
        <a:spcAft>
          <a:spcPct val="0"/>
        </a:spcAft>
        <a:defRPr sz="4000">
          <a:solidFill>
            <a:schemeClr val="tx1"/>
          </a:solidFill>
          <a:latin typeface="Calibri" charset="0"/>
        </a:defRPr>
      </a:lvl2pPr>
      <a:lvl3pPr algn="l" defTabSz="457200" rtl="0" eaLnBrk="1" fontAlgn="base" hangingPunct="1">
        <a:spcBef>
          <a:spcPct val="0"/>
        </a:spcBef>
        <a:spcAft>
          <a:spcPct val="0"/>
        </a:spcAft>
        <a:defRPr sz="4000">
          <a:solidFill>
            <a:schemeClr val="tx1"/>
          </a:solidFill>
          <a:latin typeface="Calibri" charset="0"/>
        </a:defRPr>
      </a:lvl3pPr>
      <a:lvl4pPr algn="l" defTabSz="457200" rtl="0" eaLnBrk="1" fontAlgn="base" hangingPunct="1">
        <a:spcBef>
          <a:spcPct val="0"/>
        </a:spcBef>
        <a:spcAft>
          <a:spcPct val="0"/>
        </a:spcAft>
        <a:defRPr sz="4000">
          <a:solidFill>
            <a:schemeClr val="tx1"/>
          </a:solidFill>
          <a:latin typeface="Calibri" charset="0"/>
        </a:defRPr>
      </a:lvl4pPr>
      <a:lvl5pPr algn="l" defTabSz="457200" rtl="0" eaLnBrk="1" fontAlgn="base" hangingPunct="1">
        <a:spcBef>
          <a:spcPct val="0"/>
        </a:spcBef>
        <a:spcAft>
          <a:spcPct val="0"/>
        </a:spcAft>
        <a:defRPr sz="4000">
          <a:solidFill>
            <a:schemeClr val="tx1"/>
          </a:solidFill>
          <a:latin typeface="Calibri" charset="0"/>
        </a:defRPr>
      </a:lvl5pPr>
      <a:lvl6pPr marL="457200" algn="l" defTabSz="457200" rtl="0" eaLnBrk="1" fontAlgn="base" hangingPunct="1">
        <a:spcBef>
          <a:spcPct val="0"/>
        </a:spcBef>
        <a:spcAft>
          <a:spcPct val="0"/>
        </a:spcAft>
        <a:defRPr sz="4000">
          <a:solidFill>
            <a:schemeClr val="tx1"/>
          </a:solidFill>
          <a:latin typeface="Calibri" charset="0"/>
        </a:defRPr>
      </a:lvl6pPr>
      <a:lvl7pPr marL="914400" algn="l" defTabSz="457200" rtl="0" eaLnBrk="1" fontAlgn="base" hangingPunct="1">
        <a:spcBef>
          <a:spcPct val="0"/>
        </a:spcBef>
        <a:spcAft>
          <a:spcPct val="0"/>
        </a:spcAft>
        <a:defRPr sz="4000">
          <a:solidFill>
            <a:schemeClr val="tx1"/>
          </a:solidFill>
          <a:latin typeface="Calibri" charset="0"/>
        </a:defRPr>
      </a:lvl7pPr>
      <a:lvl8pPr marL="1371600" algn="l" defTabSz="457200" rtl="0" eaLnBrk="1" fontAlgn="base" hangingPunct="1">
        <a:spcBef>
          <a:spcPct val="0"/>
        </a:spcBef>
        <a:spcAft>
          <a:spcPct val="0"/>
        </a:spcAft>
        <a:defRPr sz="4000">
          <a:solidFill>
            <a:schemeClr val="tx1"/>
          </a:solidFill>
          <a:latin typeface="Calibri" charset="0"/>
        </a:defRPr>
      </a:lvl8pPr>
      <a:lvl9pPr marL="1828800" algn="l" defTabSz="457200" rtl="0" eaLnBrk="1" fontAlgn="base" hangingPunct="1">
        <a:spcBef>
          <a:spcPct val="0"/>
        </a:spcBef>
        <a:spcAft>
          <a:spcPct val="0"/>
        </a:spcAft>
        <a:defRPr sz="4000">
          <a:solidFill>
            <a:schemeClr val="tx1"/>
          </a:solidFill>
          <a:latin typeface="Calibri"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hyperlink" Target="https://www.fortbendisd.com/Page/12479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support.schoology.com/hc/en-u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fortbendisd.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61007E-CB32-BC4A-8C15-34D29C3396D4}"/>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3CF75641-9AD6-AB42-B3B6-7C5706664872}"/>
              </a:ext>
            </a:extLst>
          </p:cNvPr>
          <p:cNvSpPr>
            <a:spLocks noGrp="1"/>
          </p:cNvSpPr>
          <p:nvPr>
            <p:ph type="ctrTitle"/>
          </p:nvPr>
        </p:nvSpPr>
        <p:spPr>
          <a:xfrm>
            <a:off x="4923936" y="4564318"/>
            <a:ext cx="3922776" cy="1281642"/>
          </a:xfrm>
        </p:spPr>
        <p:txBody>
          <a:bodyPr/>
          <a:lstStyle/>
          <a:p>
            <a:pPr algn="ctr"/>
            <a:r>
              <a:rPr lang="en-US" sz="3200" b="1" dirty="0">
                <a:solidFill>
                  <a:srgbClr val="555559"/>
                </a:solidFill>
              </a:rPr>
              <a:t>Schoology for Parents</a:t>
            </a:r>
            <a:br>
              <a:rPr lang="en-US" sz="3200" b="1" dirty="0">
                <a:solidFill>
                  <a:srgbClr val="555559"/>
                </a:solidFill>
              </a:rPr>
            </a:br>
            <a:r>
              <a:rPr lang="en-US" sz="3200" b="1" dirty="0">
                <a:solidFill>
                  <a:srgbClr val="555559"/>
                </a:solidFill>
              </a:rPr>
              <a:t>(Basic)</a:t>
            </a:r>
            <a:r>
              <a:rPr lang="en-US" sz="3200" dirty="0">
                <a:solidFill>
                  <a:srgbClr val="555559"/>
                </a:solidFill>
              </a:rPr>
              <a:t/>
            </a:r>
            <a:br>
              <a:rPr lang="en-US" sz="3200" dirty="0">
                <a:solidFill>
                  <a:srgbClr val="555559"/>
                </a:solidFill>
              </a:rPr>
            </a:br>
            <a:endParaRPr lang="en-US" sz="2200">
              <a:solidFill>
                <a:srgbClr val="555559"/>
              </a:solidFill>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EF2BD0-D025-4691-9D44-06DCBA1DD4E8}"/>
              </a:ext>
            </a:extLst>
          </p:cNvPr>
          <p:cNvSpPr>
            <a:spLocks noGrp="1"/>
          </p:cNvSpPr>
          <p:nvPr>
            <p:ph type="sldNum" sz="quarter" idx="11"/>
          </p:nvPr>
        </p:nvSpPr>
        <p:spPr/>
        <p:txBody>
          <a:bodyPr/>
          <a:lstStyle/>
          <a:p>
            <a:pPr>
              <a:defRPr/>
            </a:pPr>
            <a:fld id="{DAA1F853-145A-5346-8B70-675A3EFC9450}" type="slidenum">
              <a:rPr lang="en-US"/>
              <a:pPr>
                <a:defRPr/>
              </a:pPr>
              <a:t>10</a:t>
            </a:fld>
            <a:endParaRPr lang="en-US" dirty="0"/>
          </a:p>
        </p:txBody>
      </p:sp>
      <p:sp>
        <p:nvSpPr>
          <p:cNvPr id="4" name="TextBox 3">
            <a:extLst>
              <a:ext uri="{FF2B5EF4-FFF2-40B4-BE49-F238E27FC236}">
                <a16:creationId xmlns:a16="http://schemas.microsoft.com/office/drawing/2014/main" id="{A13958F4-4821-42AD-86E9-3AA0456307ED}"/>
              </a:ext>
            </a:extLst>
          </p:cNvPr>
          <p:cNvSpPr txBox="1"/>
          <p:nvPr/>
        </p:nvSpPr>
        <p:spPr>
          <a:xfrm>
            <a:off x="92868" y="80962"/>
            <a:ext cx="66960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Calibri"/>
                <a:cs typeface="Calibri"/>
              </a:rPr>
              <a:t>Setting Up Your Account </a:t>
            </a:r>
          </a:p>
        </p:txBody>
      </p:sp>
      <p:graphicFrame>
        <p:nvGraphicFramePr>
          <p:cNvPr id="13" name="Table 13">
            <a:extLst>
              <a:ext uri="{FF2B5EF4-FFF2-40B4-BE49-F238E27FC236}">
                <a16:creationId xmlns:a16="http://schemas.microsoft.com/office/drawing/2014/main" id="{90FAD988-BFC2-4CCA-B2A1-AECF93B3C99F}"/>
              </a:ext>
            </a:extLst>
          </p:cNvPr>
          <p:cNvGraphicFramePr>
            <a:graphicFrameLocks noGrp="1"/>
          </p:cNvGraphicFramePr>
          <p:nvPr>
            <p:extLst>
              <p:ext uri="{D42A27DB-BD31-4B8C-83A1-F6EECF244321}">
                <p14:modId xmlns:p14="http://schemas.microsoft.com/office/powerpoint/2010/main" val="401809439"/>
              </p:ext>
            </p:extLst>
          </p:nvPr>
        </p:nvGraphicFramePr>
        <p:xfrm>
          <a:off x="345281" y="821531"/>
          <a:ext cx="8514277" cy="5562600"/>
        </p:xfrm>
        <a:graphic>
          <a:graphicData uri="http://schemas.openxmlformats.org/drawingml/2006/table">
            <a:tbl>
              <a:tblPr firstRow="1" bandRow="1">
                <a:tableStyleId>{5C22544A-7EE6-4342-B048-85BDC9FD1C3A}</a:tableStyleId>
              </a:tblPr>
              <a:tblGrid>
                <a:gridCol w="8514277">
                  <a:extLst>
                    <a:ext uri="{9D8B030D-6E8A-4147-A177-3AD203B41FA5}">
                      <a16:colId xmlns:a16="http://schemas.microsoft.com/office/drawing/2014/main" val="557771719"/>
                    </a:ext>
                  </a:extLst>
                </a:gridCol>
              </a:tblGrid>
              <a:tr h="370840">
                <a:tc>
                  <a:txBody>
                    <a:bodyPr/>
                    <a:lstStyle/>
                    <a:p>
                      <a:pPr lvl="0">
                        <a:buNone/>
                      </a:pPr>
                      <a:r>
                        <a:rPr lang="en-US" sz="1800" b="1" i="0" u="none" strike="noStrike" noProof="0" dirty="0">
                          <a:latin typeface="Calibri"/>
                        </a:rPr>
                        <a:t>Let's Walk Through the Steps Together:</a:t>
                      </a:r>
                      <a:endParaRPr lang="en-US" dirty="0"/>
                    </a:p>
                  </a:txBody>
                  <a:tcPr/>
                </a:tc>
                <a:extLst>
                  <a:ext uri="{0D108BD9-81ED-4DB2-BD59-A6C34878D82A}">
                    <a16:rowId xmlns:a16="http://schemas.microsoft.com/office/drawing/2014/main" val="3468569300"/>
                  </a:ext>
                </a:extLst>
              </a:tr>
              <a:tr h="370840">
                <a:tc>
                  <a:txBody>
                    <a:bodyPr/>
                    <a:lstStyle/>
                    <a:p>
                      <a:pPr marL="285750" lvl="0" indent="-285750">
                        <a:buFont typeface="Arial"/>
                        <a:buChar char="•"/>
                      </a:pPr>
                      <a:r>
                        <a:rPr lang="en-US" sz="1600" b="0" i="0" u="none" strike="noStrike" noProof="0" dirty="0">
                          <a:latin typeface="Calibri"/>
                        </a:rPr>
                        <a:t> Click on Send My Login Info. </a:t>
                      </a:r>
                      <a:endParaRPr lang="en-US" sz="1600"/>
                    </a:p>
                  </a:txBody>
                  <a:tcPr/>
                </a:tc>
                <a:extLst>
                  <a:ext uri="{0D108BD9-81ED-4DB2-BD59-A6C34878D82A}">
                    <a16:rowId xmlns:a16="http://schemas.microsoft.com/office/drawing/2014/main" val="1707112561"/>
                  </a:ext>
                </a:extLst>
              </a:tr>
              <a:tr h="370840">
                <a:tc>
                  <a:txBody>
                    <a:bodyPr/>
                    <a:lstStyle/>
                    <a:p>
                      <a:pPr marL="285750" lvl="0" indent="-285750">
                        <a:buFont typeface="Arial"/>
                        <a:buChar char="•"/>
                      </a:pPr>
                      <a:r>
                        <a:rPr lang="en-US" sz="1600" b="0" i="0" u="none" strike="noStrike" noProof="0" dirty="0">
                          <a:latin typeface="Calibri"/>
                        </a:rPr>
                        <a:t>When you use the correct email address (same as Skyward), you’ll receive a message that states: 'Further instructions have been sent to your email address'. If you used an incorrect email address, you’ll receive a message that states: 'The email address you entered does not belong to any account'. </a:t>
                      </a:r>
                      <a:endParaRPr lang="en-US" sz="1600"/>
                    </a:p>
                  </a:txBody>
                  <a:tcPr/>
                </a:tc>
                <a:extLst>
                  <a:ext uri="{0D108BD9-81ED-4DB2-BD59-A6C34878D82A}">
                    <a16:rowId xmlns:a16="http://schemas.microsoft.com/office/drawing/2014/main" val="606888212"/>
                  </a:ext>
                </a:extLst>
              </a:tr>
              <a:tr h="370840">
                <a:tc>
                  <a:txBody>
                    <a:bodyPr/>
                    <a:lstStyle/>
                    <a:p>
                      <a:pPr marL="285750" lvl="0" indent="-285750">
                        <a:buFont typeface="Arial"/>
                        <a:buChar char="•"/>
                      </a:pPr>
                      <a:r>
                        <a:rPr lang="en-US" sz="1600" b="0" i="0" u="none" strike="noStrike" noProof="0" dirty="0">
                          <a:latin typeface="Calibri"/>
                        </a:rPr>
                        <a:t>When you enter the correct email address, you will receive 2 emails: 1 from notifications@schoology.com and 1 from no-reply@schoology.com. </a:t>
                      </a:r>
                      <a:endParaRPr lang="en-US" sz="1600"/>
                    </a:p>
                  </a:txBody>
                  <a:tcPr/>
                </a:tc>
                <a:extLst>
                  <a:ext uri="{0D108BD9-81ED-4DB2-BD59-A6C34878D82A}">
                    <a16:rowId xmlns:a16="http://schemas.microsoft.com/office/drawing/2014/main" val="381516613"/>
                  </a:ext>
                </a:extLst>
              </a:tr>
              <a:tr h="370840">
                <a:tc>
                  <a:txBody>
                    <a:bodyPr/>
                    <a:lstStyle/>
                    <a:p>
                      <a:pPr marL="285750" lvl="0" indent="-285750">
                        <a:buFont typeface="Arial"/>
                        <a:buChar char="•"/>
                      </a:pPr>
                      <a:r>
                        <a:rPr lang="en-US" sz="1600" b="0" i="0" u="none" strike="noStrike" noProof="0" dirty="0">
                          <a:latin typeface="Calibri"/>
                        </a:rPr>
                        <a:t>Go ahead and check your email at this time. You will want to check your spam folder in case the emails were sent there.</a:t>
                      </a:r>
                      <a:endParaRPr lang="en-US" sz="1600"/>
                    </a:p>
                  </a:txBody>
                  <a:tcPr/>
                </a:tc>
                <a:extLst>
                  <a:ext uri="{0D108BD9-81ED-4DB2-BD59-A6C34878D82A}">
                    <a16:rowId xmlns:a16="http://schemas.microsoft.com/office/drawing/2014/main" val="3168224143"/>
                  </a:ext>
                </a:extLst>
              </a:tr>
              <a:tr h="370840">
                <a:tc>
                  <a:txBody>
                    <a:bodyPr/>
                    <a:lstStyle/>
                    <a:p>
                      <a:pPr marL="285750" marR="0" lvl="0" indent="-285750" algn="l">
                        <a:lnSpc>
                          <a:spcPct val="100000"/>
                        </a:lnSpc>
                        <a:spcBef>
                          <a:spcPct val="0"/>
                        </a:spcBef>
                        <a:spcAft>
                          <a:spcPct val="0"/>
                        </a:spcAft>
                        <a:buFont typeface="Arial"/>
                        <a:buChar char="•"/>
                      </a:pPr>
                      <a:r>
                        <a:rPr lang="en-US" sz="1600" b="0" i="0" u="none" strike="noStrike" noProof="0" dirty="0">
                          <a:latin typeface="Calibri"/>
                        </a:rPr>
                        <a:t>Click on the Log In link in the email you received. This will allow you to reset your password and receive your username. </a:t>
                      </a:r>
                      <a:endParaRPr lang="en-US" sz="1600"/>
                    </a:p>
                  </a:txBody>
                  <a:tcPr/>
                </a:tc>
                <a:extLst>
                  <a:ext uri="{0D108BD9-81ED-4DB2-BD59-A6C34878D82A}">
                    <a16:rowId xmlns:a16="http://schemas.microsoft.com/office/drawing/2014/main" val="4165710496"/>
                  </a:ext>
                </a:extLst>
              </a:tr>
              <a:tr h="370840">
                <a:tc>
                  <a:txBody>
                    <a:bodyPr/>
                    <a:lstStyle/>
                    <a:p>
                      <a:pPr marL="285750" marR="0" lvl="0" indent="-285750" algn="l">
                        <a:lnSpc>
                          <a:spcPct val="100000"/>
                        </a:lnSpc>
                        <a:spcBef>
                          <a:spcPct val="0"/>
                        </a:spcBef>
                        <a:spcAft>
                          <a:spcPct val="0"/>
                        </a:spcAft>
                        <a:buFont typeface="Arial"/>
                        <a:buChar char="•"/>
                      </a:pPr>
                      <a:r>
                        <a:rPr lang="en-US" sz="1600" b="0" i="0" u="none" strike="noStrike" noProof="0" dirty="0">
                          <a:latin typeface="Calibri"/>
                        </a:rPr>
                        <a:t>The password reset screen will show your username that can also be used to sign into Schoology. We recommend using the email address you previously used. Type in your new password and click Submit. You should receive confirmation at the top of the page that your password has been changed. </a:t>
                      </a:r>
                      <a:endParaRPr lang="en-US" sz="1600"/>
                    </a:p>
                  </a:txBody>
                  <a:tcPr/>
                </a:tc>
                <a:extLst>
                  <a:ext uri="{0D108BD9-81ED-4DB2-BD59-A6C34878D82A}">
                    <a16:rowId xmlns:a16="http://schemas.microsoft.com/office/drawing/2014/main" val="3830060404"/>
                  </a:ext>
                </a:extLst>
              </a:tr>
              <a:tr h="370840">
                <a:tc>
                  <a:txBody>
                    <a:bodyPr/>
                    <a:lstStyle/>
                    <a:p>
                      <a:pPr marL="285750" marR="0" lvl="0" indent="-285750" algn="l">
                        <a:lnSpc>
                          <a:spcPct val="100000"/>
                        </a:lnSpc>
                        <a:spcBef>
                          <a:spcPct val="0"/>
                        </a:spcBef>
                        <a:spcAft>
                          <a:spcPct val="0"/>
                        </a:spcAft>
                        <a:buFont typeface="Arial"/>
                        <a:buChar char="•"/>
                      </a:pPr>
                      <a:r>
                        <a:rPr lang="en-US" sz="1600" b="0" i="0" u="none" strike="noStrike" noProof="0" dirty="0">
                          <a:latin typeface="Calibri"/>
                        </a:rPr>
                        <a:t>Click the dropdown by your name to see your linked children. </a:t>
                      </a:r>
                      <a:endParaRPr lang="en-US" sz="1600"/>
                    </a:p>
                  </a:txBody>
                  <a:tcPr/>
                </a:tc>
                <a:extLst>
                  <a:ext uri="{0D108BD9-81ED-4DB2-BD59-A6C34878D82A}">
                    <a16:rowId xmlns:a16="http://schemas.microsoft.com/office/drawing/2014/main" val="2643576421"/>
                  </a:ext>
                </a:extLst>
              </a:tr>
              <a:tr h="370839">
                <a:tc>
                  <a:txBody>
                    <a:bodyPr/>
                    <a:lstStyle/>
                    <a:p>
                      <a:pPr marL="285750" marR="0" lvl="0" indent="-285750" algn="l">
                        <a:lnSpc>
                          <a:spcPct val="100000"/>
                        </a:lnSpc>
                        <a:spcBef>
                          <a:spcPct val="0"/>
                        </a:spcBef>
                        <a:spcAft>
                          <a:spcPct val="0"/>
                        </a:spcAft>
                        <a:buFont typeface="Arial"/>
                        <a:buChar char="•"/>
                      </a:pPr>
                      <a:r>
                        <a:rPr lang="en-US" sz="1600" b="0" i="0" u="none" strike="noStrike" noProof="0" dirty="0">
                          <a:latin typeface="Calibri"/>
                        </a:rPr>
                        <a:t>You can also download the Schoology app from the Apple and Android store but you must first set up your account through the browser before using the Schoology app.</a:t>
                      </a:r>
                      <a:endParaRPr lang="en-US" sz="1600" dirty="0"/>
                    </a:p>
                  </a:txBody>
                  <a:tcPr/>
                </a:tc>
                <a:extLst>
                  <a:ext uri="{0D108BD9-81ED-4DB2-BD59-A6C34878D82A}">
                    <a16:rowId xmlns:a16="http://schemas.microsoft.com/office/drawing/2014/main" val="2156533032"/>
                  </a:ext>
                </a:extLst>
              </a:tr>
            </a:tbl>
          </a:graphicData>
        </a:graphic>
      </p:graphicFrame>
    </p:spTree>
    <p:extLst>
      <p:ext uri="{BB962C8B-B14F-4D97-AF65-F5344CB8AC3E}">
        <p14:creationId xmlns:p14="http://schemas.microsoft.com/office/powerpoint/2010/main" val="3271301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AA1F853-145A-5346-8B70-675A3EFC9450}" type="slidenum">
              <a:rPr lang="en-US" smtClean="0"/>
              <a:pPr>
                <a:defRPr/>
              </a:pPr>
              <a:t>11</a:t>
            </a:fld>
            <a:endParaRPr lang="en-US" dirty="0"/>
          </a:p>
        </p:txBody>
      </p:sp>
      <p:sp>
        <p:nvSpPr>
          <p:cNvPr id="3" name="TextBox 2"/>
          <p:cNvSpPr txBox="1"/>
          <p:nvPr/>
        </p:nvSpPr>
        <p:spPr>
          <a:xfrm>
            <a:off x="247135" y="41473"/>
            <a:ext cx="3145413" cy="707886"/>
          </a:xfrm>
          <a:prstGeom prst="rect">
            <a:avLst/>
          </a:prstGeom>
          <a:noFill/>
        </p:spPr>
        <p:txBody>
          <a:bodyPr wrap="none" rtlCol="0">
            <a:spAutoFit/>
          </a:bodyPr>
          <a:lstStyle/>
          <a:p>
            <a:r>
              <a:rPr lang="en-US" sz="4000" dirty="0" smtClean="0"/>
              <a:t>Coming Soon!</a:t>
            </a:r>
            <a:endParaRPr lang="en-US" sz="4000" dirty="0"/>
          </a:p>
        </p:txBody>
      </p:sp>
      <p:pic>
        <p:nvPicPr>
          <p:cNvPr id="4" name="Picture 3"/>
          <p:cNvPicPr>
            <a:picLocks noChangeAspect="1"/>
          </p:cNvPicPr>
          <p:nvPr/>
        </p:nvPicPr>
        <p:blipFill>
          <a:blip r:embed="rId3"/>
          <a:stretch>
            <a:fillRect/>
          </a:stretch>
        </p:blipFill>
        <p:spPr>
          <a:xfrm>
            <a:off x="2232233" y="1467603"/>
            <a:ext cx="5107681" cy="2014859"/>
          </a:xfrm>
          <a:prstGeom prst="rect">
            <a:avLst/>
          </a:prstGeom>
        </p:spPr>
      </p:pic>
      <p:pic>
        <p:nvPicPr>
          <p:cNvPr id="5" name="Picture 4"/>
          <p:cNvPicPr>
            <a:picLocks noChangeAspect="1"/>
          </p:cNvPicPr>
          <p:nvPr/>
        </p:nvPicPr>
        <p:blipFill>
          <a:blip r:embed="rId4"/>
          <a:stretch>
            <a:fillRect/>
          </a:stretch>
        </p:blipFill>
        <p:spPr>
          <a:xfrm>
            <a:off x="374490" y="749359"/>
            <a:ext cx="1120677" cy="1115211"/>
          </a:xfrm>
          <a:prstGeom prst="rect">
            <a:avLst/>
          </a:prstGeom>
        </p:spPr>
      </p:pic>
      <p:sp>
        <p:nvSpPr>
          <p:cNvPr id="6" name="TextBox 5"/>
          <p:cNvSpPr txBox="1"/>
          <p:nvPr/>
        </p:nvSpPr>
        <p:spPr>
          <a:xfrm>
            <a:off x="3076832" y="957666"/>
            <a:ext cx="3228769" cy="584775"/>
          </a:xfrm>
          <a:prstGeom prst="rect">
            <a:avLst/>
          </a:prstGeom>
          <a:noFill/>
        </p:spPr>
        <p:txBody>
          <a:bodyPr wrap="none" rtlCol="0">
            <a:spAutoFit/>
          </a:bodyPr>
          <a:lstStyle/>
          <a:p>
            <a:r>
              <a:rPr lang="en-US" sz="3200" b="1" dirty="0" smtClean="0"/>
              <a:t>One Unified Login</a:t>
            </a:r>
            <a:endParaRPr lang="en-US" sz="3200" b="1"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2233" y="3881229"/>
            <a:ext cx="4992106" cy="2475121"/>
          </a:xfrm>
          <a:prstGeom prst="rect">
            <a:avLst/>
          </a:prstGeom>
        </p:spPr>
      </p:pic>
    </p:spTree>
    <p:extLst>
      <p:ext uri="{BB962C8B-B14F-4D97-AF65-F5344CB8AC3E}">
        <p14:creationId xmlns:p14="http://schemas.microsoft.com/office/powerpoint/2010/main" val="3917691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193735-CC88-4AB5-9316-A18E29AC5096}"/>
              </a:ext>
            </a:extLst>
          </p:cNvPr>
          <p:cNvSpPr>
            <a:spLocks noGrp="1"/>
          </p:cNvSpPr>
          <p:nvPr>
            <p:ph type="sldNum" sz="quarter" idx="11"/>
          </p:nvPr>
        </p:nvSpPr>
        <p:spPr/>
        <p:txBody>
          <a:bodyPr/>
          <a:lstStyle/>
          <a:p>
            <a:pPr>
              <a:defRPr/>
            </a:pPr>
            <a:fld id="{0CF0625A-6DA4-2542-A4CE-A3929B575227}" type="slidenum">
              <a:rPr lang="en-US"/>
              <a:pPr>
                <a:defRPr/>
              </a:pPr>
              <a:t>12</a:t>
            </a:fld>
            <a:endParaRPr lang="en-US"/>
          </a:p>
        </p:txBody>
      </p:sp>
      <p:sp>
        <p:nvSpPr>
          <p:cNvPr id="6" name="TextBox 5"/>
          <p:cNvSpPr txBox="1"/>
          <p:nvPr/>
        </p:nvSpPr>
        <p:spPr>
          <a:xfrm>
            <a:off x="-1170252" y="-3356"/>
            <a:ext cx="8191500" cy="707886"/>
          </a:xfrm>
          <a:prstGeom prst="rect">
            <a:avLst/>
          </a:prstGeom>
          <a:noFill/>
        </p:spPr>
        <p:txBody>
          <a:bodyPr wrap="square" rtlCol="0" anchor="t">
            <a:spAutoFit/>
          </a:bodyPr>
          <a:lstStyle/>
          <a:p>
            <a:pPr algn="ctr"/>
            <a:r>
              <a:rPr lang="en-US" sz="4000" dirty="0">
                <a:latin typeface="Calibri"/>
                <a:cs typeface="Calibri"/>
              </a:rPr>
              <a:t>Customizing Your Account</a:t>
            </a:r>
          </a:p>
        </p:txBody>
      </p:sp>
      <p:pic>
        <p:nvPicPr>
          <p:cNvPr id="7" name="Picture 6"/>
          <p:cNvPicPr>
            <a:picLocks noChangeAspect="1"/>
          </p:cNvPicPr>
          <p:nvPr/>
        </p:nvPicPr>
        <p:blipFill rotWithShape="1">
          <a:blip r:embed="rId3"/>
          <a:srcRect l="-1" t="13231" r="-562" b="14373"/>
          <a:stretch/>
        </p:blipFill>
        <p:spPr>
          <a:xfrm>
            <a:off x="244572" y="2010166"/>
            <a:ext cx="8655843" cy="3644899"/>
          </a:xfrm>
          <a:prstGeom prst="rect">
            <a:avLst/>
          </a:prstGeom>
          <a:ln>
            <a:solidFill>
              <a:schemeClr val="tx1"/>
            </a:solidFill>
          </a:ln>
        </p:spPr>
      </p:pic>
      <p:sp>
        <p:nvSpPr>
          <p:cNvPr id="9" name="Down Arrow 8"/>
          <p:cNvSpPr/>
          <p:nvPr/>
        </p:nvSpPr>
        <p:spPr>
          <a:xfrm>
            <a:off x="8035660" y="1433193"/>
            <a:ext cx="318559" cy="406400"/>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014635" y="1064459"/>
            <a:ext cx="1977761" cy="369332"/>
          </a:xfrm>
          <a:prstGeom prst="rect">
            <a:avLst/>
          </a:prstGeom>
          <a:noFill/>
        </p:spPr>
        <p:txBody>
          <a:bodyPr wrap="square" rtlCol="0" anchor="t">
            <a:spAutoFit/>
          </a:bodyPr>
          <a:lstStyle/>
          <a:p>
            <a:r>
              <a:rPr lang="en-US" b="1" dirty="0">
                <a:latin typeface="Calibri"/>
                <a:cs typeface="Calibri"/>
              </a:rPr>
              <a:t>Drop Down Menu</a:t>
            </a:r>
          </a:p>
        </p:txBody>
      </p:sp>
      <p:sp>
        <p:nvSpPr>
          <p:cNvPr id="12" name="Right Arrow 11"/>
          <p:cNvSpPr/>
          <p:nvPr/>
        </p:nvSpPr>
        <p:spPr>
          <a:xfrm>
            <a:off x="6105780" y="2410990"/>
            <a:ext cx="1218838" cy="466929"/>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Parent</a:t>
            </a:r>
          </a:p>
        </p:txBody>
      </p:sp>
      <p:sp>
        <p:nvSpPr>
          <p:cNvPr id="13" name="Right Arrow 12"/>
          <p:cNvSpPr/>
          <p:nvPr/>
        </p:nvSpPr>
        <p:spPr>
          <a:xfrm>
            <a:off x="6098521" y="2833669"/>
            <a:ext cx="1219197" cy="500435"/>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Student 1</a:t>
            </a:r>
          </a:p>
        </p:txBody>
      </p:sp>
      <p:sp>
        <p:nvSpPr>
          <p:cNvPr id="14" name="Right Arrow 13"/>
          <p:cNvSpPr/>
          <p:nvPr/>
        </p:nvSpPr>
        <p:spPr>
          <a:xfrm>
            <a:off x="6098521" y="3274034"/>
            <a:ext cx="1219197" cy="500435"/>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Student 2</a:t>
            </a:r>
          </a:p>
        </p:txBody>
      </p:sp>
      <p:sp>
        <p:nvSpPr>
          <p:cNvPr id="18" name="TextBox 17"/>
          <p:cNvSpPr txBox="1"/>
          <p:nvPr/>
        </p:nvSpPr>
        <p:spPr>
          <a:xfrm>
            <a:off x="2226064" y="2766185"/>
            <a:ext cx="2529191" cy="369332"/>
          </a:xfrm>
          <a:prstGeom prst="rect">
            <a:avLst/>
          </a:prstGeom>
          <a:solidFill>
            <a:srgbClr val="FFC000"/>
          </a:solidFill>
          <a:ln>
            <a:solidFill>
              <a:schemeClr val="tx1"/>
            </a:solidFill>
          </a:ln>
        </p:spPr>
        <p:txBody>
          <a:bodyPr wrap="square" rtlCol="0">
            <a:spAutoFit/>
          </a:bodyPr>
          <a:lstStyle/>
          <a:p>
            <a:r>
              <a:rPr lang="en-US" dirty="0"/>
              <a:t>General Announcements</a:t>
            </a:r>
          </a:p>
        </p:txBody>
      </p:sp>
      <p:sp>
        <p:nvSpPr>
          <p:cNvPr id="19" name="Oval 18"/>
          <p:cNvSpPr/>
          <p:nvPr/>
        </p:nvSpPr>
        <p:spPr>
          <a:xfrm>
            <a:off x="6498077" y="2008447"/>
            <a:ext cx="428017" cy="41445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542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AA1F853-145A-5346-8B70-675A3EFC9450}" type="slidenum">
              <a:rPr lang="en-US" smtClean="0"/>
              <a:pPr>
                <a:defRPr/>
              </a:pPr>
              <a:t>13</a:t>
            </a:fld>
            <a:endParaRPr lang="en-US"/>
          </a:p>
        </p:txBody>
      </p:sp>
      <p:sp>
        <p:nvSpPr>
          <p:cNvPr id="3" name="TextBox 2"/>
          <p:cNvSpPr txBox="1"/>
          <p:nvPr/>
        </p:nvSpPr>
        <p:spPr>
          <a:xfrm>
            <a:off x="112823" y="141323"/>
            <a:ext cx="5098451" cy="707886"/>
          </a:xfrm>
          <a:prstGeom prst="rect">
            <a:avLst/>
          </a:prstGeom>
          <a:noFill/>
        </p:spPr>
        <p:txBody>
          <a:bodyPr wrap="square" rtlCol="0" anchor="t">
            <a:spAutoFit/>
          </a:bodyPr>
          <a:lstStyle/>
          <a:p>
            <a:r>
              <a:rPr lang="en-US" sz="4000" dirty="0"/>
              <a:t>Navigating Schoology</a:t>
            </a:r>
          </a:p>
        </p:txBody>
      </p:sp>
      <p:pic>
        <p:nvPicPr>
          <p:cNvPr id="12" name="Picture 11"/>
          <p:cNvPicPr>
            <a:picLocks noChangeAspect="1"/>
          </p:cNvPicPr>
          <p:nvPr/>
        </p:nvPicPr>
        <p:blipFill rotWithShape="1">
          <a:blip r:embed="rId3"/>
          <a:srcRect t="12965" r="-92" b="20280"/>
          <a:stretch/>
        </p:blipFill>
        <p:spPr>
          <a:xfrm>
            <a:off x="276746" y="2233120"/>
            <a:ext cx="8723481" cy="3271051"/>
          </a:xfrm>
          <a:prstGeom prst="rect">
            <a:avLst/>
          </a:prstGeom>
          <a:ln>
            <a:solidFill>
              <a:schemeClr val="tx1"/>
            </a:solidFill>
          </a:ln>
        </p:spPr>
      </p:pic>
      <p:sp>
        <p:nvSpPr>
          <p:cNvPr id="6" name="Rounded Rectangle 5"/>
          <p:cNvSpPr/>
          <p:nvPr/>
        </p:nvSpPr>
        <p:spPr>
          <a:xfrm>
            <a:off x="612944" y="2922054"/>
            <a:ext cx="1860200" cy="291829"/>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7622162" y="1483696"/>
            <a:ext cx="505838" cy="700170"/>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213071" y="1117125"/>
            <a:ext cx="2383563" cy="369332"/>
          </a:xfrm>
          <a:prstGeom prst="rect">
            <a:avLst/>
          </a:prstGeom>
          <a:noFill/>
        </p:spPr>
        <p:txBody>
          <a:bodyPr wrap="square" rtlCol="0" anchor="t">
            <a:spAutoFit/>
          </a:bodyPr>
          <a:lstStyle/>
          <a:p>
            <a:pPr algn="ctr"/>
            <a:r>
              <a:rPr lang="en-US" b="1" dirty="0">
                <a:latin typeface="Calibri"/>
                <a:cs typeface="Calibri"/>
              </a:rPr>
              <a:t>Select student’s profile</a:t>
            </a:r>
          </a:p>
        </p:txBody>
      </p:sp>
      <p:sp>
        <p:nvSpPr>
          <p:cNvPr id="10" name="Right Arrow 9"/>
          <p:cNvSpPr/>
          <p:nvPr/>
        </p:nvSpPr>
        <p:spPr>
          <a:xfrm rot="876296">
            <a:off x="3796349" y="2186859"/>
            <a:ext cx="2062265" cy="1638348"/>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Click to see </a:t>
            </a:r>
            <a:endParaRPr lang="en-US" b="1" dirty="0">
              <a:ln w="0"/>
              <a:solidFill>
                <a:schemeClr val="tx1"/>
              </a:solidFill>
              <a:effectLst>
                <a:outerShdw blurRad="38100" dist="19050" dir="2700000" algn="tl" rotWithShape="0">
                  <a:srgbClr val="000000">
                    <a:alpha val="40000"/>
                  </a:srgbClr>
                </a:outerShdw>
              </a:effectLst>
              <a:cs typeface="Calibri"/>
            </a:endParaRPr>
          </a:p>
          <a:p>
            <a:pPr algn="ctr"/>
            <a:r>
              <a:rPr lang="en-US" b="1" dirty="0">
                <a:ln w="0"/>
                <a:solidFill>
                  <a:schemeClr val="tx1"/>
                </a:solidFill>
                <a:effectLst>
                  <a:outerShdw blurRad="38100" dist="19050" dir="2700000" algn="tl" rotWithShape="0">
                    <a:schemeClr val="dk1">
                      <a:alpha val="40000"/>
                    </a:schemeClr>
                  </a:outerShdw>
                </a:effectLst>
              </a:rPr>
              <a:t>Schoology grades</a:t>
            </a:r>
            <a:endParaRPr lang="en-US" b="1" dirty="0">
              <a:ln w="0"/>
              <a:solidFill>
                <a:schemeClr val="tx1"/>
              </a:solidFill>
              <a:effectLst>
                <a:outerShdw blurRad="38100" dist="19050" dir="2700000" algn="tl" rotWithShape="0">
                  <a:srgbClr val="000000">
                    <a:alpha val="40000"/>
                  </a:srgbClr>
                </a:outerShdw>
              </a:effectLst>
              <a:cs typeface="Calibri"/>
            </a:endParaRPr>
          </a:p>
        </p:txBody>
      </p:sp>
      <p:sp>
        <p:nvSpPr>
          <p:cNvPr id="11" name="TextBox 10"/>
          <p:cNvSpPr txBox="1"/>
          <p:nvPr/>
        </p:nvSpPr>
        <p:spPr>
          <a:xfrm>
            <a:off x="7632202" y="3638873"/>
            <a:ext cx="1121501" cy="1477328"/>
          </a:xfrm>
          <a:prstGeom prst="rect">
            <a:avLst/>
          </a:prstGeom>
          <a:solidFill>
            <a:srgbClr val="FFC000"/>
          </a:solidFill>
          <a:ln>
            <a:solidFill>
              <a:schemeClr val="tx1"/>
            </a:solidFill>
          </a:ln>
        </p:spPr>
        <p:txBody>
          <a:bodyPr wrap="square" rtlCol="0" anchor="t">
            <a:spAutoFit/>
          </a:bodyPr>
          <a:lstStyle/>
          <a:p>
            <a:pPr algn="ctr"/>
            <a:r>
              <a:rPr lang="en-US" b="1" dirty="0">
                <a:ln w="0"/>
                <a:effectLst>
                  <a:outerShdw blurRad="38100" dist="19050" dir="2700000" algn="tl" rotWithShape="0">
                    <a:schemeClr val="dk1">
                      <a:alpha val="40000"/>
                    </a:schemeClr>
                  </a:outerShdw>
                </a:effectLst>
                <a:latin typeface="Calibri"/>
                <a:cs typeface="Calibri"/>
              </a:rPr>
              <a:t>Calendar events entered by the teacher</a:t>
            </a:r>
          </a:p>
        </p:txBody>
      </p:sp>
      <p:sp>
        <p:nvSpPr>
          <p:cNvPr id="13" name="TextBox 12"/>
          <p:cNvSpPr txBox="1"/>
          <p:nvPr/>
        </p:nvSpPr>
        <p:spPr>
          <a:xfrm>
            <a:off x="280476" y="5549430"/>
            <a:ext cx="3763387" cy="646331"/>
          </a:xfrm>
          <a:prstGeom prst="rect">
            <a:avLst/>
          </a:prstGeom>
          <a:solidFill>
            <a:srgbClr val="FFC000"/>
          </a:solidFill>
          <a:ln>
            <a:solidFill>
              <a:schemeClr val="tx1"/>
            </a:solidFill>
          </a:ln>
        </p:spPr>
        <p:txBody>
          <a:bodyPr wrap="square" rtlCol="0" anchor="t">
            <a:spAutoFit/>
          </a:bodyPr>
          <a:lstStyle/>
          <a:p>
            <a:r>
              <a:rPr lang="en-US" b="1" dirty="0">
                <a:ln w="0"/>
                <a:effectLst>
                  <a:outerShdw blurRad="38100" dist="19050" dir="2700000" algn="tl" rotWithShape="0">
                    <a:schemeClr val="dk1">
                      <a:alpha val="40000"/>
                    </a:schemeClr>
                  </a:outerShdw>
                </a:effectLst>
                <a:latin typeface="Calibri"/>
                <a:cs typeface="Calibri"/>
              </a:rPr>
              <a:t>Activities your student has engaged in within their courses</a:t>
            </a:r>
          </a:p>
        </p:txBody>
      </p:sp>
    </p:spTree>
    <p:extLst>
      <p:ext uri="{BB962C8B-B14F-4D97-AF65-F5344CB8AC3E}">
        <p14:creationId xmlns:p14="http://schemas.microsoft.com/office/powerpoint/2010/main" val="695249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AA1F853-145A-5346-8B70-675A3EFC9450}" type="slidenum">
              <a:rPr lang="en-US" smtClean="0"/>
              <a:pPr>
                <a:defRPr/>
              </a:pPr>
              <a:t>14</a:t>
            </a:fld>
            <a:endParaRPr lang="en-US"/>
          </a:p>
        </p:txBody>
      </p:sp>
      <p:pic>
        <p:nvPicPr>
          <p:cNvPr id="3" name="Picture 2"/>
          <p:cNvPicPr>
            <a:picLocks noChangeAspect="1"/>
          </p:cNvPicPr>
          <p:nvPr/>
        </p:nvPicPr>
        <p:blipFill rotWithShape="1">
          <a:blip r:embed="rId3"/>
          <a:srcRect l="-1" t="13497" r="-91" b="10705"/>
          <a:stretch/>
        </p:blipFill>
        <p:spPr>
          <a:xfrm>
            <a:off x="538020" y="1557430"/>
            <a:ext cx="8309118" cy="3533015"/>
          </a:xfrm>
          <a:prstGeom prst="rect">
            <a:avLst/>
          </a:prstGeom>
          <a:ln>
            <a:solidFill>
              <a:schemeClr val="tx1"/>
            </a:solidFill>
          </a:ln>
        </p:spPr>
      </p:pic>
    </p:spTree>
    <p:extLst>
      <p:ext uri="{BB962C8B-B14F-4D97-AF65-F5344CB8AC3E}">
        <p14:creationId xmlns:p14="http://schemas.microsoft.com/office/powerpoint/2010/main" val="158221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2" y="-255620"/>
            <a:ext cx="8429625" cy="1143000"/>
          </a:xfrm>
        </p:spPr>
        <p:txBody>
          <a:bodyPr/>
          <a:lstStyle/>
          <a:p>
            <a:r>
              <a:rPr lang="en-US" dirty="0">
                <a:cs typeface="Calibri"/>
              </a:rPr>
              <a:t>Schoology Mobile App</a:t>
            </a:r>
          </a:p>
        </p:txBody>
      </p:sp>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15</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20" y="1401219"/>
            <a:ext cx="2042843" cy="3633537"/>
          </a:xfrm>
          <a:prstGeom prst="rect">
            <a:avLst/>
          </a:prstGeom>
        </p:spPr>
      </p:pic>
      <p:pic>
        <p:nvPicPr>
          <p:cNvPr id="13" name="Picture 12" descr="A screenshot of a cell phone&#10;&#10;Description generated with very high confidence">
            <a:extLst>
              <a:ext uri="{FF2B5EF4-FFF2-40B4-BE49-F238E27FC236}">
                <a16:creationId xmlns:a16="http://schemas.microsoft.com/office/drawing/2014/main" id="{8AD518AA-79B7-430E-B98A-FB162A0E2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435" y="1401217"/>
            <a:ext cx="2042843" cy="3633537"/>
          </a:xfrm>
          <a:prstGeom prst="rect">
            <a:avLst/>
          </a:prstGeom>
        </p:spPr>
      </p:pic>
      <p:sp>
        <p:nvSpPr>
          <p:cNvPr id="11" name="Oval 10"/>
          <p:cNvSpPr/>
          <p:nvPr/>
        </p:nvSpPr>
        <p:spPr>
          <a:xfrm>
            <a:off x="3467469" y="3221594"/>
            <a:ext cx="1943507" cy="83184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pic>
        <p:nvPicPr>
          <p:cNvPr id="1026" name="Picture 2" descr="de656317-19f6-48d3-8405-c314f3d12668@namprd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6499" y="1403008"/>
            <a:ext cx="1987277" cy="353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5918528" y="3174105"/>
            <a:ext cx="2363217" cy="85852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13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342" y="793768"/>
            <a:ext cx="8799513" cy="5614569"/>
          </a:xfrm>
        </p:spPr>
        <p:txBody>
          <a:bodyPr/>
          <a:lstStyle/>
          <a:p>
            <a:pPr marL="0" indent="0">
              <a:buNone/>
            </a:pPr>
            <a:endParaRPr lang="en-US" sz="3600" b="1" cap="all" dirty="0">
              <a:cs typeface="Calibri"/>
            </a:endParaRPr>
          </a:p>
          <a:p>
            <a:pPr marL="0" indent="0">
              <a:buNone/>
            </a:pPr>
            <a:endParaRPr lang="en-US" sz="2800" dirty="0"/>
          </a:p>
          <a:p>
            <a:pPr marL="0" indent="0">
              <a:buNone/>
            </a:pPr>
            <a:r>
              <a:rPr lang="en-US" sz="2800" dirty="0" smtClean="0"/>
              <a:t>FBISD Schoology Job Aides and Tools may be located at:</a:t>
            </a:r>
          </a:p>
          <a:p>
            <a:pPr marL="0" indent="0">
              <a:buNone/>
            </a:pPr>
            <a:r>
              <a:rPr lang="en-US" sz="2800" dirty="0">
                <a:hlinkClick r:id="rId3"/>
              </a:rPr>
              <a:t>https://</a:t>
            </a:r>
            <a:r>
              <a:rPr lang="en-US" sz="2800" dirty="0" smtClean="0">
                <a:hlinkClick r:id="rId3"/>
              </a:rPr>
              <a:t>www.fortbendisd.com/Page/124794</a:t>
            </a:r>
            <a:r>
              <a:rPr lang="en-US" sz="2800" dirty="0" smtClean="0"/>
              <a:t>  </a:t>
            </a:r>
            <a:endParaRPr lang="en-US" sz="2800" dirty="0"/>
          </a:p>
          <a:p>
            <a:pPr marL="0" indent="0">
              <a:buNone/>
            </a:pPr>
            <a:endParaRPr lang="en-US" sz="2800" dirty="0"/>
          </a:p>
          <a:p>
            <a:pPr marL="0" indent="0">
              <a:buNone/>
            </a:pPr>
            <a:r>
              <a:rPr lang="en-US" sz="2800" dirty="0" smtClean="0"/>
              <a:t>Schoology’s Help </a:t>
            </a:r>
            <a:r>
              <a:rPr lang="en-US" sz="2800" dirty="0"/>
              <a:t>Center: </a:t>
            </a:r>
            <a:r>
              <a:rPr lang="en-US" sz="2800" dirty="0">
                <a:hlinkClick r:id="rId4"/>
              </a:rPr>
              <a:t>https://support.schoology.com/hc/en-us</a:t>
            </a:r>
            <a:endParaRPr lang="en-US" sz="2800" dirty="0">
              <a:cs typeface="Calibri"/>
            </a:endParaRPr>
          </a:p>
        </p:txBody>
      </p:sp>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16</a:t>
            </a:fld>
            <a:endParaRPr lang="en-US"/>
          </a:p>
        </p:txBody>
      </p:sp>
      <p:sp>
        <p:nvSpPr>
          <p:cNvPr id="5" name="TextBox 4"/>
          <p:cNvSpPr txBox="1"/>
          <p:nvPr/>
        </p:nvSpPr>
        <p:spPr>
          <a:xfrm>
            <a:off x="232012" y="82785"/>
            <a:ext cx="3405419" cy="707886"/>
          </a:xfrm>
          <a:prstGeom prst="rect">
            <a:avLst/>
          </a:prstGeom>
          <a:noFill/>
        </p:spPr>
        <p:txBody>
          <a:bodyPr wrap="none" rtlCol="0">
            <a:spAutoFit/>
          </a:bodyPr>
          <a:lstStyle/>
          <a:p>
            <a:r>
              <a:rPr lang="en-US" sz="4000" dirty="0" smtClean="0"/>
              <a:t>Parent Support</a:t>
            </a:r>
            <a:endParaRPr lang="en-US" sz="4000" dirty="0"/>
          </a:p>
        </p:txBody>
      </p:sp>
      <p:sp>
        <p:nvSpPr>
          <p:cNvPr id="6" name="AutoShape 2" descr="Scan m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31992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are you feeling about the 2020-2021 launch of school?</a:t>
            </a:r>
          </a:p>
        </p:txBody>
      </p:sp>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17</a:t>
            </a:fld>
            <a:endParaRPr lang="en-US"/>
          </a:p>
        </p:txBody>
      </p:sp>
      <p:pic>
        <p:nvPicPr>
          <p:cNvPr id="5" name="Picture 4"/>
          <p:cNvPicPr>
            <a:picLocks noChangeAspect="1"/>
          </p:cNvPicPr>
          <p:nvPr/>
        </p:nvPicPr>
        <p:blipFill>
          <a:blip r:embed="rId3"/>
          <a:stretch>
            <a:fillRect/>
          </a:stretch>
        </p:blipFill>
        <p:spPr>
          <a:xfrm>
            <a:off x="560388" y="3005137"/>
            <a:ext cx="1704975" cy="1762125"/>
          </a:xfrm>
          <a:prstGeom prst="rect">
            <a:avLst/>
          </a:prstGeom>
        </p:spPr>
      </p:pic>
      <p:pic>
        <p:nvPicPr>
          <p:cNvPr id="6" name="Picture 5"/>
          <p:cNvPicPr>
            <a:picLocks noChangeAspect="1"/>
          </p:cNvPicPr>
          <p:nvPr/>
        </p:nvPicPr>
        <p:blipFill>
          <a:blip r:embed="rId4"/>
          <a:stretch>
            <a:fillRect/>
          </a:stretch>
        </p:blipFill>
        <p:spPr>
          <a:xfrm>
            <a:off x="3630163" y="3005137"/>
            <a:ext cx="1733550" cy="1781175"/>
          </a:xfrm>
          <a:prstGeom prst="rect">
            <a:avLst/>
          </a:prstGeom>
        </p:spPr>
      </p:pic>
      <p:sp>
        <p:nvSpPr>
          <p:cNvPr id="8" name="TextBox 7"/>
          <p:cNvSpPr txBox="1"/>
          <p:nvPr/>
        </p:nvSpPr>
        <p:spPr>
          <a:xfrm>
            <a:off x="648683" y="2609755"/>
            <a:ext cx="1528384" cy="369332"/>
          </a:xfrm>
          <a:prstGeom prst="rect">
            <a:avLst/>
          </a:prstGeom>
          <a:noFill/>
        </p:spPr>
        <p:txBody>
          <a:bodyPr wrap="square" rtlCol="0">
            <a:spAutoFit/>
          </a:bodyPr>
          <a:lstStyle/>
          <a:p>
            <a:pPr algn="ctr"/>
            <a:r>
              <a:rPr lang="en-US"/>
              <a:t>Excited </a:t>
            </a:r>
          </a:p>
        </p:txBody>
      </p:sp>
      <p:sp>
        <p:nvSpPr>
          <p:cNvPr id="9" name="TextBox 8"/>
          <p:cNvSpPr txBox="1"/>
          <p:nvPr/>
        </p:nvSpPr>
        <p:spPr>
          <a:xfrm>
            <a:off x="3732746" y="2609755"/>
            <a:ext cx="1528384" cy="369332"/>
          </a:xfrm>
          <a:prstGeom prst="rect">
            <a:avLst/>
          </a:prstGeom>
          <a:noFill/>
        </p:spPr>
        <p:txBody>
          <a:bodyPr wrap="square" rtlCol="0">
            <a:spAutoFit/>
          </a:bodyPr>
          <a:lstStyle/>
          <a:p>
            <a:pPr algn="ctr"/>
            <a:r>
              <a:rPr lang="en-US"/>
              <a:t>Unsure</a:t>
            </a:r>
          </a:p>
        </p:txBody>
      </p:sp>
      <p:sp>
        <p:nvSpPr>
          <p:cNvPr id="10" name="TextBox 9"/>
          <p:cNvSpPr txBox="1"/>
          <p:nvPr/>
        </p:nvSpPr>
        <p:spPr>
          <a:xfrm>
            <a:off x="6632894" y="2607124"/>
            <a:ext cx="1528384" cy="369332"/>
          </a:xfrm>
          <a:prstGeom prst="rect">
            <a:avLst/>
          </a:prstGeom>
          <a:noFill/>
        </p:spPr>
        <p:txBody>
          <a:bodyPr wrap="square" rtlCol="0">
            <a:spAutoFit/>
          </a:bodyPr>
          <a:lstStyle/>
          <a:p>
            <a:pPr algn="ctr"/>
            <a:r>
              <a:rPr lang="en-US"/>
              <a:t>concerned </a:t>
            </a:r>
          </a:p>
        </p:txBody>
      </p:sp>
      <p:pic>
        <p:nvPicPr>
          <p:cNvPr id="11" name="Picture 10"/>
          <p:cNvPicPr>
            <a:picLocks noChangeAspect="1"/>
          </p:cNvPicPr>
          <p:nvPr/>
        </p:nvPicPr>
        <p:blipFill>
          <a:blip r:embed="rId5"/>
          <a:stretch>
            <a:fillRect/>
          </a:stretch>
        </p:blipFill>
        <p:spPr>
          <a:xfrm>
            <a:off x="6606510" y="2986712"/>
            <a:ext cx="1752743" cy="1763302"/>
          </a:xfrm>
          <a:prstGeom prst="rect">
            <a:avLst/>
          </a:prstGeom>
        </p:spPr>
      </p:pic>
      <p:sp>
        <p:nvSpPr>
          <p:cNvPr id="12" name="TextBox 11"/>
          <p:cNvSpPr txBox="1"/>
          <p:nvPr/>
        </p:nvSpPr>
        <p:spPr>
          <a:xfrm>
            <a:off x="998978" y="4743190"/>
            <a:ext cx="921224" cy="923330"/>
          </a:xfrm>
          <a:prstGeom prst="rect">
            <a:avLst/>
          </a:prstGeom>
          <a:noFill/>
        </p:spPr>
        <p:txBody>
          <a:bodyPr wrap="square" rtlCol="0">
            <a:spAutoFit/>
          </a:bodyPr>
          <a:lstStyle/>
          <a:p>
            <a:pPr algn="ctr"/>
            <a:r>
              <a:rPr lang="en-US" sz="5400"/>
              <a:t>1</a:t>
            </a:r>
          </a:p>
        </p:txBody>
      </p:sp>
      <p:sp>
        <p:nvSpPr>
          <p:cNvPr id="13" name="TextBox 12"/>
          <p:cNvSpPr txBox="1"/>
          <p:nvPr/>
        </p:nvSpPr>
        <p:spPr>
          <a:xfrm>
            <a:off x="7019225" y="4739234"/>
            <a:ext cx="921224" cy="923330"/>
          </a:xfrm>
          <a:prstGeom prst="rect">
            <a:avLst/>
          </a:prstGeom>
          <a:noFill/>
        </p:spPr>
        <p:txBody>
          <a:bodyPr wrap="square" rtlCol="0">
            <a:spAutoFit/>
          </a:bodyPr>
          <a:lstStyle/>
          <a:p>
            <a:pPr algn="ctr"/>
            <a:r>
              <a:rPr lang="en-US" sz="5400"/>
              <a:t>3</a:t>
            </a:r>
          </a:p>
        </p:txBody>
      </p:sp>
      <p:sp>
        <p:nvSpPr>
          <p:cNvPr id="14" name="TextBox 13"/>
          <p:cNvSpPr txBox="1"/>
          <p:nvPr/>
        </p:nvSpPr>
        <p:spPr>
          <a:xfrm>
            <a:off x="4036326" y="4812362"/>
            <a:ext cx="921224" cy="923330"/>
          </a:xfrm>
          <a:prstGeom prst="rect">
            <a:avLst/>
          </a:prstGeom>
          <a:noFill/>
        </p:spPr>
        <p:txBody>
          <a:bodyPr wrap="square" rtlCol="0">
            <a:spAutoFit/>
          </a:bodyPr>
          <a:lstStyle/>
          <a:p>
            <a:pPr algn="ctr"/>
            <a:r>
              <a:rPr lang="en-US" sz="5400"/>
              <a:t>2</a:t>
            </a:r>
          </a:p>
        </p:txBody>
      </p:sp>
    </p:spTree>
    <p:extLst>
      <p:ext uri="{BB962C8B-B14F-4D97-AF65-F5344CB8AC3E}">
        <p14:creationId xmlns:p14="http://schemas.microsoft.com/office/powerpoint/2010/main" val="2883341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close up of a hand&#10;&#10;Description automatically generated">
            <a:extLst>
              <a:ext uri="{FF2B5EF4-FFF2-40B4-BE49-F238E27FC236}">
                <a16:creationId xmlns:a16="http://schemas.microsoft.com/office/drawing/2014/main" id="{7E2B1275-3CD3-4E2B-BC38-C35AEC5D33CE}"/>
              </a:ext>
            </a:extLst>
          </p:cNvPr>
          <p:cNvPicPr>
            <a:picLocks noChangeAspect="1"/>
          </p:cNvPicPr>
          <p:nvPr/>
        </p:nvPicPr>
        <p:blipFill rotWithShape="1">
          <a:blip r:embed="rId3"/>
          <a:srcRect l="11403" r="27050" b="2736"/>
          <a:stretch/>
        </p:blipFill>
        <p:spPr>
          <a:xfrm>
            <a:off x="2642616" y="10"/>
            <a:ext cx="6501384"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8C9E1B-8B94-411C-A05A-45685D1176EE}"/>
              </a:ext>
            </a:extLst>
          </p:cNvPr>
          <p:cNvSpPr>
            <a:spLocks noGrp="1"/>
          </p:cNvSpPr>
          <p:nvPr>
            <p:ph type="title"/>
          </p:nvPr>
        </p:nvSpPr>
        <p:spPr>
          <a:xfrm>
            <a:off x="358485" y="1122363"/>
            <a:ext cx="3017520" cy="3204134"/>
          </a:xfrm>
        </p:spPr>
        <p:txBody>
          <a:bodyPr vert="horz" lIns="91440" tIns="45720" rIns="91440" bIns="45720" rtlCol="0" anchor="b">
            <a:normAutofit/>
          </a:bodyPr>
          <a:lstStyle/>
          <a:p>
            <a:pPr defTabSz="914400">
              <a:lnSpc>
                <a:spcPct val="90000"/>
              </a:lnSpc>
            </a:pPr>
            <a:r>
              <a:rPr lang="en-US" sz="4200"/>
              <a:t>Questions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930164E-5180-4808-931E-D3AE22B740F8}"/>
              </a:ext>
            </a:extLst>
          </p:cNvPr>
          <p:cNvSpPr>
            <a:spLocks noGrp="1"/>
          </p:cNvSpPr>
          <p:nvPr>
            <p:ph type="sldNum" sz="quarter" idx="11"/>
          </p:nvPr>
        </p:nvSpPr>
        <p:spPr>
          <a:xfrm>
            <a:off x="6728114" y="6356350"/>
            <a:ext cx="2057400" cy="365125"/>
          </a:xfrm>
        </p:spPr>
        <p:txBody>
          <a:bodyPr vert="horz" lIns="91440" tIns="45720" rIns="91440" bIns="45720" rtlCol="0" anchor="ctr">
            <a:normAutofit/>
          </a:bodyPr>
          <a:lstStyle/>
          <a:p>
            <a:pPr defTabSz="914400">
              <a:spcAft>
                <a:spcPts val="600"/>
              </a:spcAft>
              <a:defRPr/>
            </a:pPr>
            <a:fld id="{0CF0625A-6DA4-2542-A4CE-A3929B575227}" type="slidenum">
              <a:rPr lang="en-US" sz="1000">
                <a:solidFill>
                  <a:schemeClr val="tx1"/>
                </a:solidFill>
                <a:latin typeface="Calibri" panose="020F0502020204030204"/>
              </a:rPr>
              <a:pPr defTabSz="914400">
                <a:spcAft>
                  <a:spcPts val="600"/>
                </a:spcAft>
                <a:defRPr/>
              </a:pPr>
              <a:t>18</a:t>
            </a:fld>
            <a:endParaRPr lang="en-US" sz="1000">
              <a:solidFill>
                <a:schemeClr val="tx1"/>
              </a:solidFill>
              <a:latin typeface="Calibri" panose="020F0502020204030204"/>
            </a:endParaRPr>
          </a:p>
        </p:txBody>
      </p:sp>
    </p:spTree>
    <p:extLst>
      <p:ext uri="{BB962C8B-B14F-4D97-AF65-F5344CB8AC3E}">
        <p14:creationId xmlns:p14="http://schemas.microsoft.com/office/powerpoint/2010/main" val="416758402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0EAF-4B31-4060-B80C-7B56F5E3D0E0}"/>
              </a:ext>
            </a:extLst>
          </p:cNvPr>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
        <p:nvSpPr>
          <p:cNvPr id="14" name="Slide Number Placeholder 6">
            <a:extLst>
              <a:ext uri="{FF2B5EF4-FFF2-40B4-BE49-F238E27FC236}">
                <a16:creationId xmlns:a16="http://schemas.microsoft.com/office/drawing/2014/main" id="{9F1AEFF7-5A0D-41D8-B9CD-DBBA5A32A8B2}"/>
              </a:ext>
            </a:extLst>
          </p:cNvPr>
          <p:cNvSpPr>
            <a:spLocks noGrp="1"/>
          </p:cNvSpPr>
          <p:nvPr>
            <p:ph type="sldNum" sz="quarter" idx="11"/>
          </p:nvPr>
        </p:nvSpPr>
        <p:spPr>
          <a:xfrm>
            <a:off x="8194675" y="6356350"/>
            <a:ext cx="795338" cy="365125"/>
          </a:xfrm>
        </p:spPr>
        <p:txBody>
          <a:bodyPr/>
          <a:lstStyle/>
          <a:p>
            <a:pPr>
              <a:defRPr/>
            </a:pPr>
            <a:fld id="{4F7F2505-C90C-5A4F-A55F-15024E589230}" type="slidenum">
              <a:rPr lang="en-US"/>
              <a:pPr>
                <a:defRPr/>
              </a:pPr>
              <a:t>2</a:t>
            </a:fld>
            <a:endParaRPr lang="en-US"/>
          </a:p>
        </p:txBody>
      </p:sp>
      <p:sp>
        <p:nvSpPr>
          <p:cNvPr id="17" name="TextBox 16">
            <a:extLst>
              <a:ext uri="{FF2B5EF4-FFF2-40B4-BE49-F238E27FC236}">
                <a16:creationId xmlns:a16="http://schemas.microsoft.com/office/drawing/2014/main" id="{27750EAF-4B31-4060-B80C-7B56F5E3D0E0}"/>
              </a:ext>
            </a:extLst>
          </p:cNvPr>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
        <p:nvSpPr>
          <p:cNvPr id="18" name="Title 1">
            <a:extLst>
              <a:ext uri="{FF2B5EF4-FFF2-40B4-BE49-F238E27FC236}">
                <a16:creationId xmlns:a16="http://schemas.microsoft.com/office/drawing/2014/main" id="{F4071FC5-A80A-4F8A-9DA0-D1B8E842C837}"/>
              </a:ext>
            </a:extLst>
          </p:cNvPr>
          <p:cNvSpPr>
            <a:spLocks noGrp="1"/>
          </p:cNvSpPr>
          <p:nvPr>
            <p:ph type="title"/>
          </p:nvPr>
        </p:nvSpPr>
        <p:spPr>
          <a:xfrm>
            <a:off x="1661962" y="887650"/>
            <a:ext cx="8429625" cy="1143000"/>
          </a:xfrm>
        </p:spPr>
        <p:txBody>
          <a:bodyPr/>
          <a:lstStyle/>
          <a:p>
            <a:r>
              <a:rPr lang="en-US" dirty="0" smtClean="0">
                <a:cs typeface="Calibri"/>
              </a:rPr>
              <a:t>Colony Bend Support Contacts </a:t>
            </a:r>
            <a:endParaRPr lang="en-US" dirty="0"/>
          </a:p>
        </p:txBody>
      </p:sp>
      <p:sp>
        <p:nvSpPr>
          <p:cNvPr id="19" name="Text Placeholder 2">
            <a:extLst>
              <a:ext uri="{FF2B5EF4-FFF2-40B4-BE49-F238E27FC236}">
                <a16:creationId xmlns:a16="http://schemas.microsoft.com/office/drawing/2014/main" id="{1E35E174-40F0-43E5-B587-9E6F4661F970}"/>
              </a:ext>
            </a:extLst>
          </p:cNvPr>
          <p:cNvSpPr>
            <a:spLocks noGrp="1"/>
          </p:cNvSpPr>
          <p:nvPr>
            <p:ph type="body" idx="1"/>
          </p:nvPr>
        </p:nvSpPr>
        <p:spPr>
          <a:xfrm>
            <a:off x="832062" y="1860603"/>
            <a:ext cx="3542861" cy="639762"/>
          </a:xfrm>
        </p:spPr>
        <p:txBody>
          <a:bodyPr/>
          <a:lstStyle/>
          <a:p>
            <a:r>
              <a:rPr lang="en-US" sz="1800" u="sng" dirty="0" smtClean="0">
                <a:cs typeface="Calibri"/>
              </a:rPr>
              <a:t>Shweta Khade</a:t>
            </a:r>
            <a:endParaRPr lang="en-US" sz="1800" u="sng" dirty="0"/>
          </a:p>
        </p:txBody>
      </p:sp>
      <p:sp>
        <p:nvSpPr>
          <p:cNvPr id="20" name="Text Placeholder 2">
            <a:extLst>
              <a:ext uri="{FF2B5EF4-FFF2-40B4-BE49-F238E27FC236}">
                <a16:creationId xmlns:a16="http://schemas.microsoft.com/office/drawing/2014/main" id="{64F7F722-AFB6-4892-8F9A-3E40EEF9657B}"/>
              </a:ext>
            </a:extLst>
          </p:cNvPr>
          <p:cNvSpPr txBox="1">
            <a:spLocks/>
          </p:cNvSpPr>
          <p:nvPr/>
        </p:nvSpPr>
        <p:spPr bwMode="auto">
          <a:xfrm>
            <a:off x="832062" y="2151705"/>
            <a:ext cx="5359188" cy="97509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457200"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defTabSz="457200"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defTabSz="457200"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cs typeface="Calibri"/>
              </a:rPr>
              <a:t>Phone </a:t>
            </a:r>
            <a:r>
              <a:rPr lang="en-US" sz="1800" dirty="0" smtClean="0">
                <a:cs typeface="Calibri"/>
              </a:rPr>
              <a:t># 281-634-4082</a:t>
            </a:r>
            <a:endParaRPr lang="en-US" sz="1800" dirty="0">
              <a:cs typeface="Calibri"/>
            </a:endParaRPr>
          </a:p>
          <a:p>
            <a:r>
              <a:rPr lang="en-US" sz="1800" dirty="0">
                <a:cs typeface="Calibri"/>
              </a:rPr>
              <a:t>Email: Shweta.Khade@fortbendisd.com</a:t>
            </a:r>
          </a:p>
        </p:txBody>
      </p:sp>
      <p:sp>
        <p:nvSpPr>
          <p:cNvPr id="21" name="TextBox 20">
            <a:extLst>
              <a:ext uri="{FF2B5EF4-FFF2-40B4-BE49-F238E27FC236}">
                <a16:creationId xmlns:a16="http://schemas.microsoft.com/office/drawing/2014/main" id="{27750EAF-4B31-4060-B80C-7B56F5E3D0E0}"/>
              </a:ext>
            </a:extLst>
          </p:cNvPr>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pic>
        <p:nvPicPr>
          <p:cNvPr id="22" name="Picture 2" descr="Colony Bend Elementary heade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67" y="984303"/>
            <a:ext cx="1952625" cy="87630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832062" y="3240860"/>
            <a:ext cx="1426673" cy="338554"/>
          </a:xfrm>
          <a:prstGeom prst="rect">
            <a:avLst/>
          </a:prstGeom>
        </p:spPr>
        <p:txBody>
          <a:bodyPr wrap="none">
            <a:spAutoFit/>
          </a:bodyPr>
          <a:lstStyle/>
          <a:p>
            <a:r>
              <a:rPr lang="en-US" sz="1600" b="1" u="sng" dirty="0" smtClean="0">
                <a:cs typeface="Calibri"/>
              </a:rPr>
              <a:t>Karol Hartman</a:t>
            </a:r>
            <a:endParaRPr lang="en-US" sz="1600" b="1" u="sng" dirty="0"/>
          </a:p>
        </p:txBody>
      </p:sp>
      <p:sp>
        <p:nvSpPr>
          <p:cNvPr id="24" name="Text Placeholder 2">
            <a:extLst>
              <a:ext uri="{FF2B5EF4-FFF2-40B4-BE49-F238E27FC236}">
                <a16:creationId xmlns:a16="http://schemas.microsoft.com/office/drawing/2014/main" id="{64F7F722-AFB6-4892-8F9A-3E40EEF9657B}"/>
              </a:ext>
            </a:extLst>
          </p:cNvPr>
          <p:cNvSpPr txBox="1">
            <a:spLocks/>
          </p:cNvSpPr>
          <p:nvPr/>
        </p:nvSpPr>
        <p:spPr bwMode="auto">
          <a:xfrm>
            <a:off x="832062" y="3568601"/>
            <a:ext cx="5359188" cy="656524"/>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457200"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defTabSz="457200"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defTabSz="457200"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cs typeface="Calibri"/>
              </a:rPr>
              <a:t>Phone </a:t>
            </a:r>
            <a:r>
              <a:rPr lang="en-US" sz="1800" dirty="0" smtClean="0">
                <a:cs typeface="Calibri"/>
              </a:rPr>
              <a:t># 281-634-4085</a:t>
            </a:r>
            <a:endParaRPr lang="en-US" sz="1800" dirty="0">
              <a:cs typeface="Calibri"/>
            </a:endParaRPr>
          </a:p>
          <a:p>
            <a:r>
              <a:rPr lang="en-US" sz="1800" dirty="0">
                <a:cs typeface="Calibri"/>
              </a:rPr>
              <a:t>Email: </a:t>
            </a:r>
            <a:r>
              <a:rPr lang="en-US" sz="1800" dirty="0" smtClean="0">
                <a:cs typeface="Calibri"/>
              </a:rPr>
              <a:t>Karol.Hartman@fortbendisd.com</a:t>
            </a:r>
            <a:endParaRPr lang="en-US" sz="1800" dirty="0">
              <a:cs typeface="Calibri"/>
            </a:endParaRPr>
          </a:p>
        </p:txBody>
      </p:sp>
      <p:sp>
        <p:nvSpPr>
          <p:cNvPr id="25" name="Text Placeholder 2">
            <a:extLst>
              <a:ext uri="{FF2B5EF4-FFF2-40B4-BE49-F238E27FC236}">
                <a16:creationId xmlns:a16="http://schemas.microsoft.com/office/drawing/2014/main" id="{1E35E174-40F0-43E5-B587-9E6F4661F970}"/>
              </a:ext>
            </a:extLst>
          </p:cNvPr>
          <p:cNvSpPr>
            <a:spLocks noGrp="1"/>
          </p:cNvSpPr>
          <p:nvPr>
            <p:ph type="body" idx="1"/>
          </p:nvPr>
        </p:nvSpPr>
        <p:spPr>
          <a:xfrm>
            <a:off x="832061" y="4055339"/>
            <a:ext cx="3542861" cy="639762"/>
          </a:xfrm>
        </p:spPr>
        <p:txBody>
          <a:bodyPr/>
          <a:lstStyle/>
          <a:p>
            <a:r>
              <a:rPr lang="en-US" sz="1800" u="sng" dirty="0" smtClean="0">
                <a:cs typeface="Calibri"/>
              </a:rPr>
              <a:t>Anagha Machado</a:t>
            </a:r>
            <a:endParaRPr lang="en-US" sz="1800" u="sng" dirty="0"/>
          </a:p>
        </p:txBody>
      </p:sp>
      <p:sp>
        <p:nvSpPr>
          <p:cNvPr id="26" name="Text Placeholder 2">
            <a:extLst>
              <a:ext uri="{FF2B5EF4-FFF2-40B4-BE49-F238E27FC236}">
                <a16:creationId xmlns:a16="http://schemas.microsoft.com/office/drawing/2014/main" id="{64F7F722-AFB6-4892-8F9A-3E40EEF9657B}"/>
              </a:ext>
            </a:extLst>
          </p:cNvPr>
          <p:cNvSpPr txBox="1">
            <a:spLocks/>
          </p:cNvSpPr>
          <p:nvPr/>
        </p:nvSpPr>
        <p:spPr bwMode="auto">
          <a:xfrm>
            <a:off x="832061" y="4327391"/>
            <a:ext cx="5359188" cy="97509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457200"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defTabSz="457200"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defTabSz="457200"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cs typeface="Calibri"/>
              </a:rPr>
              <a:t>Phone </a:t>
            </a:r>
            <a:r>
              <a:rPr lang="en-US" sz="1800" dirty="0" smtClean="0">
                <a:cs typeface="Calibri"/>
              </a:rPr>
              <a:t># 281-634-7394</a:t>
            </a:r>
            <a:endParaRPr lang="en-US" sz="1800" dirty="0">
              <a:cs typeface="Calibri"/>
            </a:endParaRPr>
          </a:p>
          <a:p>
            <a:r>
              <a:rPr lang="en-US" sz="1800" dirty="0">
                <a:cs typeface="Calibri"/>
              </a:rPr>
              <a:t>Email: </a:t>
            </a:r>
            <a:r>
              <a:rPr lang="en-US" sz="1800" dirty="0" smtClean="0">
                <a:cs typeface="Calibri"/>
              </a:rPr>
              <a:t>Anagha.Machado@fortbendisd.com</a:t>
            </a:r>
            <a:endParaRPr lang="en-US" sz="1800" dirty="0">
              <a:cs typeface="Calibri"/>
            </a:endParaRPr>
          </a:p>
        </p:txBody>
      </p:sp>
      <p:sp>
        <p:nvSpPr>
          <p:cNvPr id="27" name="Text Placeholder 2">
            <a:extLst>
              <a:ext uri="{FF2B5EF4-FFF2-40B4-BE49-F238E27FC236}">
                <a16:creationId xmlns:a16="http://schemas.microsoft.com/office/drawing/2014/main" id="{1E35E174-40F0-43E5-B587-9E6F4661F970}"/>
              </a:ext>
            </a:extLst>
          </p:cNvPr>
          <p:cNvSpPr>
            <a:spLocks noGrp="1"/>
          </p:cNvSpPr>
          <p:nvPr>
            <p:ph type="body" idx="1"/>
          </p:nvPr>
        </p:nvSpPr>
        <p:spPr>
          <a:xfrm>
            <a:off x="832061" y="5359636"/>
            <a:ext cx="3542861" cy="406041"/>
          </a:xfrm>
        </p:spPr>
        <p:txBody>
          <a:bodyPr/>
          <a:lstStyle/>
          <a:p>
            <a:r>
              <a:rPr lang="en-US" sz="1800" u="sng" dirty="0" smtClean="0">
                <a:cs typeface="Calibri"/>
              </a:rPr>
              <a:t>Angela Moten</a:t>
            </a:r>
            <a:endParaRPr lang="en-US" sz="1800" u="sng" dirty="0"/>
          </a:p>
        </p:txBody>
      </p:sp>
      <p:sp>
        <p:nvSpPr>
          <p:cNvPr id="28" name="Text Placeholder 2">
            <a:extLst>
              <a:ext uri="{FF2B5EF4-FFF2-40B4-BE49-F238E27FC236}">
                <a16:creationId xmlns:a16="http://schemas.microsoft.com/office/drawing/2014/main" id="{64F7F722-AFB6-4892-8F9A-3E40EEF9657B}"/>
              </a:ext>
            </a:extLst>
          </p:cNvPr>
          <p:cNvSpPr txBox="1">
            <a:spLocks/>
          </p:cNvSpPr>
          <p:nvPr/>
        </p:nvSpPr>
        <p:spPr bwMode="auto">
          <a:xfrm>
            <a:off x="832061" y="5457736"/>
            <a:ext cx="5359188" cy="97509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457200"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defTabSz="457200"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defTabSz="457200"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cs typeface="Calibri"/>
              </a:rPr>
              <a:t>Phone </a:t>
            </a:r>
            <a:r>
              <a:rPr lang="en-US" sz="1800" dirty="0" smtClean="0">
                <a:cs typeface="Calibri"/>
              </a:rPr>
              <a:t># 281-634-4087</a:t>
            </a:r>
            <a:endParaRPr lang="en-US" sz="1800" dirty="0">
              <a:cs typeface="Calibri"/>
            </a:endParaRPr>
          </a:p>
          <a:p>
            <a:r>
              <a:rPr lang="en-US" sz="1800" dirty="0">
                <a:cs typeface="Calibri"/>
              </a:rPr>
              <a:t>Email: </a:t>
            </a:r>
            <a:r>
              <a:rPr lang="en-US" sz="1800" dirty="0" smtClean="0">
                <a:cs typeface="Calibri"/>
              </a:rPr>
              <a:t>Angela.Moten@fortbendisd.com</a:t>
            </a:r>
            <a:endParaRPr lang="en-US" sz="1800" dirty="0">
              <a:cs typeface="Calibri"/>
            </a:endParaRPr>
          </a:p>
        </p:txBody>
      </p:sp>
    </p:spTree>
    <p:extLst>
      <p:ext uri="{BB962C8B-B14F-4D97-AF65-F5344CB8AC3E}">
        <p14:creationId xmlns:p14="http://schemas.microsoft.com/office/powerpoint/2010/main" val="1179451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you feeling </a:t>
            </a:r>
            <a:r>
              <a:rPr lang="en-US" dirty="0" smtClean="0"/>
              <a:t>about using Schoology?</a:t>
            </a:r>
            <a:endParaRPr lang="en-US" dirty="0"/>
          </a:p>
        </p:txBody>
      </p:sp>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3</a:t>
            </a:fld>
            <a:endParaRPr lang="en-US"/>
          </a:p>
        </p:txBody>
      </p:sp>
      <p:pic>
        <p:nvPicPr>
          <p:cNvPr id="5" name="Picture 4"/>
          <p:cNvPicPr>
            <a:picLocks noChangeAspect="1"/>
          </p:cNvPicPr>
          <p:nvPr/>
        </p:nvPicPr>
        <p:blipFill>
          <a:blip r:embed="rId3"/>
          <a:stretch>
            <a:fillRect/>
          </a:stretch>
        </p:blipFill>
        <p:spPr>
          <a:xfrm>
            <a:off x="560388" y="3005137"/>
            <a:ext cx="1704975" cy="1762125"/>
          </a:xfrm>
          <a:prstGeom prst="rect">
            <a:avLst/>
          </a:prstGeom>
        </p:spPr>
      </p:pic>
      <p:pic>
        <p:nvPicPr>
          <p:cNvPr id="6" name="Picture 5"/>
          <p:cNvPicPr>
            <a:picLocks noChangeAspect="1"/>
          </p:cNvPicPr>
          <p:nvPr/>
        </p:nvPicPr>
        <p:blipFill>
          <a:blip r:embed="rId4"/>
          <a:stretch>
            <a:fillRect/>
          </a:stretch>
        </p:blipFill>
        <p:spPr>
          <a:xfrm>
            <a:off x="3630163" y="3005137"/>
            <a:ext cx="1733550" cy="1781175"/>
          </a:xfrm>
          <a:prstGeom prst="rect">
            <a:avLst/>
          </a:prstGeom>
        </p:spPr>
      </p:pic>
      <p:sp>
        <p:nvSpPr>
          <p:cNvPr id="8" name="TextBox 7"/>
          <p:cNvSpPr txBox="1"/>
          <p:nvPr/>
        </p:nvSpPr>
        <p:spPr>
          <a:xfrm>
            <a:off x="648683" y="2609755"/>
            <a:ext cx="1528384" cy="369332"/>
          </a:xfrm>
          <a:prstGeom prst="rect">
            <a:avLst/>
          </a:prstGeom>
          <a:noFill/>
        </p:spPr>
        <p:txBody>
          <a:bodyPr wrap="square" rtlCol="0">
            <a:spAutoFit/>
          </a:bodyPr>
          <a:lstStyle/>
          <a:p>
            <a:pPr algn="ctr"/>
            <a:r>
              <a:rPr lang="en-US"/>
              <a:t>Excited </a:t>
            </a:r>
          </a:p>
        </p:txBody>
      </p:sp>
      <p:sp>
        <p:nvSpPr>
          <p:cNvPr id="9" name="TextBox 8"/>
          <p:cNvSpPr txBox="1"/>
          <p:nvPr/>
        </p:nvSpPr>
        <p:spPr>
          <a:xfrm>
            <a:off x="3732746" y="2609755"/>
            <a:ext cx="1528384" cy="369332"/>
          </a:xfrm>
          <a:prstGeom prst="rect">
            <a:avLst/>
          </a:prstGeom>
          <a:noFill/>
        </p:spPr>
        <p:txBody>
          <a:bodyPr wrap="square" rtlCol="0">
            <a:spAutoFit/>
          </a:bodyPr>
          <a:lstStyle/>
          <a:p>
            <a:pPr algn="ctr"/>
            <a:r>
              <a:rPr lang="en-US"/>
              <a:t>Unsure</a:t>
            </a:r>
          </a:p>
        </p:txBody>
      </p:sp>
      <p:sp>
        <p:nvSpPr>
          <p:cNvPr id="10" name="TextBox 9"/>
          <p:cNvSpPr txBox="1"/>
          <p:nvPr/>
        </p:nvSpPr>
        <p:spPr>
          <a:xfrm>
            <a:off x="6632894" y="2607124"/>
            <a:ext cx="1528384" cy="369332"/>
          </a:xfrm>
          <a:prstGeom prst="rect">
            <a:avLst/>
          </a:prstGeom>
          <a:noFill/>
        </p:spPr>
        <p:txBody>
          <a:bodyPr wrap="square" rtlCol="0">
            <a:spAutoFit/>
          </a:bodyPr>
          <a:lstStyle/>
          <a:p>
            <a:pPr algn="ctr"/>
            <a:r>
              <a:rPr lang="en-US"/>
              <a:t>concerned </a:t>
            </a:r>
          </a:p>
        </p:txBody>
      </p:sp>
      <p:pic>
        <p:nvPicPr>
          <p:cNvPr id="11" name="Picture 10"/>
          <p:cNvPicPr>
            <a:picLocks noChangeAspect="1"/>
          </p:cNvPicPr>
          <p:nvPr/>
        </p:nvPicPr>
        <p:blipFill>
          <a:blip r:embed="rId5"/>
          <a:stretch>
            <a:fillRect/>
          </a:stretch>
        </p:blipFill>
        <p:spPr>
          <a:xfrm>
            <a:off x="6606510" y="2986712"/>
            <a:ext cx="1752743" cy="1763302"/>
          </a:xfrm>
          <a:prstGeom prst="rect">
            <a:avLst/>
          </a:prstGeom>
        </p:spPr>
      </p:pic>
      <p:sp>
        <p:nvSpPr>
          <p:cNvPr id="12" name="TextBox 11"/>
          <p:cNvSpPr txBox="1"/>
          <p:nvPr/>
        </p:nvSpPr>
        <p:spPr>
          <a:xfrm>
            <a:off x="998978" y="4743190"/>
            <a:ext cx="921224" cy="923330"/>
          </a:xfrm>
          <a:prstGeom prst="rect">
            <a:avLst/>
          </a:prstGeom>
          <a:noFill/>
        </p:spPr>
        <p:txBody>
          <a:bodyPr wrap="square" rtlCol="0">
            <a:spAutoFit/>
          </a:bodyPr>
          <a:lstStyle/>
          <a:p>
            <a:pPr algn="ctr"/>
            <a:r>
              <a:rPr lang="en-US" sz="5400"/>
              <a:t>1</a:t>
            </a:r>
          </a:p>
        </p:txBody>
      </p:sp>
      <p:sp>
        <p:nvSpPr>
          <p:cNvPr id="13" name="TextBox 12"/>
          <p:cNvSpPr txBox="1"/>
          <p:nvPr/>
        </p:nvSpPr>
        <p:spPr>
          <a:xfrm>
            <a:off x="7019225" y="4739234"/>
            <a:ext cx="921224" cy="923330"/>
          </a:xfrm>
          <a:prstGeom prst="rect">
            <a:avLst/>
          </a:prstGeom>
          <a:noFill/>
        </p:spPr>
        <p:txBody>
          <a:bodyPr wrap="square" rtlCol="0">
            <a:spAutoFit/>
          </a:bodyPr>
          <a:lstStyle/>
          <a:p>
            <a:pPr algn="ctr"/>
            <a:r>
              <a:rPr lang="en-US" sz="5400"/>
              <a:t>3</a:t>
            </a:r>
          </a:p>
        </p:txBody>
      </p:sp>
      <p:sp>
        <p:nvSpPr>
          <p:cNvPr id="14" name="TextBox 13"/>
          <p:cNvSpPr txBox="1"/>
          <p:nvPr/>
        </p:nvSpPr>
        <p:spPr>
          <a:xfrm>
            <a:off x="4036326" y="4812362"/>
            <a:ext cx="921224" cy="923330"/>
          </a:xfrm>
          <a:prstGeom prst="rect">
            <a:avLst/>
          </a:prstGeom>
          <a:noFill/>
        </p:spPr>
        <p:txBody>
          <a:bodyPr wrap="square" rtlCol="0">
            <a:spAutoFit/>
          </a:bodyPr>
          <a:lstStyle/>
          <a:p>
            <a:pPr algn="ctr"/>
            <a:r>
              <a:rPr lang="en-US" sz="5400"/>
              <a:t>2</a:t>
            </a:r>
          </a:p>
        </p:txBody>
      </p:sp>
    </p:spTree>
    <p:extLst>
      <p:ext uri="{BB962C8B-B14F-4D97-AF65-F5344CB8AC3E}">
        <p14:creationId xmlns:p14="http://schemas.microsoft.com/office/powerpoint/2010/main" val="2981891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19" y="-230564"/>
            <a:ext cx="8429625" cy="1143000"/>
          </a:xfrm>
        </p:spPr>
        <p:txBody>
          <a:bodyPr/>
          <a:lstStyle/>
          <a:p>
            <a:r>
              <a:rPr lang="en-US" dirty="0" smtClean="0"/>
              <a:t>Instructional Tools</a:t>
            </a:r>
            <a:endParaRPr lang="en-US" dirty="0"/>
          </a:p>
        </p:txBody>
      </p:sp>
      <p:pic>
        <p:nvPicPr>
          <p:cNvPr id="5" name="Content Placeholder 4"/>
          <p:cNvPicPr>
            <a:picLocks noGrp="1" noChangeAspect="1"/>
          </p:cNvPicPr>
          <p:nvPr>
            <p:ph idx="1"/>
          </p:nvPr>
        </p:nvPicPr>
        <p:blipFill>
          <a:blip r:embed="rId3"/>
          <a:stretch>
            <a:fillRect/>
          </a:stretch>
        </p:blipFill>
        <p:spPr>
          <a:xfrm>
            <a:off x="620930" y="1644804"/>
            <a:ext cx="7740169" cy="4064017"/>
          </a:xfrm>
          <a:prstGeom prst="rect">
            <a:avLst/>
          </a:prstGeom>
        </p:spPr>
      </p:pic>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4</a:t>
            </a:fld>
            <a:endParaRPr lang="en-US" dirty="0"/>
          </a:p>
        </p:txBody>
      </p:sp>
      <p:sp>
        <p:nvSpPr>
          <p:cNvPr id="7" name="Content Placeholder 6"/>
          <p:cNvSpPr txBox="1">
            <a:spLocks/>
          </p:cNvSpPr>
          <p:nvPr/>
        </p:nvSpPr>
        <p:spPr bwMode="auto">
          <a:xfrm>
            <a:off x="2088487" y="3780599"/>
            <a:ext cx="8334528" cy="294087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Sans-Serif" panose="05000000000000000000" pitchFamily="2" charset="2"/>
              <a:buChar char="Ø"/>
            </a:pPr>
            <a:endParaRPr lang="en-US" sz="2000" b="1" dirty="0" smtClean="0">
              <a:cs typeface="Calibri"/>
            </a:endParaRPr>
          </a:p>
          <a:p>
            <a:pPr>
              <a:buFont typeface="Wingdings" panose="05000000000000000000" pitchFamily="2" charset="2"/>
              <a:buChar char="Ø"/>
            </a:pPr>
            <a:endParaRPr lang="en-US" sz="500" dirty="0" smtClean="0"/>
          </a:p>
          <a:p>
            <a:pPr>
              <a:buFont typeface="Wingdings" panose="05000000000000000000" pitchFamily="2" charset="2"/>
              <a:buChar char="Ø"/>
            </a:pPr>
            <a:endParaRPr lang="en-US" sz="500" dirty="0" smtClean="0">
              <a:cs typeface="Calibri"/>
            </a:endParaRPr>
          </a:p>
          <a:p>
            <a:pPr>
              <a:buFont typeface="Wingdings" panose="05000000000000000000" pitchFamily="2" charset="2"/>
              <a:buChar char="Ø"/>
            </a:pPr>
            <a:endParaRPr lang="en-US" sz="2000" dirty="0">
              <a:cs typeface="Calibri"/>
            </a:endParaRPr>
          </a:p>
        </p:txBody>
      </p:sp>
    </p:spTree>
    <p:extLst>
      <p:ext uri="{BB962C8B-B14F-4D97-AF65-F5344CB8AC3E}">
        <p14:creationId xmlns:p14="http://schemas.microsoft.com/office/powerpoint/2010/main" val="3140215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84EF6-D7DB-451C-AD3A-241953A53749}"/>
              </a:ext>
            </a:extLst>
          </p:cNvPr>
          <p:cNvSpPr>
            <a:spLocks noGrp="1"/>
          </p:cNvSpPr>
          <p:nvPr>
            <p:ph type="title"/>
          </p:nvPr>
        </p:nvSpPr>
        <p:spPr>
          <a:xfrm>
            <a:off x="282482" y="-198050"/>
            <a:ext cx="8429625" cy="1143000"/>
          </a:xfrm>
        </p:spPr>
        <p:txBody>
          <a:bodyPr/>
          <a:lstStyle/>
          <a:p>
            <a:r>
              <a:rPr lang="en-US" dirty="0">
                <a:cs typeface="Calibri"/>
              </a:rPr>
              <a:t>Instructional Tools</a:t>
            </a:r>
          </a:p>
        </p:txBody>
      </p:sp>
      <p:pic>
        <p:nvPicPr>
          <p:cNvPr id="5" name="Picture 5" descr="A screenshot of a social media post&#10;&#10;Description automatically generated">
            <a:extLst>
              <a:ext uri="{FF2B5EF4-FFF2-40B4-BE49-F238E27FC236}">
                <a16:creationId xmlns:a16="http://schemas.microsoft.com/office/drawing/2014/main" id="{52008D3C-D9E5-4236-AB19-95AF5CA622EA}"/>
              </a:ext>
            </a:extLst>
          </p:cNvPr>
          <p:cNvPicPr>
            <a:picLocks noGrp="1" noChangeAspect="1"/>
          </p:cNvPicPr>
          <p:nvPr>
            <p:ph idx="1"/>
          </p:nvPr>
        </p:nvPicPr>
        <p:blipFill rotWithShape="1">
          <a:blip r:embed="rId3"/>
          <a:srcRect b="47884"/>
          <a:stretch/>
        </p:blipFill>
        <p:spPr>
          <a:xfrm>
            <a:off x="598729" y="2264455"/>
            <a:ext cx="8392075" cy="3916645"/>
          </a:xfrm>
        </p:spPr>
      </p:pic>
      <p:sp>
        <p:nvSpPr>
          <p:cNvPr id="4" name="Slide Number Placeholder 3">
            <a:extLst>
              <a:ext uri="{FF2B5EF4-FFF2-40B4-BE49-F238E27FC236}">
                <a16:creationId xmlns:a16="http://schemas.microsoft.com/office/drawing/2014/main" id="{5B3B41CF-7B6A-439F-AB50-D25F9018EB78}"/>
              </a:ext>
            </a:extLst>
          </p:cNvPr>
          <p:cNvSpPr>
            <a:spLocks noGrp="1"/>
          </p:cNvSpPr>
          <p:nvPr>
            <p:ph type="sldNum" sz="quarter" idx="11"/>
          </p:nvPr>
        </p:nvSpPr>
        <p:spPr/>
        <p:txBody>
          <a:bodyPr/>
          <a:lstStyle/>
          <a:p>
            <a:pPr>
              <a:defRPr/>
            </a:pPr>
            <a:fld id="{0CF0625A-6DA4-2542-A4CE-A3929B575227}" type="slidenum">
              <a:rPr lang="en-US"/>
              <a:pPr>
                <a:defRPr/>
              </a:pPr>
              <a:t>5</a:t>
            </a:fld>
            <a:endParaRPr lang="en-US"/>
          </a:p>
        </p:txBody>
      </p:sp>
      <p:pic>
        <p:nvPicPr>
          <p:cNvPr id="7" name="Picture 3" descr="A screenshot of a cell phone&#10;&#10;Description automatically generated">
            <a:extLst>
              <a:ext uri="{FF2B5EF4-FFF2-40B4-BE49-F238E27FC236}">
                <a16:creationId xmlns:a16="http://schemas.microsoft.com/office/drawing/2014/main" id="{453E842B-3A10-46F6-B4DD-71A333CBA587}"/>
              </a:ext>
            </a:extLst>
          </p:cNvPr>
          <p:cNvPicPr>
            <a:picLocks noChangeAspect="1"/>
          </p:cNvPicPr>
          <p:nvPr/>
        </p:nvPicPr>
        <p:blipFill rotWithShape="1">
          <a:blip r:embed="rId4"/>
          <a:srcRect t="2639" r="66201" b="54353"/>
          <a:stretch/>
        </p:blipFill>
        <p:spPr>
          <a:xfrm>
            <a:off x="3677741" y="943633"/>
            <a:ext cx="1712611" cy="1140107"/>
          </a:xfrm>
          <a:prstGeom prst="rect">
            <a:avLst/>
          </a:prstGeom>
        </p:spPr>
      </p:pic>
    </p:spTree>
    <p:extLst>
      <p:ext uri="{BB962C8B-B14F-4D97-AF65-F5344CB8AC3E}">
        <p14:creationId xmlns:p14="http://schemas.microsoft.com/office/powerpoint/2010/main" val="1159333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E87A-C477-4808-9E67-BBEEDB974451}"/>
              </a:ext>
            </a:extLst>
          </p:cNvPr>
          <p:cNvSpPr>
            <a:spLocks noGrp="1"/>
          </p:cNvSpPr>
          <p:nvPr>
            <p:ph type="title"/>
          </p:nvPr>
        </p:nvSpPr>
        <p:spPr>
          <a:xfrm>
            <a:off x="67329" y="-162191"/>
            <a:ext cx="8429625" cy="1143000"/>
          </a:xfrm>
        </p:spPr>
        <p:txBody>
          <a:bodyPr/>
          <a:lstStyle/>
          <a:p>
            <a:r>
              <a:rPr lang="en-US" dirty="0">
                <a:cs typeface="Calibri"/>
              </a:rPr>
              <a:t>Instructional Tools</a:t>
            </a:r>
            <a:endParaRPr lang="en-US" dirty="0"/>
          </a:p>
        </p:txBody>
      </p:sp>
      <p:pic>
        <p:nvPicPr>
          <p:cNvPr id="7" name="Picture 7" descr="A screenshot of a social media post&#10;&#10;Description automatically generated">
            <a:extLst>
              <a:ext uri="{FF2B5EF4-FFF2-40B4-BE49-F238E27FC236}">
                <a16:creationId xmlns:a16="http://schemas.microsoft.com/office/drawing/2014/main" id="{B0B581E2-536B-4FA5-AD61-04EE623A29E0}"/>
              </a:ext>
            </a:extLst>
          </p:cNvPr>
          <p:cNvPicPr>
            <a:picLocks noGrp="1" noChangeAspect="1"/>
          </p:cNvPicPr>
          <p:nvPr>
            <p:ph idx="1"/>
          </p:nvPr>
        </p:nvPicPr>
        <p:blipFill>
          <a:blip r:embed="rId3"/>
          <a:stretch>
            <a:fillRect/>
          </a:stretch>
        </p:blipFill>
        <p:spPr>
          <a:xfrm>
            <a:off x="355552" y="984077"/>
            <a:ext cx="7118071" cy="5739932"/>
          </a:xfrm>
        </p:spPr>
      </p:pic>
      <p:sp>
        <p:nvSpPr>
          <p:cNvPr id="4" name="Slide Number Placeholder 3">
            <a:extLst>
              <a:ext uri="{FF2B5EF4-FFF2-40B4-BE49-F238E27FC236}">
                <a16:creationId xmlns:a16="http://schemas.microsoft.com/office/drawing/2014/main" id="{3FB66797-F64D-48DF-ABE2-67CD8F2C3DF2}"/>
              </a:ext>
            </a:extLst>
          </p:cNvPr>
          <p:cNvSpPr>
            <a:spLocks noGrp="1"/>
          </p:cNvSpPr>
          <p:nvPr>
            <p:ph type="sldNum" sz="quarter" idx="11"/>
          </p:nvPr>
        </p:nvSpPr>
        <p:spPr/>
        <p:txBody>
          <a:bodyPr/>
          <a:lstStyle/>
          <a:p>
            <a:pPr>
              <a:defRPr/>
            </a:pPr>
            <a:fld id="{0CF0625A-6DA4-2542-A4CE-A3929B575227}" type="slidenum">
              <a:rPr lang="en-US"/>
              <a:pPr>
                <a:defRPr/>
              </a:pPr>
              <a:t>6</a:t>
            </a:fld>
            <a:endParaRPr lang="en-US"/>
          </a:p>
        </p:txBody>
      </p:sp>
      <p:pic>
        <p:nvPicPr>
          <p:cNvPr id="6" name="Picture 3" descr="A screenshot of a cell phone&#10;&#10;Description automatically generated">
            <a:extLst>
              <a:ext uri="{FF2B5EF4-FFF2-40B4-BE49-F238E27FC236}">
                <a16:creationId xmlns:a16="http://schemas.microsoft.com/office/drawing/2014/main" id="{0EA32276-44F4-409C-89F9-6482001DFE3C}"/>
              </a:ext>
            </a:extLst>
          </p:cNvPr>
          <p:cNvPicPr>
            <a:picLocks noChangeAspect="1"/>
          </p:cNvPicPr>
          <p:nvPr/>
        </p:nvPicPr>
        <p:blipFill rotWithShape="1">
          <a:blip r:embed="rId4"/>
          <a:srcRect l="66341" t="2809" b="54353"/>
          <a:stretch/>
        </p:blipFill>
        <p:spPr>
          <a:xfrm>
            <a:off x="7111223" y="1119762"/>
            <a:ext cx="1775369" cy="1206019"/>
          </a:xfrm>
          <a:prstGeom prst="rect">
            <a:avLst/>
          </a:prstGeom>
        </p:spPr>
      </p:pic>
    </p:spTree>
    <p:extLst>
      <p:ext uri="{BB962C8B-B14F-4D97-AF65-F5344CB8AC3E}">
        <p14:creationId xmlns:p14="http://schemas.microsoft.com/office/powerpoint/2010/main" val="2324421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3FDB-AA6D-4B9E-BDDB-EED43DF3168C}"/>
              </a:ext>
            </a:extLst>
          </p:cNvPr>
          <p:cNvSpPr>
            <a:spLocks noGrp="1"/>
          </p:cNvSpPr>
          <p:nvPr>
            <p:ph type="title"/>
          </p:nvPr>
        </p:nvSpPr>
        <p:spPr>
          <a:xfrm>
            <a:off x="94223" y="-99438"/>
            <a:ext cx="8429625" cy="1143000"/>
          </a:xfrm>
        </p:spPr>
        <p:txBody>
          <a:bodyPr/>
          <a:lstStyle/>
          <a:p>
            <a:r>
              <a:rPr lang="en-US" dirty="0">
                <a:cs typeface="Calibri"/>
              </a:rPr>
              <a:t>Instructional Tools</a:t>
            </a:r>
            <a:endParaRPr lang="en-US" dirty="0"/>
          </a:p>
        </p:txBody>
      </p:sp>
      <p:pic>
        <p:nvPicPr>
          <p:cNvPr id="5" name="Picture 5" descr="A screenshot of a social media post&#10;&#10;Description automatically generated">
            <a:extLst>
              <a:ext uri="{FF2B5EF4-FFF2-40B4-BE49-F238E27FC236}">
                <a16:creationId xmlns:a16="http://schemas.microsoft.com/office/drawing/2014/main" id="{09937DA9-1F62-401F-8A69-3B4AF4FE048B}"/>
              </a:ext>
            </a:extLst>
          </p:cNvPr>
          <p:cNvPicPr>
            <a:picLocks noGrp="1" noChangeAspect="1"/>
          </p:cNvPicPr>
          <p:nvPr>
            <p:ph idx="1"/>
          </p:nvPr>
        </p:nvPicPr>
        <p:blipFill>
          <a:blip r:embed="rId3"/>
          <a:stretch>
            <a:fillRect/>
          </a:stretch>
        </p:blipFill>
        <p:spPr>
          <a:xfrm>
            <a:off x="320271" y="948956"/>
            <a:ext cx="6780057" cy="2721589"/>
          </a:xfrm>
        </p:spPr>
      </p:pic>
      <p:sp>
        <p:nvSpPr>
          <p:cNvPr id="4" name="Slide Number Placeholder 3">
            <a:extLst>
              <a:ext uri="{FF2B5EF4-FFF2-40B4-BE49-F238E27FC236}">
                <a16:creationId xmlns:a16="http://schemas.microsoft.com/office/drawing/2014/main" id="{0F4036B9-34A5-4C3F-AD2F-5055A7691CDC}"/>
              </a:ext>
            </a:extLst>
          </p:cNvPr>
          <p:cNvSpPr>
            <a:spLocks noGrp="1"/>
          </p:cNvSpPr>
          <p:nvPr>
            <p:ph type="sldNum" sz="quarter" idx="11"/>
          </p:nvPr>
        </p:nvSpPr>
        <p:spPr/>
        <p:txBody>
          <a:bodyPr/>
          <a:lstStyle/>
          <a:p>
            <a:pPr>
              <a:defRPr/>
            </a:pPr>
            <a:fld id="{0CF0625A-6DA4-2542-A4CE-A3929B575227}" type="slidenum">
              <a:rPr lang="en-US"/>
              <a:pPr>
                <a:defRPr/>
              </a:pPr>
              <a:t>7</a:t>
            </a:fld>
            <a:endParaRPr lang="en-US"/>
          </a:p>
        </p:txBody>
      </p:sp>
      <p:pic>
        <p:nvPicPr>
          <p:cNvPr id="7" name="Picture 3" descr="A screenshot of a cell phone&#10;&#10;Description automatically generated">
            <a:extLst>
              <a:ext uri="{FF2B5EF4-FFF2-40B4-BE49-F238E27FC236}">
                <a16:creationId xmlns:a16="http://schemas.microsoft.com/office/drawing/2014/main" id="{224AB9F5-071D-4225-867A-2198FC88C9B0}"/>
              </a:ext>
            </a:extLst>
          </p:cNvPr>
          <p:cNvPicPr>
            <a:picLocks noChangeAspect="1"/>
          </p:cNvPicPr>
          <p:nvPr/>
        </p:nvPicPr>
        <p:blipFill rotWithShape="1">
          <a:blip r:embed="rId4"/>
          <a:srcRect l="33519" t="2018" r="33380" b="54353"/>
          <a:stretch/>
        </p:blipFill>
        <p:spPr>
          <a:xfrm>
            <a:off x="7326375" y="1039079"/>
            <a:ext cx="1596073" cy="1116403"/>
          </a:xfrm>
          <a:prstGeom prst="rect">
            <a:avLst/>
          </a:prstGeom>
        </p:spPr>
      </p:pic>
      <p:pic>
        <p:nvPicPr>
          <p:cNvPr id="8" name="Picture 8" descr="A screenshot of a cell phone&#10;&#10;Description automatically generated">
            <a:extLst>
              <a:ext uri="{FF2B5EF4-FFF2-40B4-BE49-F238E27FC236}">
                <a16:creationId xmlns:a16="http://schemas.microsoft.com/office/drawing/2014/main" id="{C55CDE5E-EE9A-4165-B280-EE31017D3D94}"/>
              </a:ext>
            </a:extLst>
          </p:cNvPr>
          <p:cNvPicPr>
            <a:picLocks noChangeAspect="1"/>
          </p:cNvPicPr>
          <p:nvPr/>
        </p:nvPicPr>
        <p:blipFill rotWithShape="1">
          <a:blip r:embed="rId5"/>
          <a:srcRect l="591" t="5535" r="-591" b="738"/>
          <a:stretch/>
        </p:blipFill>
        <p:spPr>
          <a:xfrm>
            <a:off x="293897" y="3452504"/>
            <a:ext cx="7237429" cy="2713115"/>
          </a:xfrm>
          <a:prstGeom prst="rect">
            <a:avLst/>
          </a:prstGeom>
        </p:spPr>
      </p:pic>
      <p:sp>
        <p:nvSpPr>
          <p:cNvPr id="3" name="Explosion 1 2"/>
          <p:cNvSpPr/>
          <p:nvPr/>
        </p:nvSpPr>
        <p:spPr>
          <a:xfrm>
            <a:off x="7100328" y="2872528"/>
            <a:ext cx="2042783" cy="1846411"/>
          </a:xfrm>
          <a:prstGeom prst="irregularSeal1">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Featured Today!</a:t>
            </a:r>
            <a:endParaRPr lang="en-US" dirty="0"/>
          </a:p>
        </p:txBody>
      </p:sp>
    </p:spTree>
    <p:extLst>
      <p:ext uri="{BB962C8B-B14F-4D97-AF65-F5344CB8AC3E}">
        <p14:creationId xmlns:p14="http://schemas.microsoft.com/office/powerpoint/2010/main" val="3255718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403978" y="1022684"/>
            <a:ext cx="8429625" cy="5594684"/>
          </a:xfrm>
        </p:spPr>
        <p:txBody>
          <a:bodyPr vert="horz" lIns="91440" tIns="45720" rIns="91440" bIns="45720" rtlCol="0" anchor="t">
            <a:normAutofit/>
          </a:bodyPr>
          <a:lstStyle/>
          <a:p>
            <a:pPr marL="0" indent="0">
              <a:buNone/>
            </a:pPr>
            <a:r>
              <a:rPr lang="en-US" b="1" dirty="0"/>
              <a:t>By the end of this session, you will be able to:</a:t>
            </a:r>
            <a:endParaRPr lang="en-US" b="1" dirty="0">
              <a:cs typeface="Calibri"/>
            </a:endParaRPr>
          </a:p>
          <a:p>
            <a:endParaRPr lang="en-US" dirty="0">
              <a:cs typeface="Calibri"/>
            </a:endParaRPr>
          </a:p>
          <a:p>
            <a:r>
              <a:rPr lang="en-US" sz="2400" dirty="0">
                <a:cs typeface="Calibri"/>
              </a:rPr>
              <a:t>Access Schoology as a parent and notice the difference between student and parent access</a:t>
            </a:r>
          </a:p>
          <a:p>
            <a:r>
              <a:rPr lang="en-US" sz="2400" dirty="0">
                <a:cs typeface="Calibri"/>
              </a:rPr>
              <a:t>Understand the components of a FBISD Schoology dashboard</a:t>
            </a:r>
          </a:p>
          <a:p>
            <a:r>
              <a:rPr lang="en-US" sz="2400" dirty="0">
                <a:cs typeface="Calibri"/>
              </a:rPr>
              <a:t>Customize settings and notifications</a:t>
            </a:r>
          </a:p>
          <a:p>
            <a:r>
              <a:rPr lang="en-US" sz="2400" dirty="0">
                <a:cs typeface="Calibri"/>
              </a:rPr>
              <a:t>Use the web or mobile app to navigate within the Schoology platform as a parent</a:t>
            </a:r>
          </a:p>
          <a:p>
            <a:endParaRPr lang="en-US" dirty="0">
              <a:cs typeface="Calibri"/>
            </a:endParaRPr>
          </a:p>
          <a:p>
            <a:endParaRPr lang="en-US" dirty="0">
              <a:cs typeface="Calibri"/>
            </a:endParaRPr>
          </a:p>
          <a:p>
            <a:endParaRPr lang="en-US" sz="3600" dirty="0">
              <a:cs typeface="Calibri"/>
            </a:endParaRPr>
          </a:p>
        </p:txBody>
      </p:sp>
      <p:sp>
        <p:nvSpPr>
          <p:cNvPr id="2" name="Title 1"/>
          <p:cNvSpPr>
            <a:spLocks noGrp="1"/>
          </p:cNvSpPr>
          <p:nvPr>
            <p:ph type="title"/>
          </p:nvPr>
        </p:nvSpPr>
        <p:spPr>
          <a:xfrm>
            <a:off x="135000" y="0"/>
            <a:ext cx="3850105" cy="741121"/>
          </a:xfrm>
        </p:spPr>
        <p:txBody>
          <a:bodyPr>
            <a:normAutofit/>
          </a:bodyPr>
          <a:lstStyle/>
          <a:p>
            <a:r>
              <a:rPr lang="en-US" dirty="0" smtClean="0"/>
              <a:t>Learning Goals</a:t>
            </a:r>
            <a:endParaRPr lang="en-US" dirty="0"/>
          </a:p>
        </p:txBody>
      </p:sp>
    </p:spTree>
    <p:extLst>
      <p:ext uri="{BB962C8B-B14F-4D97-AF65-F5344CB8AC3E}">
        <p14:creationId xmlns:p14="http://schemas.microsoft.com/office/powerpoint/2010/main" val="1321335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9</a:t>
            </a:fld>
            <a:endParaRPr lang="en-US"/>
          </a:p>
        </p:txBody>
      </p:sp>
      <p:sp>
        <p:nvSpPr>
          <p:cNvPr id="5" name="TextBox 4"/>
          <p:cNvSpPr txBox="1"/>
          <p:nvPr/>
        </p:nvSpPr>
        <p:spPr>
          <a:xfrm>
            <a:off x="135924" y="3551"/>
            <a:ext cx="5684109" cy="707886"/>
          </a:xfrm>
          <a:prstGeom prst="rect">
            <a:avLst/>
          </a:prstGeom>
          <a:noFill/>
        </p:spPr>
        <p:txBody>
          <a:bodyPr wrap="square" rtlCol="0" anchor="t">
            <a:spAutoFit/>
          </a:bodyPr>
          <a:lstStyle/>
          <a:p>
            <a:r>
              <a:rPr lang="en-US" sz="4000" dirty="0" smtClean="0">
                <a:latin typeface="Calibri"/>
                <a:cs typeface="Calibri"/>
              </a:rPr>
              <a:t>Current Way to Login</a:t>
            </a:r>
            <a:endParaRPr lang="en-US" sz="4000" dirty="0">
              <a:latin typeface="Calibri"/>
              <a:cs typeface="Calibri"/>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6235" y="986213"/>
            <a:ext cx="4326318" cy="2834377"/>
          </a:xfrm>
          <a:prstGeom prst="rect">
            <a:avLst/>
          </a:prstGeom>
        </p:spPr>
      </p:pic>
      <p:sp>
        <p:nvSpPr>
          <p:cNvPr id="3" name="Down Arrow 2"/>
          <p:cNvSpPr/>
          <p:nvPr/>
        </p:nvSpPr>
        <p:spPr>
          <a:xfrm rot="4031969">
            <a:off x="7533646" y="2006645"/>
            <a:ext cx="484632" cy="978408"/>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292927" y="1146629"/>
            <a:ext cx="2199267" cy="2331676"/>
          </a:xfrm>
          <a:prstGeom prst="rightArrow">
            <a:avLst>
              <a:gd name="adj1" fmla="val 50000"/>
              <a:gd name="adj2" fmla="val 45899"/>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nchorCtr="0"/>
          <a:lstStyle/>
          <a:p>
            <a:r>
              <a:rPr lang="en-US" dirty="0">
                <a:ln w="0"/>
                <a:solidFill>
                  <a:schemeClr val="tx1"/>
                </a:solidFill>
                <a:effectLst>
                  <a:outerShdw blurRad="38100" dist="19050" dir="2700000" algn="tl" rotWithShape="0">
                    <a:schemeClr val="dk1">
                      <a:alpha val="40000"/>
                    </a:schemeClr>
                  </a:outerShdw>
                </a:effectLst>
              </a:rPr>
              <a:t>Use the email address you use to access Skyward</a:t>
            </a:r>
            <a:endParaRPr lang="en-US" dirty="0">
              <a:solidFill>
                <a:schemeClr val="tx1"/>
              </a:solidFill>
            </a:endParaRPr>
          </a:p>
        </p:txBody>
      </p:sp>
      <p:sp>
        <p:nvSpPr>
          <p:cNvPr id="2" name="TextBox 1">
            <a:extLst>
              <a:ext uri="{FF2B5EF4-FFF2-40B4-BE49-F238E27FC236}">
                <a16:creationId xmlns:a16="http://schemas.microsoft.com/office/drawing/2014/main" id="{1BDFD1F4-9914-480C-BD76-0DCF067A0911}"/>
              </a:ext>
            </a:extLst>
          </p:cNvPr>
          <p:cNvSpPr txBox="1"/>
          <p:nvPr/>
        </p:nvSpPr>
        <p:spPr>
          <a:xfrm>
            <a:off x="1390650" y="3867150"/>
            <a:ext cx="7958136"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2400" dirty="0">
                <a:latin typeface="Calibri"/>
                <a:cs typeface="Segoe UI"/>
              </a:rPr>
              <a:t>Navigate to </a:t>
            </a:r>
            <a:r>
              <a:rPr lang="en-US" sz="2400" dirty="0">
                <a:latin typeface="Calibri"/>
                <a:cs typeface="Segoe UI"/>
                <a:hlinkClick r:id="rId4">
                  <a:extLst>
                    <a:ext uri="{A12FA001-AC4F-418D-AE19-62706E023703}">
                      <ahyp:hlinkClr xmlns="" xmlns:ahyp="http://schemas.microsoft.com/office/drawing/2018/hyperlinkcolor" val="tx"/>
                    </a:ext>
                  </a:extLst>
                </a:hlinkClick>
              </a:rPr>
              <a:t>www.fortbendisd.com</a:t>
            </a:r>
            <a:r>
              <a:rPr lang="en-US" sz="2400" dirty="0">
                <a:latin typeface="Calibri"/>
                <a:cs typeface="Segoe UI"/>
              </a:rPr>
              <a:t>.​​</a:t>
            </a:r>
            <a:endParaRPr lang="en-US" sz="2400">
              <a:latin typeface="Calibri"/>
              <a:cs typeface="Calibri" charset="0"/>
            </a:endParaRPr>
          </a:p>
          <a:p>
            <a:pPr marL="342900" indent="-342900">
              <a:buAutoNum type="arabicPeriod"/>
            </a:pPr>
            <a:r>
              <a:rPr lang="en-US" sz="2400" dirty="0">
                <a:latin typeface="Calibri"/>
                <a:cs typeface="Segoe UI"/>
              </a:rPr>
              <a:t>Click on the Parents and Students tab.​​</a:t>
            </a:r>
          </a:p>
          <a:p>
            <a:pPr marL="342900" indent="-342900">
              <a:buAutoNum type="arabicPeriod"/>
            </a:pPr>
            <a:r>
              <a:rPr lang="en-US" sz="2400" dirty="0">
                <a:latin typeface="Calibri"/>
                <a:cs typeface="Segoe UI"/>
              </a:rPr>
              <a:t>Click on Schoology-Parent Login.​​</a:t>
            </a:r>
          </a:p>
          <a:p>
            <a:pPr marL="342900" indent="-342900">
              <a:buAutoNum type="arabicPeriod"/>
            </a:pPr>
            <a:r>
              <a:rPr lang="en-US" sz="2400" dirty="0">
                <a:latin typeface="Calibri"/>
                <a:cs typeface="Segoe UI"/>
              </a:rPr>
              <a:t>Click on Login to Parent Schoology.​​</a:t>
            </a:r>
          </a:p>
          <a:p>
            <a:pPr marL="342900" indent="-342900">
              <a:buAutoNum type="arabicPeriod"/>
            </a:pPr>
            <a:r>
              <a:rPr lang="en-US" sz="2400" dirty="0">
                <a:latin typeface="Calibri"/>
                <a:cs typeface="Segoe UI"/>
              </a:rPr>
              <a:t>Click on the Forgot Your Password link.​​</a:t>
            </a:r>
          </a:p>
          <a:p>
            <a:pPr marL="342900" indent="-342900">
              <a:buAutoNum type="arabicPeriod"/>
            </a:pPr>
            <a:r>
              <a:rPr lang="en-US" sz="2400" dirty="0">
                <a:latin typeface="Calibri"/>
                <a:cs typeface="Segoe UI"/>
              </a:rPr>
              <a:t>Type in the email that was used to register for Skyward Family Access.​</a:t>
            </a:r>
            <a:endParaRPr lang="en-US"/>
          </a:p>
        </p:txBody>
      </p:sp>
    </p:spTree>
    <p:extLst>
      <p:ext uri="{BB962C8B-B14F-4D97-AF65-F5344CB8AC3E}">
        <p14:creationId xmlns:p14="http://schemas.microsoft.com/office/powerpoint/2010/main" val="3986305735"/>
      </p:ext>
    </p:extLst>
  </p:cSld>
  <p:clrMapOvr>
    <a:masterClrMapping/>
  </p:clrMapOvr>
</p:sld>
</file>

<file path=ppt/theme/theme1.xml><?xml version="1.0" encoding="utf-8"?>
<a:theme xmlns:a="http://schemas.openxmlformats.org/drawingml/2006/main" name="Office Theme">
  <a:themeElements>
    <a:clrScheme name="FBISD">
      <a:dk1>
        <a:srgbClr val="000000"/>
      </a:dk1>
      <a:lt1>
        <a:srgbClr val="FFFFFF"/>
      </a:lt1>
      <a:dk2>
        <a:srgbClr val="8F2828"/>
      </a:dk2>
      <a:lt2>
        <a:srgbClr val="E1D7C9"/>
      </a:lt2>
      <a:accent1>
        <a:srgbClr val="205178"/>
      </a:accent1>
      <a:accent2>
        <a:srgbClr val="C5692E"/>
      </a:accent2>
      <a:accent3>
        <a:srgbClr val="4F863C"/>
      </a:accent3>
      <a:accent4>
        <a:srgbClr val="76265F"/>
      </a:accent4>
      <a:accent5>
        <a:srgbClr val="0D6F74"/>
      </a:accent5>
      <a:accent6>
        <a:srgbClr val="C39B2E"/>
      </a:accent6>
      <a:hlink>
        <a:srgbClr val="205178"/>
      </a:hlink>
      <a:folHlink>
        <a:srgbClr val="C39B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CAD52E3E-1F4F-F144-B93E-3EA90FD808BF}" vid="{C87BE6F2-FA0A-6745-8504-90B4D30180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399C6DFB68274E8BD30110DAA82996" ma:contentTypeVersion="13" ma:contentTypeDescription="Create a new document." ma:contentTypeScope="" ma:versionID="9b8ca16efc953580b78bc3d8b29b0df5">
  <xsd:schema xmlns:xsd="http://www.w3.org/2001/XMLSchema" xmlns:xs="http://www.w3.org/2001/XMLSchema" xmlns:p="http://schemas.microsoft.com/office/2006/metadata/properties" xmlns:ns3="a55565d7-a3ae-4d79-acb0-fbdcef607ab2" xmlns:ns4="c1fc73a1-f086-4590-9938-9e356f32e4a0" targetNamespace="http://schemas.microsoft.com/office/2006/metadata/properties" ma:root="true" ma:fieldsID="07ee46bea2cbae8533601e4615f3d5ca" ns3:_="" ns4:_="">
    <xsd:import namespace="a55565d7-a3ae-4d79-acb0-fbdcef607ab2"/>
    <xsd:import namespace="c1fc73a1-f086-4590-9938-9e356f32e4a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5565d7-a3ae-4d79-acb0-fbdcef607ab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fc73a1-f086-4590-9938-9e356f32e4a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5C88B1-1104-4947-A2F9-2F6F6C6E7BD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www.w3.org/XML/1998/namespace"/>
    <ds:schemaRef ds:uri="c1fc73a1-f086-4590-9938-9e356f32e4a0"/>
    <ds:schemaRef ds:uri="a55565d7-a3ae-4d79-acb0-fbdcef607ab2"/>
    <ds:schemaRef ds:uri="http://purl.org/dc/dcmitype/"/>
  </ds:schemaRefs>
</ds:datastoreItem>
</file>

<file path=customXml/itemProps2.xml><?xml version="1.0" encoding="utf-8"?>
<ds:datastoreItem xmlns:ds="http://schemas.openxmlformats.org/officeDocument/2006/customXml" ds:itemID="{BC234848-D9FA-4A57-B9D4-428DCB0E12AD}">
  <ds:schemaRefs>
    <ds:schemaRef ds:uri="http://schemas.microsoft.com/sharepoint/v3/contenttype/forms"/>
  </ds:schemaRefs>
</ds:datastoreItem>
</file>

<file path=customXml/itemProps3.xml><?xml version="1.0" encoding="utf-8"?>
<ds:datastoreItem xmlns:ds="http://schemas.openxmlformats.org/officeDocument/2006/customXml" ds:itemID="{BF32A511-4D55-46F4-8CF4-E3D784112A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5565d7-a3ae-4d79-acb0-fbdcef607ab2"/>
    <ds:schemaRef ds:uri="c1fc73a1-f086-4590-9938-9e356f32e4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Leadership Launch 2017 DrDupre-Template</Template>
  <TotalTime>5681</TotalTime>
  <Words>3303</Words>
  <Application>Microsoft Office PowerPoint</Application>
  <PresentationFormat>On-screen Show (4:3)</PresentationFormat>
  <Paragraphs>251</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Segoe UI</vt:lpstr>
      <vt:lpstr>Wingdings</vt:lpstr>
      <vt:lpstr>Wingdings,Sans-Serif</vt:lpstr>
      <vt:lpstr>Office Theme</vt:lpstr>
      <vt:lpstr>Schoology for Parents (Basic) </vt:lpstr>
      <vt:lpstr>Colony Bend Support Contacts </vt:lpstr>
      <vt:lpstr>How are you feeling about using Schoology?</vt:lpstr>
      <vt:lpstr>Instructional Tools</vt:lpstr>
      <vt:lpstr>Instructional Tools</vt:lpstr>
      <vt:lpstr>Instructional Tools</vt:lpstr>
      <vt:lpstr>Instructional Tools</vt:lpstr>
      <vt:lpstr>Learning Goals</vt:lpstr>
      <vt:lpstr>PowerPoint Presentation</vt:lpstr>
      <vt:lpstr>PowerPoint Presentation</vt:lpstr>
      <vt:lpstr>PowerPoint Presentation</vt:lpstr>
      <vt:lpstr>PowerPoint Presentation</vt:lpstr>
      <vt:lpstr>PowerPoint Presentation</vt:lpstr>
      <vt:lpstr>PowerPoint Presentation</vt:lpstr>
      <vt:lpstr>Schoology Mobile App</vt:lpstr>
      <vt:lpstr>PowerPoint Presentation</vt:lpstr>
      <vt:lpstr>How are you feeling about the 2020-2021 launch of school?</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Raziuddin, Jasmine</dc:creator>
  <cp:lastModifiedBy>Hartman, Karol</cp:lastModifiedBy>
  <cp:revision>422</cp:revision>
  <cp:lastPrinted>2017-07-27T14:36:43Z</cp:lastPrinted>
  <dcterms:created xsi:type="dcterms:W3CDTF">2017-07-25T21:10:55Z</dcterms:created>
  <dcterms:modified xsi:type="dcterms:W3CDTF">2020-08-18T15:38:11Z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0x0101003E399C6DFB68274E8BD30110DAA82996</vt:lpwstr>
  </property>
</Properties>
</file>