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2" r:id="rId4"/>
  </p:sldMasterIdLst>
  <p:notesMasterIdLst>
    <p:notesMasterId r:id="rId19"/>
  </p:notesMasterIdLst>
  <p:handoutMasterIdLst>
    <p:handoutMasterId r:id="rId20"/>
  </p:handoutMasterIdLst>
  <p:sldIdLst>
    <p:sldId id="436" r:id="rId5"/>
    <p:sldId id="463" r:id="rId6"/>
    <p:sldId id="464" r:id="rId7"/>
    <p:sldId id="462" r:id="rId8"/>
    <p:sldId id="450" r:id="rId9"/>
    <p:sldId id="456" r:id="rId10"/>
    <p:sldId id="451" r:id="rId11"/>
    <p:sldId id="465" r:id="rId12"/>
    <p:sldId id="468" r:id="rId13"/>
    <p:sldId id="469" r:id="rId14"/>
    <p:sldId id="466" r:id="rId15"/>
    <p:sldId id="467" r:id="rId16"/>
    <p:sldId id="470" r:id="rId17"/>
    <p:sldId id="47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F1D3"/>
    <a:srgbClr val="D1DCDF"/>
    <a:srgbClr val="B2F6C2"/>
    <a:srgbClr val="26788A"/>
    <a:srgbClr val="418187"/>
    <a:srgbClr val="0C40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001" autoAdjust="0"/>
    <p:restoredTop sz="95394" autoAdjust="0"/>
  </p:normalViewPr>
  <p:slideViewPr>
    <p:cSldViewPr snapToGrid="0">
      <p:cViewPr varScale="1">
        <p:scale>
          <a:sx n="82" d="100"/>
          <a:sy n="82" d="100"/>
        </p:scale>
        <p:origin x="1085" y="72"/>
      </p:cViewPr>
      <p:guideLst/>
    </p:cSldViewPr>
  </p:slideViewPr>
  <p:outlineViewPr>
    <p:cViewPr>
      <p:scale>
        <a:sx n="33" d="100"/>
        <a:sy n="33" d="100"/>
      </p:scale>
      <p:origin x="0" y="-1714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8717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sha Williams" userId="bd9f30e83ed4903e" providerId="LiveId" clId="{82468C94-7203-4564-A76A-8B7569026505}"/>
    <pc:docChg chg="modSld">
      <pc:chgData name="Kasha Williams" userId="bd9f30e83ed4903e" providerId="LiveId" clId="{82468C94-7203-4564-A76A-8B7569026505}" dt="2026-03-24T12:49:19.769" v="19" actId="20577"/>
      <pc:docMkLst>
        <pc:docMk/>
      </pc:docMkLst>
      <pc:sldChg chg="modSp mod">
        <pc:chgData name="Kasha Williams" userId="bd9f30e83ed4903e" providerId="LiveId" clId="{82468C94-7203-4564-A76A-8B7569026505}" dt="2026-03-24T12:49:19.769" v="19" actId="20577"/>
        <pc:sldMkLst>
          <pc:docMk/>
          <pc:sldMk cId="4243156990" sldId="462"/>
        </pc:sldMkLst>
        <pc:spChg chg="mod">
          <ac:chgData name="Kasha Williams" userId="bd9f30e83ed4903e" providerId="LiveId" clId="{82468C94-7203-4564-A76A-8B7569026505}" dt="2026-03-24T12:49:19.769" v="19" actId="20577"/>
          <ac:spMkLst>
            <pc:docMk/>
            <pc:sldMk cId="4243156990" sldId="462"/>
            <ac:spMk id="3" creationId="{6E9804BB-DD75-0F7F-9C72-06D0E2CB5F0A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C1D40D-CE0E-4EB1-9DF8-2A49F476F28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35954D4-B611-429B-818F-A512BF06E31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600" b="1" dirty="0">
              <a:latin typeface="Century Gothic" panose="020B0502020202020204" pitchFamily="34" charset="0"/>
            </a:rPr>
            <a:t>HCC provides an in-district tuition waiver for DC students; FBISD covers the out-of-district fee that HCC charges. This is not paid by FBISD until after you have completed the semester course – so do not pay this portion of fees owed on your HCC account.</a:t>
          </a:r>
        </a:p>
      </dgm:t>
    </dgm:pt>
    <dgm:pt modelId="{5FD5BD59-51A7-4CF6-86D3-67795B4F22CC}" type="parTrans" cxnId="{73DB91F5-7F36-48F2-9ABA-D58B57E1CEF9}">
      <dgm:prSet/>
      <dgm:spPr/>
      <dgm:t>
        <a:bodyPr/>
        <a:lstStyle/>
        <a:p>
          <a:endParaRPr lang="en-US"/>
        </a:p>
      </dgm:t>
    </dgm:pt>
    <dgm:pt modelId="{8B73BE00-9772-43F6-9DAD-B86326784D33}" type="sibTrans" cxnId="{73DB91F5-7F36-48F2-9ABA-D58B57E1CEF9}">
      <dgm:prSet/>
      <dgm:spPr/>
      <dgm:t>
        <a:bodyPr/>
        <a:lstStyle/>
        <a:p>
          <a:endParaRPr lang="en-US"/>
        </a:p>
      </dgm:t>
    </dgm:pt>
    <dgm:pt modelId="{0881AF65-97F9-40D3-966C-230F393F063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500" b="1" dirty="0">
              <a:highlight>
                <a:srgbClr val="FFFF00"/>
              </a:highlight>
              <a:latin typeface="Century Gothic" panose="020B0502020202020204" pitchFamily="34" charset="0"/>
            </a:rPr>
            <a:t>All DC students must pay for their textbooks.</a:t>
          </a:r>
          <a:r>
            <a:rPr lang="en-US" sz="1500" b="1" dirty="0">
              <a:latin typeface="Century Gothic" panose="020B0502020202020204" pitchFamily="34" charset="0"/>
            </a:rPr>
            <a:t> Each instructor will inform students which books are required. Some are included in the HCC Canvas platform This part you must pay.</a:t>
          </a:r>
        </a:p>
      </dgm:t>
    </dgm:pt>
    <dgm:pt modelId="{E2BDAA42-FFB0-4791-A6B5-876B356448E9}" type="parTrans" cxnId="{12CF5969-ABB2-494E-913C-F251C7816918}">
      <dgm:prSet/>
      <dgm:spPr/>
      <dgm:t>
        <a:bodyPr/>
        <a:lstStyle/>
        <a:p>
          <a:endParaRPr lang="en-US"/>
        </a:p>
      </dgm:t>
    </dgm:pt>
    <dgm:pt modelId="{376E7C53-8D48-47D9-AF3E-5BB3A3F95991}" type="sibTrans" cxnId="{12CF5969-ABB2-494E-913C-F251C7816918}">
      <dgm:prSet/>
      <dgm:spPr/>
      <dgm:t>
        <a:bodyPr/>
        <a:lstStyle/>
        <a:p>
          <a:endParaRPr lang="en-US"/>
        </a:p>
      </dgm:t>
    </dgm:pt>
    <dgm:pt modelId="{465B4D65-984C-4FB0-94FF-0375C9661731}" type="pres">
      <dgm:prSet presAssocID="{1CC1D40D-CE0E-4EB1-9DF8-2A49F476F281}" presName="root" presStyleCnt="0">
        <dgm:presLayoutVars>
          <dgm:dir/>
          <dgm:resizeHandles val="exact"/>
        </dgm:presLayoutVars>
      </dgm:prSet>
      <dgm:spPr/>
    </dgm:pt>
    <dgm:pt modelId="{6F2BFE5E-7F7F-4B68-8677-25C34EF465FC}" type="pres">
      <dgm:prSet presAssocID="{135954D4-B611-429B-818F-A512BF06E31B}" presName="compNode" presStyleCnt="0"/>
      <dgm:spPr/>
    </dgm:pt>
    <dgm:pt modelId="{83594E45-43BE-4C24-BA27-683DAD2FA183}" type="pres">
      <dgm:prSet presAssocID="{135954D4-B611-429B-818F-A512BF06E31B}" presName="bgRect" presStyleLbl="bgShp" presStyleIdx="0" presStyleCnt="2"/>
      <dgm:spPr/>
    </dgm:pt>
    <dgm:pt modelId="{92D51CB1-3F12-4D5A-80F4-BACA4AC64846}" type="pres">
      <dgm:prSet presAssocID="{135954D4-B611-429B-818F-A512BF06E31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663DECB6-C6F6-4FB0-A81A-256BD91191CD}" type="pres">
      <dgm:prSet presAssocID="{135954D4-B611-429B-818F-A512BF06E31B}" presName="spaceRect" presStyleCnt="0"/>
      <dgm:spPr/>
    </dgm:pt>
    <dgm:pt modelId="{5143AB22-1F42-4634-AC8E-FD824F635528}" type="pres">
      <dgm:prSet presAssocID="{135954D4-B611-429B-818F-A512BF06E31B}" presName="parTx" presStyleLbl="revTx" presStyleIdx="0" presStyleCnt="2">
        <dgm:presLayoutVars>
          <dgm:chMax val="0"/>
          <dgm:chPref val="0"/>
        </dgm:presLayoutVars>
      </dgm:prSet>
      <dgm:spPr/>
    </dgm:pt>
    <dgm:pt modelId="{BD3CD128-D430-4DCA-991D-FBBE0470DD6A}" type="pres">
      <dgm:prSet presAssocID="{8B73BE00-9772-43F6-9DAD-B86326784D33}" presName="sibTrans" presStyleCnt="0"/>
      <dgm:spPr/>
    </dgm:pt>
    <dgm:pt modelId="{3000FE2F-E84D-4017-83F4-68979853DF10}" type="pres">
      <dgm:prSet presAssocID="{0881AF65-97F9-40D3-966C-230F393F0633}" presName="compNode" presStyleCnt="0"/>
      <dgm:spPr/>
    </dgm:pt>
    <dgm:pt modelId="{66D917C2-E534-4674-BEB2-3E67AD312D06}" type="pres">
      <dgm:prSet presAssocID="{0881AF65-97F9-40D3-966C-230F393F0633}" presName="bgRect" presStyleLbl="bgShp" presStyleIdx="1" presStyleCnt="2"/>
      <dgm:spPr/>
    </dgm:pt>
    <dgm:pt modelId="{87129137-1837-4141-BB41-5173F42FD26A}" type="pres">
      <dgm:prSet presAssocID="{0881AF65-97F9-40D3-966C-230F393F063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289D9198-E250-4C88-9193-3A320C5C5159}" type="pres">
      <dgm:prSet presAssocID="{0881AF65-97F9-40D3-966C-230F393F0633}" presName="spaceRect" presStyleCnt="0"/>
      <dgm:spPr/>
    </dgm:pt>
    <dgm:pt modelId="{D92522EB-3E4C-4364-9F71-521314216572}" type="pres">
      <dgm:prSet presAssocID="{0881AF65-97F9-40D3-966C-230F393F0633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397FFF3C-B3E1-4B55-A082-AAFBD8FE9F7E}" type="presOf" srcId="{1CC1D40D-CE0E-4EB1-9DF8-2A49F476F281}" destId="{465B4D65-984C-4FB0-94FF-0375C9661731}" srcOrd="0" destOrd="0" presId="urn:microsoft.com/office/officeart/2018/2/layout/IconVerticalSolidList"/>
    <dgm:cxn modelId="{12CF5969-ABB2-494E-913C-F251C7816918}" srcId="{1CC1D40D-CE0E-4EB1-9DF8-2A49F476F281}" destId="{0881AF65-97F9-40D3-966C-230F393F0633}" srcOrd="1" destOrd="0" parTransId="{E2BDAA42-FFB0-4791-A6B5-876B356448E9}" sibTransId="{376E7C53-8D48-47D9-AF3E-5BB3A3F95991}"/>
    <dgm:cxn modelId="{8AC3014A-D2F9-4A29-9CD6-16EBE04D5592}" type="presOf" srcId="{135954D4-B611-429B-818F-A512BF06E31B}" destId="{5143AB22-1F42-4634-AC8E-FD824F635528}" srcOrd="0" destOrd="0" presId="urn:microsoft.com/office/officeart/2018/2/layout/IconVerticalSolidList"/>
    <dgm:cxn modelId="{4E61274B-364B-4F48-9C13-CAECE7C9080E}" type="presOf" srcId="{0881AF65-97F9-40D3-966C-230F393F0633}" destId="{D92522EB-3E4C-4364-9F71-521314216572}" srcOrd="0" destOrd="0" presId="urn:microsoft.com/office/officeart/2018/2/layout/IconVerticalSolidList"/>
    <dgm:cxn modelId="{73DB91F5-7F36-48F2-9ABA-D58B57E1CEF9}" srcId="{1CC1D40D-CE0E-4EB1-9DF8-2A49F476F281}" destId="{135954D4-B611-429B-818F-A512BF06E31B}" srcOrd="0" destOrd="0" parTransId="{5FD5BD59-51A7-4CF6-86D3-67795B4F22CC}" sibTransId="{8B73BE00-9772-43F6-9DAD-B86326784D33}"/>
    <dgm:cxn modelId="{2B57F744-4F88-4C45-A82A-C67B8DF36BA1}" type="presParOf" srcId="{465B4D65-984C-4FB0-94FF-0375C9661731}" destId="{6F2BFE5E-7F7F-4B68-8677-25C34EF465FC}" srcOrd="0" destOrd="0" presId="urn:microsoft.com/office/officeart/2018/2/layout/IconVerticalSolidList"/>
    <dgm:cxn modelId="{014E30A9-EA73-4A43-8578-65FD31F13647}" type="presParOf" srcId="{6F2BFE5E-7F7F-4B68-8677-25C34EF465FC}" destId="{83594E45-43BE-4C24-BA27-683DAD2FA183}" srcOrd="0" destOrd="0" presId="urn:microsoft.com/office/officeart/2018/2/layout/IconVerticalSolidList"/>
    <dgm:cxn modelId="{1DE03B8C-92B1-49E6-9FE2-0CD7E35EB553}" type="presParOf" srcId="{6F2BFE5E-7F7F-4B68-8677-25C34EF465FC}" destId="{92D51CB1-3F12-4D5A-80F4-BACA4AC64846}" srcOrd="1" destOrd="0" presId="urn:microsoft.com/office/officeart/2018/2/layout/IconVerticalSolidList"/>
    <dgm:cxn modelId="{F4C22074-820E-4296-B1C8-8B95C0C89E07}" type="presParOf" srcId="{6F2BFE5E-7F7F-4B68-8677-25C34EF465FC}" destId="{663DECB6-C6F6-4FB0-A81A-256BD91191CD}" srcOrd="2" destOrd="0" presId="urn:microsoft.com/office/officeart/2018/2/layout/IconVerticalSolidList"/>
    <dgm:cxn modelId="{069B9182-72AE-426B-A2E4-D575CB5D342E}" type="presParOf" srcId="{6F2BFE5E-7F7F-4B68-8677-25C34EF465FC}" destId="{5143AB22-1F42-4634-AC8E-FD824F635528}" srcOrd="3" destOrd="0" presId="urn:microsoft.com/office/officeart/2018/2/layout/IconVerticalSolidList"/>
    <dgm:cxn modelId="{13378CFC-F69B-4E90-94BE-5CC87EE9766E}" type="presParOf" srcId="{465B4D65-984C-4FB0-94FF-0375C9661731}" destId="{BD3CD128-D430-4DCA-991D-FBBE0470DD6A}" srcOrd="1" destOrd="0" presId="urn:microsoft.com/office/officeart/2018/2/layout/IconVerticalSolidList"/>
    <dgm:cxn modelId="{D5D735F9-C8B5-4027-8095-3B5E61983656}" type="presParOf" srcId="{465B4D65-984C-4FB0-94FF-0375C9661731}" destId="{3000FE2F-E84D-4017-83F4-68979853DF10}" srcOrd="2" destOrd="0" presId="urn:microsoft.com/office/officeart/2018/2/layout/IconVerticalSolidList"/>
    <dgm:cxn modelId="{06735FEC-4215-4510-8EEE-BFA462400CB4}" type="presParOf" srcId="{3000FE2F-E84D-4017-83F4-68979853DF10}" destId="{66D917C2-E534-4674-BEB2-3E67AD312D06}" srcOrd="0" destOrd="0" presId="urn:microsoft.com/office/officeart/2018/2/layout/IconVerticalSolidList"/>
    <dgm:cxn modelId="{0B770B49-8F7A-4286-9C86-7C7113DB1795}" type="presParOf" srcId="{3000FE2F-E84D-4017-83F4-68979853DF10}" destId="{87129137-1837-4141-BB41-5173F42FD26A}" srcOrd="1" destOrd="0" presId="urn:microsoft.com/office/officeart/2018/2/layout/IconVerticalSolidList"/>
    <dgm:cxn modelId="{6D59D9CE-BFE7-4D44-BB31-78803BCA9E44}" type="presParOf" srcId="{3000FE2F-E84D-4017-83F4-68979853DF10}" destId="{289D9198-E250-4C88-9193-3A320C5C5159}" srcOrd="2" destOrd="0" presId="urn:microsoft.com/office/officeart/2018/2/layout/IconVerticalSolidList"/>
    <dgm:cxn modelId="{27AFEB60-6296-4906-A61C-28C9E3D7C43A}" type="presParOf" srcId="{3000FE2F-E84D-4017-83F4-68979853DF10}" destId="{D92522EB-3E4C-4364-9F71-52131421657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A5AE97-B680-4068-8BD3-AFE7CA58FD6B}" type="doc">
      <dgm:prSet loTypeId="urn:microsoft.com/office/officeart/2016/7/layout/BasicProcessNew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5FDFB11-A410-44F1-93F8-67A84DBA6B63}">
      <dgm:prSet custT="1"/>
      <dgm:spPr/>
      <dgm:t>
        <a:bodyPr/>
        <a:lstStyle/>
        <a:p>
          <a:r>
            <a:rPr lang="en-US" sz="1400" b="1">
              <a:solidFill>
                <a:schemeClr val="tx1"/>
              </a:solidFill>
              <a:latin typeface="Century Gothic" panose="020B0502020202020204" pitchFamily="34" charset="0"/>
            </a:rPr>
            <a:t>Yes – there are two specific drop deadlines for HCC Courses.</a:t>
          </a:r>
        </a:p>
      </dgm:t>
    </dgm:pt>
    <dgm:pt modelId="{009EBD60-F6A0-4BA6-B71D-E93F11FE2BA8}" type="parTrans" cxnId="{A4447DC5-B465-4058-B4D2-94B48EE7BACB}">
      <dgm:prSet/>
      <dgm:spPr/>
      <dgm:t>
        <a:bodyPr/>
        <a:lstStyle/>
        <a:p>
          <a:endParaRPr lang="en-US" sz="24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5DB56E33-0133-44EB-ABE1-44330FE5D3D0}" type="sibTrans" cxnId="{A4447DC5-B465-4058-B4D2-94B48EE7BACB}">
      <dgm:prSet/>
      <dgm:spPr/>
      <dgm:t>
        <a:bodyPr/>
        <a:lstStyle/>
        <a:p>
          <a:endParaRPr lang="en-US" sz="24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B815F5CC-D550-44F4-B796-90F0E2EA15EF}">
      <dgm:prSet custT="1"/>
      <dgm:spPr/>
      <dgm:t>
        <a:bodyPr/>
        <a:lstStyle/>
        <a:p>
          <a:r>
            <a:rPr lang="en-US" sz="1400" b="1">
              <a:solidFill>
                <a:schemeClr val="tx1"/>
              </a:solidFill>
              <a:latin typeface="Century Gothic" panose="020B0502020202020204" pitchFamily="34" charset="0"/>
            </a:rPr>
            <a:t>DROP is 10 days from the start of class – nothing will show on your HCC transcript; your counselor can transfer you to a regular course if this is a class required for graduation</a:t>
          </a:r>
        </a:p>
      </dgm:t>
    </dgm:pt>
    <dgm:pt modelId="{61CD3C82-C638-4D14-AC99-74806671EE40}" type="parTrans" cxnId="{F792A1D0-7437-4950-BD4E-20046E82F968}">
      <dgm:prSet/>
      <dgm:spPr/>
      <dgm:t>
        <a:bodyPr/>
        <a:lstStyle/>
        <a:p>
          <a:endParaRPr lang="en-US" sz="24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2B358BAB-6E46-441F-9BD7-A8BD9A9086FA}" type="sibTrans" cxnId="{F792A1D0-7437-4950-BD4E-20046E82F968}">
      <dgm:prSet/>
      <dgm:spPr/>
      <dgm:t>
        <a:bodyPr/>
        <a:lstStyle/>
        <a:p>
          <a:endParaRPr lang="en-US" sz="24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229D699C-B195-4E40-ACC5-A661F63964A8}">
      <dgm:prSet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  <a:latin typeface="Century Gothic" panose="020B0502020202020204" pitchFamily="34" charset="0"/>
            </a:rPr>
            <a:t>WITHDRAWAL is later into the semester and will show as a W on your HCC transcript; depending on when you withdraw, you may need to be enrolled in an online Edgenuity class to complete the credit needed.</a:t>
          </a:r>
        </a:p>
      </dgm:t>
    </dgm:pt>
    <dgm:pt modelId="{F4A08F3E-BD74-47F3-A92F-E6B1776B47FA}" type="parTrans" cxnId="{1D537215-40B2-4036-9783-C6C754952D5E}">
      <dgm:prSet/>
      <dgm:spPr/>
      <dgm:t>
        <a:bodyPr/>
        <a:lstStyle/>
        <a:p>
          <a:endParaRPr lang="en-US" sz="24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59996A4D-C83B-4138-895B-08C5A3401DD9}" type="sibTrans" cxnId="{1D537215-40B2-4036-9783-C6C754952D5E}">
      <dgm:prSet/>
      <dgm:spPr/>
      <dgm:t>
        <a:bodyPr/>
        <a:lstStyle/>
        <a:p>
          <a:endParaRPr lang="en-US" sz="24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DF011C53-F5FF-4DC3-9A2C-EB773528AC56}">
      <dgm:prSet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  <a:latin typeface="Century Gothic" panose="020B0502020202020204" pitchFamily="34" charset="0"/>
            </a:rPr>
            <a:t>You can only have 6 total W’s in your entire college career so think about whether these classes are best for you.</a:t>
          </a:r>
        </a:p>
      </dgm:t>
    </dgm:pt>
    <dgm:pt modelId="{5728DC25-10FA-4721-A6F7-E47A15BEF408}" type="parTrans" cxnId="{2235FD39-6F9C-4CDA-A596-2DAFFA647B94}">
      <dgm:prSet/>
      <dgm:spPr/>
      <dgm:t>
        <a:bodyPr/>
        <a:lstStyle/>
        <a:p>
          <a:endParaRPr lang="en-US" sz="24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FFE3A59A-A7B6-45C8-A00B-6B4487807987}" type="sibTrans" cxnId="{2235FD39-6F9C-4CDA-A596-2DAFFA647B94}">
      <dgm:prSet/>
      <dgm:spPr/>
      <dgm:t>
        <a:bodyPr/>
        <a:lstStyle/>
        <a:p>
          <a:endParaRPr lang="en-US" sz="24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2BD3969E-62A0-40F3-B721-06EFFCC0A95D}" type="pres">
      <dgm:prSet presAssocID="{F4A5AE97-B680-4068-8BD3-AFE7CA58FD6B}" presName="Name0" presStyleCnt="0">
        <dgm:presLayoutVars>
          <dgm:dir/>
          <dgm:resizeHandles val="exact"/>
        </dgm:presLayoutVars>
      </dgm:prSet>
      <dgm:spPr/>
    </dgm:pt>
    <dgm:pt modelId="{B7460D03-2C7E-401E-BB99-D7E55981BD1B}" type="pres">
      <dgm:prSet presAssocID="{D5FDFB11-A410-44F1-93F8-67A84DBA6B63}" presName="node" presStyleLbl="node1" presStyleIdx="0" presStyleCnt="7">
        <dgm:presLayoutVars>
          <dgm:bulletEnabled val="1"/>
        </dgm:presLayoutVars>
      </dgm:prSet>
      <dgm:spPr/>
    </dgm:pt>
    <dgm:pt modelId="{EC709CA1-CA67-4698-BE0A-89457C13E9DC}" type="pres">
      <dgm:prSet presAssocID="{5DB56E33-0133-44EB-ABE1-44330FE5D3D0}" presName="sibTransSpacerBeforeConnector" presStyleCnt="0"/>
      <dgm:spPr/>
    </dgm:pt>
    <dgm:pt modelId="{77114028-D319-4975-8D3E-7AFEA32FAA9F}" type="pres">
      <dgm:prSet presAssocID="{5DB56E33-0133-44EB-ABE1-44330FE5D3D0}" presName="sibTrans" presStyleLbl="node1" presStyleIdx="1" presStyleCnt="7"/>
      <dgm:spPr/>
    </dgm:pt>
    <dgm:pt modelId="{B576653C-B8A6-43B5-A534-0535AC2241A8}" type="pres">
      <dgm:prSet presAssocID="{5DB56E33-0133-44EB-ABE1-44330FE5D3D0}" presName="sibTransSpacerAfterConnector" presStyleCnt="0"/>
      <dgm:spPr/>
    </dgm:pt>
    <dgm:pt modelId="{88B01D57-614B-4C8E-872B-E0AA9105B7B5}" type="pres">
      <dgm:prSet presAssocID="{B815F5CC-D550-44F4-B796-90F0E2EA15EF}" presName="node" presStyleLbl="node1" presStyleIdx="2" presStyleCnt="7">
        <dgm:presLayoutVars>
          <dgm:bulletEnabled val="1"/>
        </dgm:presLayoutVars>
      </dgm:prSet>
      <dgm:spPr/>
    </dgm:pt>
    <dgm:pt modelId="{12ECB4D1-418D-4502-B79B-3ADE9ED2182B}" type="pres">
      <dgm:prSet presAssocID="{2B358BAB-6E46-441F-9BD7-A8BD9A9086FA}" presName="sibTransSpacerBeforeConnector" presStyleCnt="0"/>
      <dgm:spPr/>
    </dgm:pt>
    <dgm:pt modelId="{C074E950-EC94-499A-BC09-7230E09D5AFB}" type="pres">
      <dgm:prSet presAssocID="{2B358BAB-6E46-441F-9BD7-A8BD9A9086FA}" presName="sibTrans" presStyleLbl="node1" presStyleIdx="3" presStyleCnt="7"/>
      <dgm:spPr/>
    </dgm:pt>
    <dgm:pt modelId="{283ED9C2-270B-4CA9-A075-4A49F00A8431}" type="pres">
      <dgm:prSet presAssocID="{2B358BAB-6E46-441F-9BD7-A8BD9A9086FA}" presName="sibTransSpacerAfterConnector" presStyleCnt="0"/>
      <dgm:spPr/>
    </dgm:pt>
    <dgm:pt modelId="{82E8581F-7E91-477E-B805-F6FE285D1D1E}" type="pres">
      <dgm:prSet presAssocID="{229D699C-B195-4E40-ACC5-A661F63964A8}" presName="node" presStyleLbl="node1" presStyleIdx="4" presStyleCnt="7" custScaleX="112144">
        <dgm:presLayoutVars>
          <dgm:bulletEnabled val="1"/>
        </dgm:presLayoutVars>
      </dgm:prSet>
      <dgm:spPr/>
    </dgm:pt>
    <dgm:pt modelId="{6DD7DE1F-959C-4888-8F57-3A20DC556066}" type="pres">
      <dgm:prSet presAssocID="{59996A4D-C83B-4138-895B-08C5A3401DD9}" presName="sibTransSpacerBeforeConnector" presStyleCnt="0"/>
      <dgm:spPr/>
    </dgm:pt>
    <dgm:pt modelId="{45D833D7-7906-47BC-ABA6-A433CC983EE1}" type="pres">
      <dgm:prSet presAssocID="{59996A4D-C83B-4138-895B-08C5A3401DD9}" presName="sibTrans" presStyleLbl="node1" presStyleIdx="5" presStyleCnt="7"/>
      <dgm:spPr/>
    </dgm:pt>
    <dgm:pt modelId="{DBDFAF7E-2672-4B16-92A9-983D9CB6852D}" type="pres">
      <dgm:prSet presAssocID="{59996A4D-C83B-4138-895B-08C5A3401DD9}" presName="sibTransSpacerAfterConnector" presStyleCnt="0"/>
      <dgm:spPr/>
    </dgm:pt>
    <dgm:pt modelId="{3E8D9AC1-F82F-4E4F-A186-048EB266E593}" type="pres">
      <dgm:prSet presAssocID="{DF011C53-F5FF-4DC3-9A2C-EB773528AC56}" presName="node" presStyleLbl="node1" presStyleIdx="6" presStyleCnt="7">
        <dgm:presLayoutVars>
          <dgm:bulletEnabled val="1"/>
        </dgm:presLayoutVars>
      </dgm:prSet>
      <dgm:spPr/>
    </dgm:pt>
  </dgm:ptLst>
  <dgm:cxnLst>
    <dgm:cxn modelId="{1D537215-40B2-4036-9783-C6C754952D5E}" srcId="{F4A5AE97-B680-4068-8BD3-AFE7CA58FD6B}" destId="{229D699C-B195-4E40-ACC5-A661F63964A8}" srcOrd="2" destOrd="0" parTransId="{F4A08F3E-BD74-47F3-A92F-E6B1776B47FA}" sibTransId="{59996A4D-C83B-4138-895B-08C5A3401DD9}"/>
    <dgm:cxn modelId="{F34AC223-3649-4E80-983E-A3C16265B003}" type="presOf" srcId="{B815F5CC-D550-44F4-B796-90F0E2EA15EF}" destId="{88B01D57-614B-4C8E-872B-E0AA9105B7B5}" srcOrd="0" destOrd="0" presId="urn:microsoft.com/office/officeart/2016/7/layout/BasicProcessNew"/>
    <dgm:cxn modelId="{676CD52B-D52E-4811-B05A-B6C6E484F31E}" type="presOf" srcId="{59996A4D-C83B-4138-895B-08C5A3401DD9}" destId="{45D833D7-7906-47BC-ABA6-A433CC983EE1}" srcOrd="0" destOrd="0" presId="urn:microsoft.com/office/officeart/2016/7/layout/BasicProcessNew"/>
    <dgm:cxn modelId="{90ED2D35-79BE-4BAB-9DDD-E1C4645313C4}" type="presOf" srcId="{F4A5AE97-B680-4068-8BD3-AFE7CA58FD6B}" destId="{2BD3969E-62A0-40F3-B721-06EFFCC0A95D}" srcOrd="0" destOrd="0" presId="urn:microsoft.com/office/officeart/2016/7/layout/BasicProcessNew"/>
    <dgm:cxn modelId="{2235FD39-6F9C-4CDA-A596-2DAFFA647B94}" srcId="{F4A5AE97-B680-4068-8BD3-AFE7CA58FD6B}" destId="{DF011C53-F5FF-4DC3-9A2C-EB773528AC56}" srcOrd="3" destOrd="0" parTransId="{5728DC25-10FA-4721-A6F7-E47A15BEF408}" sibTransId="{FFE3A59A-A7B6-45C8-A00B-6B4487807987}"/>
    <dgm:cxn modelId="{31369977-EDE9-445C-A241-EC3A7D9F4917}" type="presOf" srcId="{DF011C53-F5FF-4DC3-9A2C-EB773528AC56}" destId="{3E8D9AC1-F82F-4E4F-A186-048EB266E593}" srcOrd="0" destOrd="0" presId="urn:microsoft.com/office/officeart/2016/7/layout/BasicProcessNew"/>
    <dgm:cxn modelId="{1599D3B2-A22A-4647-91CE-0B1A492244CD}" type="presOf" srcId="{D5FDFB11-A410-44F1-93F8-67A84DBA6B63}" destId="{B7460D03-2C7E-401E-BB99-D7E55981BD1B}" srcOrd="0" destOrd="0" presId="urn:microsoft.com/office/officeart/2016/7/layout/BasicProcessNew"/>
    <dgm:cxn modelId="{A4447DC5-B465-4058-B4D2-94B48EE7BACB}" srcId="{F4A5AE97-B680-4068-8BD3-AFE7CA58FD6B}" destId="{D5FDFB11-A410-44F1-93F8-67A84DBA6B63}" srcOrd="0" destOrd="0" parTransId="{009EBD60-F6A0-4BA6-B71D-E93F11FE2BA8}" sibTransId="{5DB56E33-0133-44EB-ABE1-44330FE5D3D0}"/>
    <dgm:cxn modelId="{2CA99DCB-2B12-4ED9-9CF2-89FA27A611C7}" type="presOf" srcId="{2B358BAB-6E46-441F-9BD7-A8BD9A9086FA}" destId="{C074E950-EC94-499A-BC09-7230E09D5AFB}" srcOrd="0" destOrd="0" presId="urn:microsoft.com/office/officeart/2016/7/layout/BasicProcessNew"/>
    <dgm:cxn modelId="{F792A1D0-7437-4950-BD4E-20046E82F968}" srcId="{F4A5AE97-B680-4068-8BD3-AFE7CA58FD6B}" destId="{B815F5CC-D550-44F4-B796-90F0E2EA15EF}" srcOrd="1" destOrd="0" parTransId="{61CD3C82-C638-4D14-AC99-74806671EE40}" sibTransId="{2B358BAB-6E46-441F-9BD7-A8BD9A9086FA}"/>
    <dgm:cxn modelId="{E16AA4E7-8F57-4F38-9D54-793E8DF463D6}" type="presOf" srcId="{229D699C-B195-4E40-ACC5-A661F63964A8}" destId="{82E8581F-7E91-477E-B805-F6FE285D1D1E}" srcOrd="0" destOrd="0" presId="urn:microsoft.com/office/officeart/2016/7/layout/BasicProcessNew"/>
    <dgm:cxn modelId="{5BC87FEA-4C1D-4073-B66A-DFD60F28E085}" type="presOf" srcId="{5DB56E33-0133-44EB-ABE1-44330FE5D3D0}" destId="{77114028-D319-4975-8D3E-7AFEA32FAA9F}" srcOrd="0" destOrd="0" presId="urn:microsoft.com/office/officeart/2016/7/layout/BasicProcessNew"/>
    <dgm:cxn modelId="{AB10BF22-36AE-4E99-A705-34821C3F9126}" type="presParOf" srcId="{2BD3969E-62A0-40F3-B721-06EFFCC0A95D}" destId="{B7460D03-2C7E-401E-BB99-D7E55981BD1B}" srcOrd="0" destOrd="0" presId="urn:microsoft.com/office/officeart/2016/7/layout/BasicProcessNew"/>
    <dgm:cxn modelId="{604619F9-E7FB-4BE2-9986-0139E931F6D2}" type="presParOf" srcId="{2BD3969E-62A0-40F3-B721-06EFFCC0A95D}" destId="{EC709CA1-CA67-4698-BE0A-89457C13E9DC}" srcOrd="1" destOrd="0" presId="urn:microsoft.com/office/officeart/2016/7/layout/BasicProcessNew"/>
    <dgm:cxn modelId="{DEF47140-B061-47EA-BCD8-33B4ECE520F6}" type="presParOf" srcId="{2BD3969E-62A0-40F3-B721-06EFFCC0A95D}" destId="{77114028-D319-4975-8D3E-7AFEA32FAA9F}" srcOrd="2" destOrd="0" presId="urn:microsoft.com/office/officeart/2016/7/layout/BasicProcessNew"/>
    <dgm:cxn modelId="{0695D5AB-AE3D-4623-B56A-D7B9E4110250}" type="presParOf" srcId="{2BD3969E-62A0-40F3-B721-06EFFCC0A95D}" destId="{B576653C-B8A6-43B5-A534-0535AC2241A8}" srcOrd="3" destOrd="0" presId="urn:microsoft.com/office/officeart/2016/7/layout/BasicProcessNew"/>
    <dgm:cxn modelId="{80CCD432-1FCC-4EC6-9128-C2D697BD8954}" type="presParOf" srcId="{2BD3969E-62A0-40F3-B721-06EFFCC0A95D}" destId="{88B01D57-614B-4C8E-872B-E0AA9105B7B5}" srcOrd="4" destOrd="0" presId="urn:microsoft.com/office/officeart/2016/7/layout/BasicProcessNew"/>
    <dgm:cxn modelId="{57FAB3EC-F078-4088-9FFB-8D0FA09AC0F1}" type="presParOf" srcId="{2BD3969E-62A0-40F3-B721-06EFFCC0A95D}" destId="{12ECB4D1-418D-4502-B79B-3ADE9ED2182B}" srcOrd="5" destOrd="0" presId="urn:microsoft.com/office/officeart/2016/7/layout/BasicProcessNew"/>
    <dgm:cxn modelId="{0438EE7F-8DD9-4CF1-92EE-7BFCCDD88E63}" type="presParOf" srcId="{2BD3969E-62A0-40F3-B721-06EFFCC0A95D}" destId="{C074E950-EC94-499A-BC09-7230E09D5AFB}" srcOrd="6" destOrd="0" presId="urn:microsoft.com/office/officeart/2016/7/layout/BasicProcessNew"/>
    <dgm:cxn modelId="{EA59F788-ABFC-48E6-88BF-FDD4EAA5CB4D}" type="presParOf" srcId="{2BD3969E-62A0-40F3-B721-06EFFCC0A95D}" destId="{283ED9C2-270B-4CA9-A075-4A49F00A8431}" srcOrd="7" destOrd="0" presId="urn:microsoft.com/office/officeart/2016/7/layout/BasicProcessNew"/>
    <dgm:cxn modelId="{6AE6645E-FD61-48D4-AFE3-E797FB2E4E3B}" type="presParOf" srcId="{2BD3969E-62A0-40F3-B721-06EFFCC0A95D}" destId="{82E8581F-7E91-477E-B805-F6FE285D1D1E}" srcOrd="8" destOrd="0" presId="urn:microsoft.com/office/officeart/2016/7/layout/BasicProcessNew"/>
    <dgm:cxn modelId="{6890BD4E-5948-40CA-B035-5AE195786A28}" type="presParOf" srcId="{2BD3969E-62A0-40F3-B721-06EFFCC0A95D}" destId="{6DD7DE1F-959C-4888-8F57-3A20DC556066}" srcOrd="9" destOrd="0" presId="urn:microsoft.com/office/officeart/2016/7/layout/BasicProcessNew"/>
    <dgm:cxn modelId="{1FD7568F-E0E1-49C0-A431-6C9511BC2163}" type="presParOf" srcId="{2BD3969E-62A0-40F3-B721-06EFFCC0A95D}" destId="{45D833D7-7906-47BC-ABA6-A433CC983EE1}" srcOrd="10" destOrd="0" presId="urn:microsoft.com/office/officeart/2016/7/layout/BasicProcessNew"/>
    <dgm:cxn modelId="{5504C64F-B399-4532-9043-9425643121F9}" type="presParOf" srcId="{2BD3969E-62A0-40F3-B721-06EFFCC0A95D}" destId="{DBDFAF7E-2672-4B16-92A9-983D9CB6852D}" srcOrd="11" destOrd="0" presId="urn:microsoft.com/office/officeart/2016/7/layout/BasicProcessNew"/>
    <dgm:cxn modelId="{2289D7CA-D45B-4284-990E-CF1C41D9AA37}" type="presParOf" srcId="{2BD3969E-62A0-40F3-B721-06EFFCC0A95D}" destId="{3E8D9AC1-F82F-4E4F-A186-048EB266E593}" srcOrd="12" destOrd="0" presId="urn:microsoft.com/office/officeart/2016/7/layout/Basic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594E45-43BE-4C24-BA27-683DAD2FA183}">
      <dsp:nvSpPr>
        <dsp:cNvPr id="0" name=""/>
        <dsp:cNvSpPr/>
      </dsp:nvSpPr>
      <dsp:spPr>
        <a:xfrm>
          <a:off x="0" y="653606"/>
          <a:ext cx="10940665" cy="12066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D51CB1-3F12-4D5A-80F4-BACA4AC64846}">
      <dsp:nvSpPr>
        <dsp:cNvPr id="0" name=""/>
        <dsp:cNvSpPr/>
      </dsp:nvSpPr>
      <dsp:spPr>
        <a:xfrm>
          <a:off x="365014" y="925104"/>
          <a:ext cx="663662" cy="6636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43AB22-1F42-4634-AC8E-FD824F635528}">
      <dsp:nvSpPr>
        <dsp:cNvPr id="0" name=""/>
        <dsp:cNvSpPr/>
      </dsp:nvSpPr>
      <dsp:spPr>
        <a:xfrm>
          <a:off x="1393690" y="653606"/>
          <a:ext cx="9546974" cy="12066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705" tIns="127705" rIns="127705" bIns="127705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Century Gothic" panose="020B0502020202020204" pitchFamily="34" charset="0"/>
            </a:rPr>
            <a:t>HCC provides an in-district tuition waiver for DC students; FBISD covers the out-of-district fee that HCC charges. This is not paid by FBISD until after you have completed the semester course – so do not pay this portion of fees owed on your HCC account.</a:t>
          </a:r>
        </a:p>
      </dsp:txBody>
      <dsp:txXfrm>
        <a:off x="1393690" y="653606"/>
        <a:ext cx="9546974" cy="1206658"/>
      </dsp:txXfrm>
    </dsp:sp>
    <dsp:sp modelId="{66D917C2-E534-4674-BEB2-3E67AD312D06}">
      <dsp:nvSpPr>
        <dsp:cNvPr id="0" name=""/>
        <dsp:cNvSpPr/>
      </dsp:nvSpPr>
      <dsp:spPr>
        <a:xfrm>
          <a:off x="0" y="2161929"/>
          <a:ext cx="10940665" cy="12066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129137-1837-4141-BB41-5173F42FD26A}">
      <dsp:nvSpPr>
        <dsp:cNvPr id="0" name=""/>
        <dsp:cNvSpPr/>
      </dsp:nvSpPr>
      <dsp:spPr>
        <a:xfrm>
          <a:off x="365014" y="2433427"/>
          <a:ext cx="663662" cy="6636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2522EB-3E4C-4364-9F71-521314216572}">
      <dsp:nvSpPr>
        <dsp:cNvPr id="0" name=""/>
        <dsp:cNvSpPr/>
      </dsp:nvSpPr>
      <dsp:spPr>
        <a:xfrm>
          <a:off x="1393690" y="2161929"/>
          <a:ext cx="9546974" cy="12066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705" tIns="127705" rIns="127705" bIns="127705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highlight>
                <a:srgbClr val="FFFF00"/>
              </a:highlight>
              <a:latin typeface="Century Gothic" panose="020B0502020202020204" pitchFamily="34" charset="0"/>
            </a:rPr>
            <a:t>All DC students must pay for their textbooks.</a:t>
          </a:r>
          <a:r>
            <a:rPr lang="en-US" sz="1500" b="1" kern="1200" dirty="0">
              <a:latin typeface="Century Gothic" panose="020B0502020202020204" pitchFamily="34" charset="0"/>
            </a:rPr>
            <a:t> Each instructor will inform students which books are required. Some are included in the HCC Canvas platform This part you must pay.</a:t>
          </a:r>
        </a:p>
      </dsp:txBody>
      <dsp:txXfrm>
        <a:off x="1393690" y="2161929"/>
        <a:ext cx="9546974" cy="12066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460D03-2C7E-401E-BB99-D7E55981BD1B}">
      <dsp:nvSpPr>
        <dsp:cNvPr id="0" name=""/>
        <dsp:cNvSpPr/>
      </dsp:nvSpPr>
      <dsp:spPr>
        <a:xfrm>
          <a:off x="10610" y="1202414"/>
          <a:ext cx="2470081" cy="19007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tx1"/>
              </a:solidFill>
              <a:latin typeface="Century Gothic" panose="020B0502020202020204" pitchFamily="34" charset="0"/>
            </a:rPr>
            <a:t>Yes – there are two specific drop deadlines for HCC Courses.</a:t>
          </a:r>
        </a:p>
      </dsp:txBody>
      <dsp:txXfrm>
        <a:off x="10610" y="1202414"/>
        <a:ext cx="2470081" cy="1900731"/>
      </dsp:txXfrm>
    </dsp:sp>
    <dsp:sp modelId="{77114028-D319-4975-8D3E-7AFEA32FAA9F}">
      <dsp:nvSpPr>
        <dsp:cNvPr id="0" name=""/>
        <dsp:cNvSpPr/>
      </dsp:nvSpPr>
      <dsp:spPr>
        <a:xfrm>
          <a:off x="2515423" y="2031280"/>
          <a:ext cx="370512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B01D57-614B-4C8E-872B-E0AA9105B7B5}">
      <dsp:nvSpPr>
        <dsp:cNvPr id="0" name=""/>
        <dsp:cNvSpPr/>
      </dsp:nvSpPr>
      <dsp:spPr>
        <a:xfrm>
          <a:off x="2920667" y="1202414"/>
          <a:ext cx="2470081" cy="190073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tx1"/>
              </a:solidFill>
              <a:latin typeface="Century Gothic" panose="020B0502020202020204" pitchFamily="34" charset="0"/>
            </a:rPr>
            <a:t>DROP is 10 days from the start of class – nothing will show on your HCC transcript; your counselor can transfer you to a regular course if this is a class required for graduation</a:t>
          </a:r>
        </a:p>
      </dsp:txBody>
      <dsp:txXfrm>
        <a:off x="2920667" y="1202414"/>
        <a:ext cx="2470081" cy="1900731"/>
      </dsp:txXfrm>
    </dsp:sp>
    <dsp:sp modelId="{C074E950-EC94-499A-BC09-7230E09D5AFB}">
      <dsp:nvSpPr>
        <dsp:cNvPr id="0" name=""/>
        <dsp:cNvSpPr/>
      </dsp:nvSpPr>
      <dsp:spPr>
        <a:xfrm>
          <a:off x="5425480" y="2031280"/>
          <a:ext cx="370512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E8581F-7E91-477E-B805-F6FE285D1D1E}">
      <dsp:nvSpPr>
        <dsp:cNvPr id="0" name=""/>
        <dsp:cNvSpPr/>
      </dsp:nvSpPr>
      <dsp:spPr>
        <a:xfrm>
          <a:off x="5830723" y="1202414"/>
          <a:ext cx="2770048" cy="190073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Century Gothic" panose="020B0502020202020204" pitchFamily="34" charset="0"/>
            </a:rPr>
            <a:t>WITHDRAWAL is later into the semester and will show as a W on your HCC transcript; depending on when you withdraw, you may need to be enrolled in an online Edgenuity class to complete the credit needed.</a:t>
          </a:r>
        </a:p>
      </dsp:txBody>
      <dsp:txXfrm>
        <a:off x="5830723" y="1202414"/>
        <a:ext cx="2770048" cy="1900731"/>
      </dsp:txXfrm>
    </dsp:sp>
    <dsp:sp modelId="{45D833D7-7906-47BC-ABA6-A433CC983EE1}">
      <dsp:nvSpPr>
        <dsp:cNvPr id="0" name=""/>
        <dsp:cNvSpPr/>
      </dsp:nvSpPr>
      <dsp:spPr>
        <a:xfrm>
          <a:off x="8635503" y="2031280"/>
          <a:ext cx="370512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8D9AC1-F82F-4E4F-A186-048EB266E593}">
      <dsp:nvSpPr>
        <dsp:cNvPr id="0" name=""/>
        <dsp:cNvSpPr/>
      </dsp:nvSpPr>
      <dsp:spPr>
        <a:xfrm>
          <a:off x="9040747" y="1202414"/>
          <a:ext cx="2470081" cy="190073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Century Gothic" panose="020B0502020202020204" pitchFamily="34" charset="0"/>
            </a:rPr>
            <a:t>You can only have 6 total W’s in your entire college career so think about whether these classes are best for you.</a:t>
          </a:r>
        </a:p>
      </dsp:txBody>
      <dsp:txXfrm>
        <a:off x="9040747" y="1202414"/>
        <a:ext cx="2470081" cy="19007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BasicProcessNew">
  <dgm:title val="Basic Process New"/>
  <dgm:desc val="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fact="0.15"/>
      <dgm:constr type="h" for="ch" forName="sibTrans" op="equ"/>
    </dgm:constrLst>
    <dgm:ruleLst>
      <dgm:rule type="h" for="ch" forName="sibTrans" val="6.75" fact="NaN" max="NaN"/>
      <dgm:rule type="w" for="ch" forName="sibTrans" val="8.75" fact="NaN" max="NaN"/>
    </dgm:ruleLst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lMarg" val="12"/>
          <dgm:constr type="rMarg" val="12"/>
          <dgm:constr type="tMarg" val="12"/>
          <dgm:constr type="bMarg" val="12"/>
        </dgm:constrLst>
        <dgm:ruleLst>
          <dgm:rule type="primFontSz" val="11" fact="NaN" max="NaN"/>
          <dgm:rule type="primFontSz" val="18" fact="NaN" max="NaN"/>
          <dgm:rule type="h" val="NaN" fact="1.5" max="NaN"/>
          <dgm:rule type="primFontSz" val="11" fact="NaN" max="NaN"/>
          <dgm:rule type="h" val="INF" fact="NaN" max="NaN"/>
        </dgm:ruleLst>
      </dgm:layoutNode>
      <dgm:forEach name="sibTransForEach" axis="followSib" ptType="sibTrans" cnt="1">
        <dgm:layoutNode name="sibTransSpacerBeforeConnector" styleLbl="node1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>
            <dgm:rule type="w" val="4.5" fact="NaN" max="NaN"/>
          </dgm:ruleLst>
        </dgm:layoutNode>
        <dgm:layoutNode name="sibTrans" styleLbl="node1">
          <dgm:alg type="sp"/>
          <dgm:shape xmlns:r="http://schemas.openxmlformats.org/officeDocument/2006/relationships" type="rightArrow" r:blip="">
            <dgm:adjLst>
              <dgm:adj idx="1" val="0.5"/>
            </dgm:adjLst>
          </dgm:shape>
          <dgm:presOf axis="self"/>
          <dgm:constrLst>
            <dgm:constr type="h" val="6.75"/>
          </dgm:constrLst>
          <dgm:ruleLst>
            <dgm:rule type="h" val="6.75" fact="NaN" max="NaN"/>
            <dgm:rule type="w" val="8.75" fact="NaN" max="NaN"/>
          </dgm:ruleLst>
        </dgm:layoutNode>
        <dgm:layoutNode name="sibTransSpacerAfterConnector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E4D2272-D660-A337-AEF3-BE066BD5453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FE5A70-71C2-F335-270C-B94537340C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5A369-CA0E-4FC6-90EE-5FA969A08EF8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1E1B03-0F86-16E7-11BE-81F9F4CD66B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4524B8-3914-99B2-2620-0F2A88D335A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9210F9-8331-407C-A034-F95DCB303E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005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AB06A-EEDC-421C-B5A0-5E9E5241A8E5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F9438-3EEF-4192-9815-F6F44770AE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2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047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089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464621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046397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16B6590-E6B3-B91C-752E-88256804F1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5983104"/>
            <a:ext cx="12192000" cy="87392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 26">
            <a:extLst>
              <a:ext uri="{FF2B5EF4-FFF2-40B4-BE49-F238E27FC236}">
                <a16:creationId xmlns:a16="http://schemas.microsoft.com/office/drawing/2014/main" id="{3A11B3D3-2DE9-50B1-D34F-653D46693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1493" y="3657680"/>
            <a:ext cx="3200357" cy="3200320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 27">
            <a:extLst>
              <a:ext uri="{FF2B5EF4-FFF2-40B4-BE49-F238E27FC236}">
                <a16:creationId xmlns:a16="http://schemas.microsoft.com/office/drawing/2014/main" id="{5EEBEB28-1DE8-01FC-1208-CE71F445D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0" y="0"/>
            <a:ext cx="2286000" cy="2285973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Freeform 31">
            <a:extLst>
              <a:ext uri="{FF2B5EF4-FFF2-40B4-BE49-F238E27FC236}">
                <a16:creationId xmlns:a16="http://schemas.microsoft.com/office/drawing/2014/main" id="{836BB78A-11DB-CCF3-7F2E-C0243B4095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rot="16200000" flipH="1" flipV="1">
            <a:off x="-433923" y="5546255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00220F55-A7D0-A330-0E21-94E0D5ECA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50734" y="835269"/>
            <a:ext cx="8690533" cy="2821183"/>
          </a:xfrm>
        </p:spPr>
        <p:txBody>
          <a:bodyPr anchor="b">
            <a:normAutofit/>
          </a:bodyPr>
          <a:lstStyle>
            <a:lvl1pPr algn="ctr"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60B5AC1-38AD-9D8D-25F1-F8E10DE48AD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745739" y="3858233"/>
            <a:ext cx="8700522" cy="1953481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2"/>
                </a:solidFill>
              </a:defRPr>
            </a:lvl1pPr>
            <a:lvl2pPr marL="457200" indent="0" algn="ctr">
              <a:buNone/>
              <a:defRPr sz="1600">
                <a:solidFill>
                  <a:schemeClr val="bg2"/>
                </a:solidFill>
              </a:defRPr>
            </a:lvl2pPr>
            <a:lvl3pPr marL="914400" indent="0" algn="ctr">
              <a:buNone/>
              <a:defRPr sz="1400">
                <a:solidFill>
                  <a:schemeClr val="bg2"/>
                </a:solidFill>
              </a:defRPr>
            </a:lvl3pPr>
            <a:lvl4pPr marL="1371600" indent="0" algn="ctr">
              <a:buNone/>
              <a:defRPr sz="1200">
                <a:solidFill>
                  <a:schemeClr val="bg2"/>
                </a:solidFill>
              </a:defRPr>
            </a:lvl4pPr>
            <a:lvl5pPr marL="1828800" indent="0" algn="ctr">
              <a:buNone/>
              <a:defRPr sz="12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520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5040DA2-B75D-1B49-51F9-967501F7F67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4876" y="887638"/>
            <a:ext cx="10202248" cy="5094496"/>
          </a:xfrm>
        </p:spPr>
        <p:txBody>
          <a:bodyPr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E93BDAB-CB06-403B-00FD-9D1C2812A2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990939" y="2990938"/>
            <a:ext cx="6855801" cy="87392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FB1FDB-9C8A-890A-5051-8D49E105FD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5983104"/>
            <a:ext cx="12192000" cy="87392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 21">
            <a:extLst>
              <a:ext uri="{FF2B5EF4-FFF2-40B4-BE49-F238E27FC236}">
                <a16:creationId xmlns:a16="http://schemas.microsoft.com/office/drawing/2014/main" id="{46056E81-9CB5-42E9-6689-B711F575C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8981493" y="0"/>
            <a:ext cx="3200357" cy="3200320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 22">
            <a:extLst>
              <a:ext uri="{FF2B5EF4-FFF2-40B4-BE49-F238E27FC236}">
                <a16:creationId xmlns:a16="http://schemas.microsoft.com/office/drawing/2014/main" id="{3D075254-6FC4-6738-BBBE-1BACB99E42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0" y="-8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202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b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5BA2562-20F9-9DC8-81EB-6ED26B24D7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5983099"/>
            <a:ext cx="12192000" cy="873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 25">
            <a:extLst>
              <a:ext uri="{FF2B5EF4-FFF2-40B4-BE49-F238E27FC236}">
                <a16:creationId xmlns:a16="http://schemas.microsoft.com/office/drawing/2014/main" id="{369E878B-C75C-98DC-B694-2C40507C49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91644" y="3657675"/>
            <a:ext cx="3200357" cy="3200320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Freeform 27">
            <a:extLst>
              <a:ext uri="{FF2B5EF4-FFF2-40B4-BE49-F238E27FC236}">
                <a16:creationId xmlns:a16="http://schemas.microsoft.com/office/drawing/2014/main" id="{DC03A063-67E0-718E-206C-6C807C2002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0" y="-5"/>
            <a:ext cx="2286000" cy="2285973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Freeform 30">
            <a:extLst>
              <a:ext uri="{FF2B5EF4-FFF2-40B4-BE49-F238E27FC236}">
                <a16:creationId xmlns:a16="http://schemas.microsoft.com/office/drawing/2014/main" id="{6D86FEEF-2721-A616-B636-7C6F8B1B5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rot="16200000" flipH="1" flipV="1">
            <a:off x="-433923" y="5546250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4AC20A76-77DC-62F7-C0E5-66C03853B3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599" y="1478396"/>
            <a:ext cx="3710355" cy="3445297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CF99A149-DEF4-9E0F-D0DE-E859DB6CA53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360465" y="1477963"/>
            <a:ext cx="5536135" cy="3446462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245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622372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712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62172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927272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9552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227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958073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093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1032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24" r:id="rId13"/>
    <p:sldLayoutId id="2147483725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rtbendisd.com/cms/lib/TX01917858/Centricity/Domain/21177/How%20to%20Search%20and%20Enroll%20in%20Classes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library.hccs.edu/canvas-for-students" TargetMode="External"/><Relationship Id="rId2" Type="http://schemas.openxmlformats.org/officeDocument/2006/relationships/hyperlink" Target="https://eagleonline.hccs.edu/login/ldap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sw.businessoffice@hccs.edu" TargetMode="External"/><Relationship Id="rId2" Type="http://schemas.openxmlformats.org/officeDocument/2006/relationships/hyperlink" Target="https://hccs-edu.zoom.us/j/8456028044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tel:713-718-7819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hccsaweb.hccs.edu:8080/psp/csprd/?cmd=login&amp;languageCd=ENG&amp;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bg1">
                <a:shade val="48000"/>
                <a:satMod val="110000"/>
                <a:lumMod val="40000"/>
              </a:schemeClr>
              <a:schemeClr val="bg1">
                <a:tint val="90000"/>
                <a:lumMod val="10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0D9AD-F97D-8DCF-97C2-FEE69475C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420000">
            <a:off x="-118872" y="935510"/>
            <a:ext cx="5428489" cy="327868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7400" dirty="0">
                <a:solidFill>
                  <a:schemeClr val="tx1"/>
                </a:solidFill>
              </a:rPr>
              <a:t>DUAL </a:t>
            </a:r>
            <a:br>
              <a:rPr lang="en-US" sz="7400" dirty="0">
                <a:solidFill>
                  <a:schemeClr val="tx1"/>
                </a:solidFill>
              </a:rPr>
            </a:br>
            <a:r>
              <a:rPr lang="en-US" sz="7400" dirty="0">
                <a:solidFill>
                  <a:schemeClr val="tx1"/>
                </a:solidFill>
              </a:rPr>
              <a:t>CREDIT</a:t>
            </a:r>
            <a:br>
              <a:rPr lang="en-US" sz="7400" dirty="0">
                <a:solidFill>
                  <a:schemeClr val="accent1"/>
                </a:solidFill>
              </a:rPr>
            </a:br>
            <a:endParaRPr lang="en-US" sz="74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C3BD5F6-9207-F6CB-5DCF-D7A4AA6F06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 rot="21420000">
            <a:off x="312873" y="3118104"/>
            <a:ext cx="5424749" cy="6217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>
              <a:lnSpc>
                <a:spcPct val="110000"/>
              </a:lnSpc>
            </a:pPr>
            <a:r>
              <a:rPr lang="en-US" sz="2200" b="1" spc="300" dirty="0">
                <a:solidFill>
                  <a:schemeClr val="tx1"/>
                </a:solidFill>
              </a:rPr>
              <a:t>Summer Self-Enrollment</a:t>
            </a:r>
          </a:p>
        </p:txBody>
      </p:sp>
      <p:pic>
        <p:nvPicPr>
          <p:cNvPr id="1026" name="Picture 2" descr="Dulles Vikings | MascotDB.com">
            <a:extLst>
              <a:ext uri="{FF2B5EF4-FFF2-40B4-BE49-F238E27FC236}">
                <a16:creationId xmlns:a16="http://schemas.microsoft.com/office/drawing/2014/main" id="{06B87C81-79F8-7647-1A1F-8FD0FB9A6D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1826" y="475861"/>
            <a:ext cx="4413380" cy="4413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1F8FF0C-4AE5-A086-BBA5-A44A96B20D42}"/>
              </a:ext>
            </a:extLst>
          </p:cNvPr>
          <p:cNvSpPr txBox="1"/>
          <p:nvPr/>
        </p:nvSpPr>
        <p:spPr>
          <a:xfrm>
            <a:off x="2112422" y="4354000"/>
            <a:ext cx="4329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Dr. Kasha Williams - CCRA</a:t>
            </a:r>
          </a:p>
        </p:txBody>
      </p:sp>
    </p:spTree>
    <p:extLst>
      <p:ext uri="{BB962C8B-B14F-4D97-AF65-F5344CB8AC3E}">
        <p14:creationId xmlns:p14="http://schemas.microsoft.com/office/powerpoint/2010/main" val="3441048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6AA5E-11F0-0693-A9C6-99ED4F040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TSI HOLDS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0CE7B-F2C8-2DE4-4DA9-0BDA57238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have taken more than 14 credit hours total, you will need to take the TSI or have a TSI exemption.</a:t>
            </a:r>
          </a:p>
          <a:p>
            <a:r>
              <a:rPr lang="en-US" dirty="0"/>
              <a:t>See Dr. Willliams in CCR if this applies to you.</a:t>
            </a:r>
          </a:p>
          <a:p>
            <a:r>
              <a:rPr lang="en-US" dirty="0"/>
              <a:t>SAT scores released in a few weeks.</a:t>
            </a:r>
          </a:p>
        </p:txBody>
      </p:sp>
    </p:spTree>
    <p:extLst>
      <p:ext uri="{BB962C8B-B14F-4D97-AF65-F5344CB8AC3E}">
        <p14:creationId xmlns:p14="http://schemas.microsoft.com/office/powerpoint/2010/main" val="2073214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28350-D059-4216-70EE-D3E69603E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</a:t>
            </a:r>
            <a:r>
              <a:rPr lang="en-US" dirty="0">
                <a:highlight>
                  <a:srgbClr val="FFFF00"/>
                </a:highlight>
              </a:rPr>
              <a:t>SELF</a:t>
            </a:r>
            <a:r>
              <a:rPr lang="en-US" dirty="0"/>
              <a:t>-enrollment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8C12D-0159-8523-2C94-E44570295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💻 How to Register for Classes:</a:t>
            </a:r>
            <a:endParaRPr lang="en-US" dirty="0"/>
          </a:p>
          <a:p>
            <a:r>
              <a:rPr lang="en-US" dirty="0"/>
              <a:t>Please click the link below for a PDF with instructions.</a:t>
            </a:r>
          </a:p>
          <a:p>
            <a:r>
              <a:rPr lang="en-US" b="1" dirty="0"/>
              <a:t>🔗</a:t>
            </a:r>
            <a:r>
              <a:rPr lang="en-US" b="1" u="sng" dirty="0">
                <a:hlinkClick r:id="rId2" tooltip="https://www.fortbendisd.com/cms/lib/TX01917858/Centricity/Domain/21177/How%20to%20Search%20and%20Enroll%20in%20Classes.pdf"/>
              </a:rPr>
              <a:t>How to Search and Enroll in Classes.pdf</a:t>
            </a:r>
            <a:endParaRPr lang="en-US" dirty="0"/>
          </a:p>
          <a:p>
            <a:r>
              <a:rPr lang="en-US" dirty="0"/>
              <a:t>Note: I do not have access to your account, so I am unable to register you for the class.</a:t>
            </a:r>
          </a:p>
          <a:p>
            <a:r>
              <a:rPr lang="en-US" dirty="0"/>
              <a:t>You can’t access “Manage Classes” if you have remaining checklist items.</a:t>
            </a:r>
          </a:p>
          <a:p>
            <a:r>
              <a:rPr lang="en-US" dirty="0"/>
              <a:t>It WILL let you enroll despite the following holds: Meningitis, Transcript, TSI (if applicable)</a:t>
            </a:r>
          </a:p>
          <a:p>
            <a:r>
              <a:rPr lang="en-US" dirty="0"/>
              <a:t>Please contact HCC for issues (see “Support” slide)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081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8747D-BA4C-7D6C-DE11-C44307231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canvas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2BA3E-D93D-10CA-0F1B-3E6FDFBE9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📚 Canvas — Your Course Headquarters!</a:t>
            </a:r>
          </a:p>
          <a:p>
            <a:r>
              <a:rPr lang="en-US" dirty="0"/>
              <a:t>Here’s the link to access Canvas, where all your lectures and assignments will be posted:</a:t>
            </a:r>
          </a:p>
          <a:p>
            <a:r>
              <a:rPr lang="en-US" dirty="0"/>
              <a:t>🔗 </a:t>
            </a:r>
            <a:r>
              <a:rPr lang="en-US" u="sng" dirty="0">
                <a:hlinkClick r:id="rId2" tooltip="https://eagleonline.hccs.edu/login/ldap"/>
              </a:rPr>
              <a:t>Canvas Login</a:t>
            </a:r>
            <a:endParaRPr lang="en-US" dirty="0"/>
          </a:p>
          <a:p>
            <a:r>
              <a:rPr lang="en-US" dirty="0"/>
              <a:t>Want a little help navigating Canvas? Check out this guide:</a:t>
            </a:r>
            <a:br>
              <a:rPr lang="en-US" dirty="0"/>
            </a:br>
            <a:r>
              <a:rPr lang="en-US" dirty="0"/>
              <a:t>🔗 </a:t>
            </a:r>
            <a:r>
              <a:rPr lang="en-US" u="sng" dirty="0">
                <a:hlinkClick r:id="rId3" tooltip="https://library.hccs.edu/canvas-for-students"/>
              </a:rPr>
              <a:t>Canvas for Students</a:t>
            </a:r>
            <a:endParaRPr lang="en-US" dirty="0"/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134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C4AFE-1E51-A7A5-11EA-655F502D8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highlight>
                  <a:srgbClr val="FFFF00"/>
                </a:highlight>
              </a:rPr>
              <a:t>SELF</a:t>
            </a:r>
            <a:r>
              <a:rPr lang="en-US" dirty="0" err="1"/>
              <a:t>-support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D4546-F06C-5137-16C4-03133D5EC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💻 </a:t>
            </a:r>
            <a:r>
              <a:rPr lang="en-US" b="1" dirty="0"/>
              <a:t>Virtual Support</a:t>
            </a:r>
            <a:br>
              <a:rPr lang="en-US" dirty="0"/>
            </a:br>
            <a:r>
              <a:rPr lang="en-US" dirty="0"/>
              <a:t>Connect live with support in the Virtual Lobby during hours of operation:</a:t>
            </a:r>
            <a:br>
              <a:rPr lang="en-US" dirty="0"/>
            </a:br>
            <a:r>
              <a:rPr lang="en-US" dirty="0"/>
              <a:t>🔗 </a:t>
            </a:r>
            <a:r>
              <a:rPr lang="en-US" u="sng" dirty="0">
                <a:hlinkClick r:id="rId2" tooltip="https://hccs-edu.zoom.us/j/84560280440"/>
              </a:rPr>
              <a:t>Join the Virtual Call Here</a:t>
            </a:r>
            <a:endParaRPr lang="en-US" dirty="0"/>
          </a:p>
          <a:p>
            <a:r>
              <a:rPr lang="en-US" dirty="0"/>
              <a:t>📬 </a:t>
            </a:r>
            <a:r>
              <a:rPr lang="en-US" b="1" dirty="0"/>
              <a:t>Phone &amp; Email Support</a:t>
            </a:r>
            <a:br>
              <a:rPr lang="en-US" dirty="0"/>
            </a:br>
            <a:r>
              <a:rPr lang="en-US" dirty="0"/>
              <a:t>• Email: </a:t>
            </a:r>
            <a:r>
              <a:rPr lang="en-US" u="sng" dirty="0">
                <a:hlinkClick r:id="rId3" tooltip="mailto:sw.businessoffice@hccs.edu"/>
              </a:rPr>
              <a:t>sw.businessoffice@hccs.edu</a:t>
            </a:r>
            <a:br>
              <a:rPr lang="en-US" dirty="0"/>
            </a:br>
            <a:r>
              <a:rPr lang="en-US" dirty="0"/>
              <a:t>• Stafford Campus Phone: </a:t>
            </a:r>
            <a:r>
              <a:rPr lang="en-US" u="sng" dirty="0">
                <a:hlinkClick r:id="rId4" tooltip="tel:713-718-7819"/>
              </a:rPr>
              <a:t>713-718-7819</a:t>
            </a:r>
            <a:endParaRPr lang="en-US" u="sng" dirty="0"/>
          </a:p>
          <a:p>
            <a:r>
              <a:rPr lang="en-US" b="1" dirty="0"/>
              <a:t>Dulles Rep</a:t>
            </a:r>
            <a:r>
              <a:rPr lang="en-US" dirty="0"/>
              <a:t>: Sonya Fontenot - sonya.gilfordfontenot@hccs.edu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2447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DBC0B-49B2-5380-7222-5FD0840B4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 &amp;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E4635-EEC8-F44E-C4E5-7D414F806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time allows, I will demo on the HCC website.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Please reference this presentation, which is available tomorrow on the CCR website.</a:t>
            </a:r>
          </a:p>
          <a:p>
            <a:r>
              <a:rPr lang="en-US" dirty="0">
                <a:sym typeface="Wingdings" panose="05000000000000000000" pitchFamily="2" charset="2"/>
              </a:rPr>
              <a:t>ALWAYS </a:t>
            </a:r>
            <a:r>
              <a:rPr lang="en-US" dirty="0">
                <a:highlight>
                  <a:srgbClr val="FFFF00"/>
                </a:highlight>
                <a:sym typeface="Wingdings" panose="05000000000000000000" pitchFamily="2" charset="2"/>
              </a:rPr>
              <a:t>READ </a:t>
            </a:r>
            <a:r>
              <a:rPr lang="en-US" dirty="0">
                <a:sym typeface="Wingdings" panose="05000000000000000000" pitchFamily="2" charset="2"/>
              </a:rPr>
              <a:t>THE CCR WEBSITE.</a:t>
            </a:r>
          </a:p>
          <a:p>
            <a:r>
              <a:rPr lang="en-US" dirty="0">
                <a:sym typeface="Wingdings" panose="05000000000000000000" pitchFamily="2" charset="2"/>
              </a:rPr>
              <a:t>Do not wait until last minute to ask questions. Plan ahead. Get issues resolved. </a:t>
            </a:r>
          </a:p>
          <a:p>
            <a:r>
              <a:rPr lang="en-US" dirty="0">
                <a:sym typeface="Wingdings" panose="05000000000000000000" pitchFamily="2" charset="2"/>
              </a:rPr>
              <a:t>GOOD LUCK! 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FC4B8-1FEA-1DB2-0D5A-F93655DB30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A2824A7-3012-6EB7-23B0-140771AADC9D}"/>
              </a:ext>
            </a:extLst>
          </p:cNvPr>
          <p:cNvSpPr/>
          <p:nvPr/>
        </p:nvSpPr>
        <p:spPr>
          <a:xfrm>
            <a:off x="889254" y="270827"/>
            <a:ext cx="104134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ALWAYS 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READ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THE CCR WEBSITE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729512-7F6A-4C98-1918-8D0D03BDD7E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-202"/>
          <a:stretch>
            <a:fillRect/>
          </a:stretch>
        </p:blipFill>
        <p:spPr>
          <a:xfrm>
            <a:off x="3296816" y="1352938"/>
            <a:ext cx="5598367" cy="52342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68169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88818-0B84-7067-4851-82E458478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CDA8B-E5CA-EF27-F6E3-A0FBBEB83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199" y="549812"/>
            <a:ext cx="9753600" cy="1239528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b="1" dirty="0"/>
              <a:t>Dual Credit Courses </a:t>
            </a:r>
            <a:br>
              <a:rPr lang="en-US" b="1" dirty="0"/>
            </a:br>
            <a:r>
              <a:rPr lang="en-US" b="1" dirty="0"/>
              <a:t>summer HCC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4EB5A-C9EA-0666-897F-354C4A868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521" y="1965926"/>
            <a:ext cx="11449076" cy="4070980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lnSpc>
                <a:spcPct val="110000"/>
              </a:lnSpc>
              <a:buClr>
                <a:srgbClr val="418187"/>
              </a:buClr>
              <a:buNone/>
            </a:pPr>
            <a:r>
              <a:rPr lang="en-US" sz="8000" b="1" dirty="0">
                <a:latin typeface="Century Gothic" panose="020B0502020202020204" pitchFamily="34" charset="0"/>
              </a:rPr>
              <a:t>You have 6 Dual Credit Course Options: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8000" b="1" dirty="0">
                <a:latin typeface="Century Gothic" panose="020B0502020202020204" pitchFamily="34" charset="0"/>
              </a:rPr>
              <a:t>Psychology (10+)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8000" b="1" dirty="0">
                <a:latin typeface="Century Gothic" panose="020B0502020202020204" pitchFamily="34" charset="0"/>
              </a:rPr>
              <a:t>Sociology (10+)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8000" b="1" dirty="0">
                <a:latin typeface="Century Gothic" panose="020B0502020202020204" pitchFamily="34" charset="0"/>
              </a:rPr>
              <a:t>Speech (10+)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8000" b="1" dirty="0">
                <a:latin typeface="Century Gothic" panose="020B0502020202020204" pitchFamily="34" charset="0"/>
              </a:rPr>
              <a:t>Humanities (11+)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8000" b="1" dirty="0">
                <a:latin typeface="Century Gothic" panose="020B0502020202020204" pitchFamily="34" charset="0"/>
              </a:rPr>
              <a:t>Government (12)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8000" b="1" dirty="0">
                <a:latin typeface="Century Gothic" panose="020B0502020202020204" pitchFamily="34" charset="0"/>
              </a:rPr>
              <a:t>Economics (12)</a:t>
            </a:r>
          </a:p>
          <a:p>
            <a:pPr marL="0" indent="0" algn="ctr">
              <a:lnSpc>
                <a:spcPct val="110000"/>
              </a:lnSpc>
              <a:buClr>
                <a:srgbClr val="418187"/>
              </a:buClr>
              <a:buNone/>
            </a:pPr>
            <a:endParaRPr lang="en-US" sz="3600" b="1" dirty="0">
              <a:latin typeface="Century Gothic" panose="020B0502020202020204" pitchFamily="34" charset="0"/>
            </a:endParaRPr>
          </a:p>
          <a:p>
            <a:pPr marL="457200" lvl="1" indent="0" algn="ctr">
              <a:lnSpc>
                <a:spcPct val="110000"/>
              </a:lnSpc>
              <a:buClr>
                <a:srgbClr val="418187"/>
              </a:buClr>
              <a:buNone/>
            </a:pPr>
            <a:endParaRPr lang="en-US" sz="80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846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C6BD7B-C37A-3150-0C4B-DF82E81E5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5D1CE-16A4-36A9-4CDE-58A5CF389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538609"/>
            <a:ext cx="10363199" cy="1108654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***SUMMER </a:t>
            </a:r>
            <a:r>
              <a:rPr lang="en-US" b="1" dirty="0">
                <a:highlight>
                  <a:srgbClr val="FFFF00"/>
                </a:highlight>
              </a:rPr>
              <a:t>SELF</a:t>
            </a:r>
            <a:r>
              <a:rPr lang="en-US" b="1" dirty="0"/>
              <a:t>-Enrollment***</a:t>
            </a:r>
            <a:br>
              <a:rPr lang="en-US" dirty="0"/>
            </a:br>
            <a:r>
              <a:rPr lang="en-US" dirty="0"/>
              <a:t>extremely important rules!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804BB-DD75-0F7F-9C72-06D0E2CB5F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596" y="2063434"/>
            <a:ext cx="11576807" cy="435388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Clr>
                <a:srgbClr val="418187"/>
              </a:buClr>
            </a:pPr>
            <a:r>
              <a:rPr lang="en-US" sz="1600" b="1" dirty="0">
                <a:latin typeface="Century Gothic" panose="020B0502020202020204" pitchFamily="34" charset="0"/>
              </a:rPr>
              <a:t>Do not enroll in classes that won’t count and won’t be free!</a:t>
            </a:r>
          </a:p>
          <a:p>
            <a:pPr lvl="1">
              <a:lnSpc>
                <a:spcPct val="110000"/>
              </a:lnSpc>
              <a:buClr>
                <a:srgbClr val="418187"/>
              </a:buClr>
            </a:pPr>
            <a:r>
              <a:rPr lang="en-US" sz="1400" b="1" dirty="0">
                <a:latin typeface="Century Gothic" panose="020B0502020202020204" pitchFamily="34" charset="0"/>
              </a:rPr>
              <a:t>Absolutely no mini-</a:t>
            </a:r>
            <a:r>
              <a:rPr lang="en-US" sz="1400" b="1" dirty="0" err="1">
                <a:latin typeface="Century Gothic" panose="020B0502020202020204" pitchFamily="34" charset="0"/>
              </a:rPr>
              <a:t>mester</a:t>
            </a:r>
            <a:r>
              <a:rPr lang="en-US" sz="1400" b="1" dirty="0">
                <a:latin typeface="Century Gothic" panose="020B0502020202020204" pitchFamily="34" charset="0"/>
              </a:rPr>
              <a:t> courses (3-week May courses)</a:t>
            </a:r>
          </a:p>
          <a:p>
            <a:pPr lvl="1">
              <a:lnSpc>
                <a:spcPct val="110000"/>
              </a:lnSpc>
              <a:buClr>
                <a:srgbClr val="418187"/>
              </a:buClr>
            </a:pPr>
            <a:r>
              <a:rPr lang="en-US" sz="1400" b="1" dirty="0">
                <a:latin typeface="Century Gothic" panose="020B0502020202020204" pitchFamily="34" charset="0"/>
              </a:rPr>
              <a:t>All courses MUST be on the crosswalk.</a:t>
            </a:r>
            <a:endParaRPr lang="en-US" sz="1400" b="1" dirty="0"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pPr lvl="1">
              <a:lnSpc>
                <a:spcPct val="110000"/>
              </a:lnSpc>
              <a:buClr>
                <a:srgbClr val="418187"/>
              </a:buClr>
            </a:pPr>
            <a:r>
              <a:rPr lang="en-US" sz="1400" b="1" dirty="0">
                <a:latin typeface="Century Gothic" panose="020B0502020202020204" pitchFamily="34" charset="0"/>
              </a:rPr>
              <a:t>You must be eligible for the correct grade. </a:t>
            </a:r>
          </a:p>
          <a:p>
            <a:pPr lvl="1">
              <a:lnSpc>
                <a:spcPct val="110000"/>
              </a:lnSpc>
              <a:buClr>
                <a:srgbClr val="418187"/>
              </a:buClr>
            </a:pPr>
            <a:endParaRPr lang="en-US" sz="1400" b="1" dirty="0">
              <a:highlight>
                <a:srgbClr val="FFFF00"/>
              </a:highlight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r>
              <a:rPr lang="en-US" sz="1600" b="1" dirty="0">
                <a:latin typeface="Century Gothic" panose="020B0502020202020204" pitchFamily="34" charset="0"/>
              </a:rPr>
              <a:t>June session 5 weeks and July session 5 weeks. Up to 1.0 total credits.</a:t>
            </a: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r>
              <a:rPr lang="en-US" sz="1600" b="1" dirty="0">
                <a:latin typeface="Century Gothic" panose="020B0502020202020204" pitchFamily="34" charset="0"/>
              </a:rPr>
              <a:t>You are doing this on your own! Login to your Canvas daily. There are no summer reminders. The professor will drop you for non-attendance or not logging in.</a:t>
            </a: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r>
              <a:rPr lang="en-US" sz="1600" b="1" dirty="0">
                <a:latin typeface="Century Gothic" panose="020B0502020202020204" pitchFamily="34" charset="0"/>
              </a:rPr>
              <a:t>Online Anytime vs Online on a Schedule vs Face-to-Face (Meningitis waiver)</a:t>
            </a:r>
          </a:p>
          <a:p>
            <a:pPr marL="0" indent="0">
              <a:lnSpc>
                <a:spcPct val="110000"/>
              </a:lnSpc>
              <a:buClr>
                <a:srgbClr val="418187"/>
              </a:buClr>
              <a:buNone/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156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1F103-D4B3-108F-2615-B69BFB047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443947"/>
            <a:ext cx="9914859" cy="1298713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4400" dirty="0"/>
              <a:t>Cost of Courses</a:t>
            </a:r>
            <a:br>
              <a:rPr lang="en-US" sz="4400" dirty="0"/>
            </a:br>
            <a:r>
              <a:rPr lang="en-US" sz="4400" i="1" dirty="0"/>
              <a:t>free*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5D703E30-4555-423D-E77A-7C726C4133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3742707"/>
              </p:ext>
            </p:extLst>
          </p:nvPr>
        </p:nvGraphicFramePr>
        <p:xfrm>
          <a:off x="401497" y="1660849"/>
          <a:ext cx="10940665" cy="40221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0505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0F3A3-3D00-412B-0C41-B424F7D02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538609"/>
            <a:ext cx="10363199" cy="1108654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Grading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B29C31-F26D-90B7-87E9-CD1E18ADF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505" y="2315361"/>
            <a:ext cx="11576807" cy="435388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r>
              <a:rPr lang="en-US" sz="1600" b="1" dirty="0">
                <a:latin typeface="Century Gothic" panose="020B0502020202020204" pitchFamily="34" charset="0"/>
              </a:rPr>
              <a:t>Students will be awarded an extra 10 points weight to their high school GPA at the end of the semester.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47F1DB6-460F-42DA-36AA-2F6680749B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6003" y="2015777"/>
            <a:ext cx="4619994" cy="2517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363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15A8D-05EE-477D-F30D-79EF537AA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8570" y="809780"/>
            <a:ext cx="9914859" cy="129871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Can I Drop/Withdraw From a Course?</a:t>
            </a:r>
          </a:p>
        </p:txBody>
      </p: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F3EAB0FB-8A05-4594-C50D-02F8A6B924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2713093"/>
              </p:ext>
            </p:extLst>
          </p:nvPr>
        </p:nvGraphicFramePr>
        <p:xfrm>
          <a:off x="335280" y="1742660"/>
          <a:ext cx="11521440" cy="4305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8803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59A97-0A1B-D90E-36D3-49FFC828D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Hcc</a:t>
            </a:r>
            <a:r>
              <a:rPr lang="en-US" dirty="0"/>
              <a:t> </a:t>
            </a:r>
            <a:r>
              <a:rPr lang="en-US" dirty="0" err="1"/>
              <a:t>Myeagle</a:t>
            </a:r>
            <a:r>
              <a:rPr lang="en-US" dirty="0"/>
              <a:t> portal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3A3FC-9669-1973-ABC6-B58F3A947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err="1">
                <a:hlinkClick r:id="rId2" tooltip="https://hccsaweb.hccs.edu:8080/psp/csprd/?cmd=login&amp;languageCd=ENG&amp;"/>
              </a:rPr>
              <a:t>MyEagle</a:t>
            </a:r>
            <a:r>
              <a:rPr lang="en-US" dirty="0"/>
              <a:t> is where you access your </a:t>
            </a:r>
            <a:r>
              <a:rPr lang="en-US" b="1" dirty="0"/>
              <a:t>Student Sign In</a:t>
            </a:r>
            <a:r>
              <a:rPr lang="en-US" dirty="0"/>
              <a:t> to manage classes, check schedules, make payments, etc.</a:t>
            </a:r>
            <a:endParaRPr lang="en-US" sz="2400" dirty="0"/>
          </a:p>
          <a:p>
            <a:r>
              <a:rPr lang="en-US" dirty="0"/>
              <a:t>Reminder your HCC ID is </a:t>
            </a:r>
            <a:r>
              <a:rPr lang="en-US" b="1" dirty="0"/>
              <a:t>W217123456.</a:t>
            </a:r>
          </a:p>
          <a:p>
            <a:r>
              <a:rPr lang="en-US" dirty="0"/>
              <a:t>If you did not enter in a Social Security Number in your application you may have a P#. </a:t>
            </a:r>
          </a:p>
          <a:p>
            <a:pPr lvl="1"/>
            <a:r>
              <a:rPr lang="en-US" dirty="0"/>
              <a:t>I do not have access to this number.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41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021A4066-B261-49FE-952E-A0FE3EE75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3" name="Straight Connector 1032">
            <a:extLst>
              <a:ext uri="{FF2B5EF4-FFF2-40B4-BE49-F238E27FC236}">
                <a16:creationId xmlns:a16="http://schemas.microsoft.com/office/drawing/2014/main" id="{381B4579-E2EA-4BD7-94FF-0A0BEE135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353088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147FACB-8D87-2743-77D6-BA656022B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3530157" cy="1049235"/>
          </a:xfrm>
        </p:spPr>
        <p:txBody>
          <a:bodyPr>
            <a:normAutofit/>
          </a:bodyPr>
          <a:lstStyle/>
          <a:p>
            <a:r>
              <a:rPr lang="en-US" dirty="0"/>
              <a:t>Your </a:t>
            </a:r>
            <a:br>
              <a:rPr lang="en-US" dirty="0"/>
            </a:br>
            <a:r>
              <a:rPr lang="en-US" dirty="0"/>
              <a:t>checklist</a:t>
            </a:r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81958111-BC13-4D45-AB27-0C2C83F9BA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3EC62-B673-4E8B-2938-405C79EDE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3526523" cy="3450613"/>
          </a:xfrm>
        </p:spPr>
        <p:txBody>
          <a:bodyPr>
            <a:normAutofit fontScale="85000" lnSpcReduction="20000"/>
          </a:bodyPr>
          <a:lstStyle/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dirty="0">
                <a:ln>
                  <a:noFill/>
                </a:ln>
                <a:effectLst/>
                <a:latin typeface="Segoe UI Emoji" panose="020B0502040204020203" pitchFamily="34" charset="0"/>
              </a:rPr>
              <a:t>✅</a:t>
            </a:r>
            <a:r>
              <a:rPr kumimoji="0" lang="en-US" altLang="en-US" sz="1700" b="1" i="0" u="none" strike="noStrike" cap="none" normalizeH="0" baseline="0" dirty="0">
                <a:ln>
                  <a:noFill/>
                </a:ln>
                <a:effectLst/>
                <a:latin typeface="Century Gothic" panose="020B0502020202020204" pitchFamily="34" charset="0"/>
              </a:rPr>
              <a:t> Checklist Items</a:t>
            </a:r>
            <a:endParaRPr kumimoji="0" lang="en-US" altLang="en-US" sz="17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Century Gothic" panose="020B0502020202020204" pitchFamily="34" charset="0"/>
              </a:rPr>
              <a:t>Make sure to complete any Checklist items to access the "Manage Classes” button.</a:t>
            </a:r>
            <a:endParaRPr kumimoji="0" lang="en-US" altLang="en-US" sz="17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Century Gothic" panose="020B0502020202020204" pitchFamily="34" charset="0"/>
              </a:rPr>
              <a:t>        </a:t>
            </a:r>
            <a:endParaRPr kumimoji="0" lang="en-US" altLang="en-US" sz="17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Segoe UI Emoji" panose="020B0502040204020203" pitchFamily="34" charset="0"/>
              </a:rPr>
              <a:t>✔️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Century Gothic" panose="020B0502020202020204" pitchFamily="34" charset="0"/>
              </a:rPr>
              <a:t> Be sure to complete</a:t>
            </a:r>
            <a:r>
              <a:rPr kumimoji="0" lang="en-US" altLang="en-US" sz="1700" i="0" u="none" strike="noStrike" cap="none" normalizeH="0" baseline="0" dirty="0">
                <a:ln>
                  <a:noFill/>
                </a:ln>
                <a:effectLst/>
                <a:latin typeface="Century Gothic" panose="020B0502020202020204" pitchFamily="34" charset="0"/>
              </a:rPr>
              <a:t> only the items with an asterisk (*) 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Century Gothic" panose="020B0502020202020204" pitchFamily="34" charset="0"/>
              </a:rPr>
              <a:t>— these are required for enrollment!</a:t>
            </a: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lang="en-US" altLang="en-US" sz="1700" dirty="0">
              <a:latin typeface="Century Gothic" panose="020B0502020202020204" pitchFamily="34" charset="0"/>
            </a:endParaRPr>
          </a:p>
          <a:p>
            <a:pPr eaLnBrk="0" fontAlgn="base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</a:pPr>
            <a:r>
              <a:rPr lang="en-US" altLang="en-US" sz="1700" b="1" dirty="0">
                <a:latin typeface="Arial" panose="020B0604020202020204" pitchFamily="34" charset="0"/>
              </a:rPr>
              <a:t>Ignore Meningitis hold (if online)</a:t>
            </a:r>
          </a:p>
          <a:p>
            <a:pPr eaLnBrk="0" fontAlgn="base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</a:pPr>
            <a:r>
              <a:rPr lang="en-US" altLang="en-US" sz="1700" b="1" dirty="0">
                <a:latin typeface="Arial" panose="020B0604020202020204" pitchFamily="34" charset="0"/>
              </a:rPr>
              <a:t>Ignore Transcript hold</a:t>
            </a:r>
          </a:p>
          <a:p>
            <a:pPr eaLnBrk="0" fontAlgn="base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</a:pPr>
            <a:r>
              <a:rPr kumimoji="0" lang="en-US" altLang="en-US" sz="1700" b="1" i="0" u="none" strike="noStrike" cap="none" normalizeH="0" baseline="0" dirty="0">
                <a:ln>
                  <a:noFill/>
                </a:ln>
                <a:effectLst/>
                <a:latin typeface="Century Gothic" panose="020B0502020202020204" pitchFamily="34" charset="0"/>
              </a:rPr>
              <a:t>They are working on clearing the TSI holds!</a:t>
            </a:r>
          </a:p>
          <a:p>
            <a:pPr eaLnBrk="0" fontAlgn="base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</a:pPr>
            <a:r>
              <a:rPr kumimoji="0" lang="en-US" altLang="en-US" sz="17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Ignore TSI hold UNLESS…</a:t>
            </a:r>
          </a:p>
        </p:txBody>
      </p:sp>
      <p:grpSp>
        <p:nvGrpSpPr>
          <p:cNvPr id="1037" name="Group 1036">
            <a:extLst>
              <a:ext uri="{FF2B5EF4-FFF2-40B4-BE49-F238E27FC236}">
                <a16:creationId xmlns:a16="http://schemas.microsoft.com/office/drawing/2014/main" id="{82188758-E18A-4CE5-9D03-F4BF5D887C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0131" y="482171"/>
            <a:ext cx="6091791" cy="5149101"/>
            <a:chOff x="5446003" y="583365"/>
            <a:chExt cx="6091790" cy="5181928"/>
          </a:xfrm>
        </p:grpSpPr>
        <p:sp>
          <p:nvSpPr>
            <p:cNvPr id="1038" name="Rectangle 1037">
              <a:extLst>
                <a:ext uri="{FF2B5EF4-FFF2-40B4-BE49-F238E27FC236}">
                  <a16:creationId xmlns:a16="http://schemas.microsoft.com/office/drawing/2014/main" id="{821513DD-C15F-4381-AEA6-ED9E5E218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46003" y="583365"/>
              <a:ext cx="6091790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9" name="Rectangle 1038">
              <a:extLst>
                <a:ext uri="{FF2B5EF4-FFF2-40B4-BE49-F238E27FC236}">
                  <a16:creationId xmlns:a16="http://schemas.microsoft.com/office/drawing/2014/main" id="{CED2DE01-7F43-4858-85FC-27022DA78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64828" y="915807"/>
              <a:ext cx="546177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 descr="A screen shot of a computer&#10;&#10;AI-generated content may be incorrect.">
            <a:extLst>
              <a:ext uri="{FF2B5EF4-FFF2-40B4-BE49-F238E27FC236}">
                <a16:creationId xmlns:a16="http://schemas.microsoft.com/office/drawing/2014/main" id="{93EEDD93-310F-ED6F-8C6C-F80494D37B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9"/>
          <a:stretch>
            <a:fillRect/>
          </a:stretch>
        </p:blipFill>
        <p:spPr bwMode="auto">
          <a:xfrm>
            <a:off x="6093926" y="1116345"/>
            <a:ext cx="4821551" cy="3866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040">
            <a:extLst>
              <a:ext uri="{FF2B5EF4-FFF2-40B4-BE49-F238E27FC236}">
                <a16:creationId xmlns:a16="http://schemas.microsoft.com/office/drawing/2014/main" id="{D42F4933-2ECF-4EE5-BCE4-F19E3CA609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043" name="Straight Connector 1042">
            <a:extLst>
              <a:ext uri="{FF2B5EF4-FFF2-40B4-BE49-F238E27FC236}">
                <a16:creationId xmlns:a16="http://schemas.microsoft.com/office/drawing/2014/main" id="{C6FAC23C-014D-4AC5-AD1B-36F7D0E7EF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283729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5453AF4-4FB0-4B39-9296-55DED383E9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C5C2001-E626-4890-B405-22B5BD1CB0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0D7C3E5-1734-4636-9EC5-AEB06BF1FB20}">
  <ds:schemaRefs>
    <ds:schemaRef ds:uri="http://schemas.microsoft.com/office/2006/documentManagement/types"/>
    <ds:schemaRef ds:uri="16c05727-aa75-4e4a-9b5f-8a80a1165891"/>
    <ds:schemaRef ds:uri="http://purl.org/dc/dcmitype/"/>
    <ds:schemaRef ds:uri="http://purl.org/dc/terms/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sharepoint/v3"/>
    <ds:schemaRef ds:uri="http://schemas.microsoft.com/office/2006/metadata/properties"/>
    <ds:schemaRef ds:uri="http://schemas.openxmlformats.org/package/2006/metadata/core-properties"/>
    <ds:schemaRef ds:uri="230e9df3-be65-4c73-a93b-d1236ebd677e"/>
    <ds:schemaRef ds:uri="71af3243-3dd4-4a8d-8c0d-dd76da1f02a5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11511</TotalTime>
  <Words>825</Words>
  <Application>Microsoft Office PowerPoint</Application>
  <PresentationFormat>Widescreen</PresentationFormat>
  <Paragraphs>86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Gothic</vt:lpstr>
      <vt:lpstr>Gill Sans MT</vt:lpstr>
      <vt:lpstr>Segoe UI Emoji</vt:lpstr>
      <vt:lpstr>Wingdings</vt:lpstr>
      <vt:lpstr>Gallery</vt:lpstr>
      <vt:lpstr>DUAL  CREDIT </vt:lpstr>
      <vt:lpstr>PowerPoint Presentation</vt:lpstr>
      <vt:lpstr>Dual Credit Courses  summer HCC</vt:lpstr>
      <vt:lpstr>***SUMMER SELF-Enrollment*** extremely important rules!</vt:lpstr>
      <vt:lpstr>Cost of Courses free*</vt:lpstr>
      <vt:lpstr>Grading</vt:lpstr>
      <vt:lpstr>Can I Drop/Withdraw From a Course?</vt:lpstr>
      <vt:lpstr>Hcc Myeagle portal</vt:lpstr>
      <vt:lpstr>Your  checklist</vt:lpstr>
      <vt:lpstr>TSI HOLDS </vt:lpstr>
      <vt:lpstr>Class SELF-enrollment</vt:lpstr>
      <vt:lpstr>canvas</vt:lpstr>
      <vt:lpstr>SELF-support</vt:lpstr>
      <vt:lpstr>DEMO &amp; SUMMARY</vt:lpstr>
    </vt:vector>
  </TitlesOfParts>
  <Company>FBISD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Academics</dc:title>
  <dc:creator>Walea, Dejah</dc:creator>
  <cp:lastModifiedBy>Kasha Williams</cp:lastModifiedBy>
  <cp:revision>4</cp:revision>
  <dcterms:created xsi:type="dcterms:W3CDTF">2025-01-09T15:44:59Z</dcterms:created>
  <dcterms:modified xsi:type="dcterms:W3CDTF">2026-03-24T12:49:26Z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