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7"/>
  </p:notesMasterIdLst>
  <p:handoutMasterIdLst>
    <p:handoutMasterId r:id="rId38"/>
  </p:handoutMasterIdLst>
  <p:sldIdLst>
    <p:sldId id="279" r:id="rId5"/>
    <p:sldId id="306" r:id="rId6"/>
    <p:sldId id="304" r:id="rId7"/>
    <p:sldId id="260" r:id="rId8"/>
    <p:sldId id="298" r:id="rId9"/>
    <p:sldId id="281" r:id="rId10"/>
    <p:sldId id="287" r:id="rId11"/>
    <p:sldId id="309" r:id="rId12"/>
    <p:sldId id="262" r:id="rId13"/>
    <p:sldId id="270" r:id="rId14"/>
    <p:sldId id="315" r:id="rId15"/>
    <p:sldId id="272" r:id="rId16"/>
    <p:sldId id="288" r:id="rId17"/>
    <p:sldId id="299" r:id="rId18"/>
    <p:sldId id="265" r:id="rId19"/>
    <p:sldId id="275" r:id="rId20"/>
    <p:sldId id="300" r:id="rId21"/>
    <p:sldId id="268" r:id="rId22"/>
    <p:sldId id="313" r:id="rId23"/>
    <p:sldId id="310" r:id="rId24"/>
    <p:sldId id="311" r:id="rId25"/>
    <p:sldId id="312" r:id="rId26"/>
    <p:sldId id="289" r:id="rId27"/>
    <p:sldId id="301" r:id="rId28"/>
    <p:sldId id="291" r:id="rId29"/>
    <p:sldId id="293" r:id="rId30"/>
    <p:sldId id="314" r:id="rId31"/>
    <p:sldId id="294" r:id="rId32"/>
    <p:sldId id="292" r:id="rId33"/>
    <p:sldId id="295" r:id="rId34"/>
    <p:sldId id="305" r:id="rId35"/>
    <p:sldId id="307" r:id="rId3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2829"/>
    <a:srgbClr val="0000FF"/>
    <a:srgbClr val="5555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91A32-50A7-2962-993F-F26FB337965E}" v="22" dt="2020-08-04T20:23:34.035"/>
    <p1510:client id="{189356E0-CA7D-03A2-6BF4-994EB6B488DD}" v="44" dt="2020-07-30T18:22:41.717"/>
    <p1510:client id="{1D084012-9D9A-E2AF-286E-A2BF24E3FC0F}" v="15" dt="2020-07-31T03:16:17.643"/>
    <p1510:client id="{1E702447-A2D6-CB5B-9F37-D8A8F80B878B}" v="79" dt="2020-07-22T21:49:33.219"/>
    <p1510:client id="{316A7238-0EFF-A163-97AE-883A78F53BF3}" v="814" dt="2020-07-22T21:28:48.343"/>
    <p1510:client id="{317E1850-10E9-FE1F-DA83-8AB2E557255C}" v="120" dt="2020-07-31T04:12:22.404"/>
    <p1510:client id="{39A744A8-F8D3-6BDA-34C5-8ED17D403743}" v="2" dt="2020-07-30T15:01:37.862"/>
    <p1510:client id="{530CBA9B-52B0-B35C-8361-5C3F4958106C}" v="1158" dt="2020-07-29T22:04:07.664"/>
    <p1510:client id="{59464543-12DC-E3DC-206F-B519AF4AF36B}" v="17" dt="2020-07-30T16:15:06.698"/>
    <p1510:client id="{5BECEF95-CCBF-C39F-6DB7-191EE041183B}" v="1" dt="2020-07-30T19:11:26.740"/>
    <p1510:client id="{8C8C305B-D27A-04A0-91C0-E6BD31867F99}" v="6" dt="2020-07-31T20:31:04.987"/>
    <p1510:client id="{8EDBC893-1D45-A6D2-46C0-5E2AF7AF306E}" v="344" dt="2020-07-29T06:34:11.857"/>
    <p1510:client id="{9966729E-F6CB-4CE3-7931-2E7E4A49F351}" v="890" dt="2020-08-04T18:09:02.887"/>
    <p1510:client id="{9B405775-3B25-32A1-B7F3-A9E152BE0BB4}" v="47" dt="2020-07-30T23:04:17.746"/>
    <p1510:client id="{A706C742-F353-B4FC-AAD2-D1450B14AE98}" v="11" dt="2020-08-05T01:21:01.627"/>
    <p1510:client id="{AB7E438C-C87F-BE0B-E926-E9F1279D692D}" v="8" dt="2020-07-30T14:26:08.291"/>
    <p1510:client id="{B0626DD5-FEA2-5C6C-392D-02D05EA09D08}" v="23" dt="2020-07-23T20:44:47.245"/>
    <p1510:client id="{B7091212-4D2C-35BC-7FFA-CB3F273327B8}" v="920" dt="2020-08-04T20:42:40.233"/>
    <p1510:client id="{B9397318-197C-B18E-74B0-A057CCE7A20D}" v="204" dt="2020-08-04T18:23:56.971"/>
    <p1510:client id="{D6671DE9-9230-7052-68C1-E26152A14789}" v="1" dt="2020-07-22T18:20:52.307"/>
    <p1510:client id="{D9047031-2E65-BC8C-C4FB-AC801C0A1A10}" v="15" dt="2020-07-29T07:57:06.737"/>
    <p1510:client id="{E9E0CD40-973C-3B2C-7B60-337CF2D06354}" v="160" dt="2020-08-05T15:58:39.695"/>
    <p1510:client id="{FB721856-69FB-8CA1-3AB2-A88FA243174A}" v="15" dt="2020-08-05T01:32:38.379"/>
    <p1510:client id="{FBD88993-0D19-33A1-59C6-D16995C4012F}" v="4" dt="2020-08-03T16:37:03.0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74" autoAdjust="0"/>
  </p:normalViewPr>
  <p:slideViewPr>
    <p:cSldViewPr snapToGrid="0">
      <p:cViewPr varScale="1">
        <p:scale>
          <a:sx n="56" d="100"/>
          <a:sy n="56" d="100"/>
        </p:scale>
        <p:origin x="179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7519F5-642F-474C-965D-747BDDAF94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B9BCCA1-2A4F-4E7A-A191-37EFB58E9A22}">
      <dgm:prSet phldrT="[Text]" custT="1"/>
      <dgm:spPr>
        <a:solidFill>
          <a:srgbClr val="8F2829"/>
        </a:solidFill>
      </dgm:spPr>
      <dgm:t>
        <a:bodyPr/>
        <a:lstStyle/>
        <a:p>
          <a:r>
            <a:rPr lang="en-US" sz="2000" b="1" dirty="0"/>
            <a:t>Step 1</a:t>
          </a:r>
        </a:p>
      </dgm:t>
    </dgm:pt>
    <dgm:pt modelId="{432FB819-2E4E-4397-8069-7A70E4FDFC9B}" type="parTrans" cxnId="{F7541DD9-F82F-41BA-9BB6-8488328E3703}">
      <dgm:prSet/>
      <dgm:spPr/>
      <dgm:t>
        <a:bodyPr/>
        <a:lstStyle/>
        <a:p>
          <a:endParaRPr lang="en-US" sz="2000"/>
        </a:p>
      </dgm:t>
    </dgm:pt>
    <dgm:pt modelId="{C08D9438-6CA6-473E-8061-4927C10A3972}" type="sibTrans" cxnId="{F7541DD9-F82F-41BA-9BB6-8488328E3703}">
      <dgm:prSet/>
      <dgm:spPr/>
      <dgm:t>
        <a:bodyPr/>
        <a:lstStyle/>
        <a:p>
          <a:endParaRPr lang="en-US" sz="2000"/>
        </a:p>
      </dgm:t>
    </dgm:pt>
    <dgm:pt modelId="{42140CD2-5EF4-4162-8C2C-EF298C7F96BC}">
      <dgm:prSet phldrT="[Text]" custT="1"/>
      <dgm:spPr/>
      <dgm:t>
        <a:bodyPr/>
        <a:lstStyle/>
        <a:p>
          <a:pPr rtl="0"/>
          <a:r>
            <a:rPr lang="en-US" sz="2000" dirty="0"/>
            <a:t>Review</a:t>
          </a:r>
          <a:r>
            <a:rPr lang="en-US" sz="2000" dirty="0">
              <a:latin typeface="Calibri"/>
            </a:rPr>
            <a:t> communications about </a:t>
          </a:r>
          <a:r>
            <a:rPr lang="en-US" sz="2000" dirty="0"/>
            <a:t> your child’s grade level expectations for each subject.</a:t>
          </a:r>
          <a:r>
            <a:rPr lang="en-US" sz="2000" dirty="0">
              <a:latin typeface="Calibri"/>
            </a:rPr>
            <a:t>  </a:t>
          </a:r>
          <a:endParaRPr lang="en-US" sz="2000" dirty="0"/>
        </a:p>
      </dgm:t>
    </dgm:pt>
    <dgm:pt modelId="{40FF2F07-EF08-43F0-8778-FDCACD32FD8C}" type="parTrans" cxnId="{33D568F1-C534-4E93-8FF2-DF7E9BF2B69E}">
      <dgm:prSet/>
      <dgm:spPr/>
      <dgm:t>
        <a:bodyPr/>
        <a:lstStyle/>
        <a:p>
          <a:endParaRPr lang="en-US" sz="2000"/>
        </a:p>
      </dgm:t>
    </dgm:pt>
    <dgm:pt modelId="{4BE21263-7562-4C7C-83C9-38363318F2EA}" type="sibTrans" cxnId="{33D568F1-C534-4E93-8FF2-DF7E9BF2B69E}">
      <dgm:prSet/>
      <dgm:spPr/>
      <dgm:t>
        <a:bodyPr/>
        <a:lstStyle/>
        <a:p>
          <a:endParaRPr lang="en-US" sz="2000"/>
        </a:p>
      </dgm:t>
    </dgm:pt>
    <dgm:pt modelId="{7BB12240-3AD8-4636-8DD7-B5851CFF5A8D}">
      <dgm:prSet phldrT="[Text]" custT="1"/>
      <dgm:spPr>
        <a:solidFill>
          <a:srgbClr val="8F2829"/>
        </a:solidFill>
      </dgm:spPr>
      <dgm:t>
        <a:bodyPr/>
        <a:lstStyle/>
        <a:p>
          <a:r>
            <a:rPr lang="en-US" sz="2000" b="1" dirty="0"/>
            <a:t>Step 2</a:t>
          </a:r>
        </a:p>
      </dgm:t>
    </dgm:pt>
    <dgm:pt modelId="{84555AA4-5445-4207-BE2C-BFB7D6DE2B19}" type="parTrans" cxnId="{8EFD9D72-328D-4F71-937B-083771274863}">
      <dgm:prSet/>
      <dgm:spPr/>
      <dgm:t>
        <a:bodyPr/>
        <a:lstStyle/>
        <a:p>
          <a:endParaRPr lang="en-US" sz="2000"/>
        </a:p>
      </dgm:t>
    </dgm:pt>
    <dgm:pt modelId="{16E0817A-DA36-493A-BB4A-0C904827BC19}" type="sibTrans" cxnId="{8EFD9D72-328D-4F71-937B-083771274863}">
      <dgm:prSet/>
      <dgm:spPr/>
      <dgm:t>
        <a:bodyPr/>
        <a:lstStyle/>
        <a:p>
          <a:endParaRPr lang="en-US" sz="2000"/>
        </a:p>
      </dgm:t>
    </dgm:pt>
    <dgm:pt modelId="{11440AE3-659F-458E-B676-CF40CD3E8D77}">
      <dgm:prSet phldrT="[Text]" custT="1"/>
      <dgm:spPr/>
      <dgm:t>
        <a:bodyPr/>
        <a:lstStyle/>
        <a:p>
          <a:pPr rtl="0"/>
          <a:r>
            <a:rPr lang="en-US" sz="2000" dirty="0"/>
            <a:t>Consider </a:t>
          </a:r>
          <a:r>
            <a:rPr lang="en-US" sz="2000" dirty="0">
              <a:latin typeface="Calibri"/>
            </a:rPr>
            <a:t>the</a:t>
          </a:r>
          <a:r>
            <a:rPr lang="en-US" sz="2000" dirty="0"/>
            <a:t> children in</a:t>
          </a:r>
          <a:r>
            <a:rPr lang="en-US" sz="2000" dirty="0">
              <a:latin typeface="Calibri"/>
            </a:rPr>
            <a:t> your</a:t>
          </a:r>
          <a:r>
            <a:rPr lang="en-US" sz="2000" dirty="0"/>
            <a:t> household, their grade </a:t>
          </a:r>
          <a:r>
            <a:rPr lang="en-US" sz="2000" dirty="0">
              <a:latin typeface="Calibri"/>
            </a:rPr>
            <a:t>level expectations</a:t>
          </a:r>
          <a:r>
            <a:rPr lang="en-US" sz="2000" dirty="0"/>
            <a:t>, </a:t>
          </a:r>
          <a:r>
            <a:rPr lang="en-US" sz="2000" dirty="0">
              <a:latin typeface="Calibri"/>
            </a:rPr>
            <a:t>devices available</a:t>
          </a:r>
          <a:r>
            <a:rPr lang="en-US" sz="2000" dirty="0"/>
            <a:t> in</a:t>
          </a:r>
          <a:r>
            <a:rPr lang="en-US" sz="2000" dirty="0">
              <a:latin typeface="Calibri"/>
            </a:rPr>
            <a:t> the</a:t>
          </a:r>
          <a:r>
            <a:rPr lang="en-US" sz="2000" dirty="0"/>
            <a:t> household,</a:t>
          </a:r>
          <a:r>
            <a:rPr lang="en-US" sz="2000" dirty="0">
              <a:latin typeface="Calibri"/>
            </a:rPr>
            <a:t> and</a:t>
          </a:r>
          <a:r>
            <a:rPr lang="en-US" sz="2000" dirty="0"/>
            <a:t> parental support</a:t>
          </a:r>
          <a:r>
            <a:rPr lang="en-US" sz="2000" dirty="0">
              <a:latin typeface="Calibri"/>
            </a:rPr>
            <a:t> needed.</a:t>
          </a:r>
          <a:endParaRPr lang="en-US" sz="2000" dirty="0"/>
        </a:p>
      </dgm:t>
    </dgm:pt>
    <dgm:pt modelId="{7122D766-ED50-44A0-A573-9699EDECFBA7}" type="parTrans" cxnId="{38B7D4F5-5649-46D2-BC2F-1272513242DA}">
      <dgm:prSet/>
      <dgm:spPr/>
      <dgm:t>
        <a:bodyPr/>
        <a:lstStyle/>
        <a:p>
          <a:endParaRPr lang="en-US" sz="2000"/>
        </a:p>
      </dgm:t>
    </dgm:pt>
    <dgm:pt modelId="{7C07DC01-7B80-4656-A80A-968169AADDEB}" type="sibTrans" cxnId="{38B7D4F5-5649-46D2-BC2F-1272513242DA}">
      <dgm:prSet/>
      <dgm:spPr/>
      <dgm:t>
        <a:bodyPr/>
        <a:lstStyle/>
        <a:p>
          <a:endParaRPr lang="en-US" sz="2000"/>
        </a:p>
      </dgm:t>
    </dgm:pt>
    <dgm:pt modelId="{58A522C8-4EBA-4D14-B84D-F410766132CD}">
      <dgm:prSet phldrT="[Text]" custT="1"/>
      <dgm:spPr>
        <a:solidFill>
          <a:srgbClr val="8F2829"/>
        </a:solidFill>
      </dgm:spPr>
      <dgm:t>
        <a:bodyPr/>
        <a:lstStyle/>
        <a:p>
          <a:r>
            <a:rPr lang="en-US" sz="2000" b="1" dirty="0"/>
            <a:t>Step 3</a:t>
          </a:r>
        </a:p>
      </dgm:t>
    </dgm:pt>
    <dgm:pt modelId="{7C67C0FF-C7B6-4AA6-AE61-AA4C86E77E5B}" type="parTrans" cxnId="{D9C91A2C-5ED1-44B3-BCD4-1707FD0C5075}">
      <dgm:prSet/>
      <dgm:spPr/>
      <dgm:t>
        <a:bodyPr/>
        <a:lstStyle/>
        <a:p>
          <a:endParaRPr lang="en-US" sz="2000"/>
        </a:p>
      </dgm:t>
    </dgm:pt>
    <dgm:pt modelId="{8ACD945B-1F2D-4DB7-A76D-09429A47A784}" type="sibTrans" cxnId="{D9C91A2C-5ED1-44B3-BCD4-1707FD0C5075}">
      <dgm:prSet/>
      <dgm:spPr/>
      <dgm:t>
        <a:bodyPr/>
        <a:lstStyle/>
        <a:p>
          <a:endParaRPr lang="en-US" sz="2000"/>
        </a:p>
      </dgm:t>
    </dgm:pt>
    <dgm:pt modelId="{55CE83A0-95B7-41F8-AFEF-F7EA641997A5}">
      <dgm:prSet phldrT="[Text]" custT="1"/>
      <dgm:spPr>
        <a:solidFill>
          <a:srgbClr val="8F2829"/>
        </a:solidFill>
      </dgm:spPr>
      <dgm:t>
        <a:bodyPr/>
        <a:lstStyle/>
        <a:p>
          <a:r>
            <a:rPr lang="en-US" sz="2000" b="1" dirty="0"/>
            <a:t>Step 4</a:t>
          </a:r>
        </a:p>
      </dgm:t>
    </dgm:pt>
    <dgm:pt modelId="{BF806240-E069-4109-8636-8760F79E5D21}" type="parTrans" cxnId="{B371C231-B183-4334-AD0E-809B66197BF7}">
      <dgm:prSet/>
      <dgm:spPr/>
      <dgm:t>
        <a:bodyPr/>
        <a:lstStyle/>
        <a:p>
          <a:endParaRPr lang="en-US" sz="2000"/>
        </a:p>
      </dgm:t>
    </dgm:pt>
    <dgm:pt modelId="{474D7E33-9151-48E0-9243-61E6B705CE89}" type="sibTrans" cxnId="{B371C231-B183-4334-AD0E-809B66197BF7}">
      <dgm:prSet/>
      <dgm:spPr/>
      <dgm:t>
        <a:bodyPr/>
        <a:lstStyle/>
        <a:p>
          <a:endParaRPr lang="en-US" sz="2000"/>
        </a:p>
      </dgm:t>
    </dgm:pt>
    <dgm:pt modelId="{5B15BA20-C15F-40A4-91B0-DC915E828F49}">
      <dgm:prSet custT="1"/>
      <dgm:spPr/>
      <dgm:t>
        <a:bodyPr/>
        <a:lstStyle/>
        <a:p>
          <a:pPr rtl="0"/>
          <a:r>
            <a:rPr lang="en-US" sz="2000" dirty="0"/>
            <a:t>Plan</a:t>
          </a:r>
          <a:r>
            <a:rPr lang="en-US" sz="2000" dirty="0">
              <a:latin typeface="Calibri"/>
            </a:rPr>
            <a:t> a schedule with</a:t>
          </a:r>
          <a:r>
            <a:rPr lang="en-US" sz="2000" dirty="0"/>
            <a:t> daily content time for each </a:t>
          </a:r>
          <a:r>
            <a:rPr lang="en-US" sz="2000" dirty="0">
              <a:latin typeface="Calibri"/>
            </a:rPr>
            <a:t>child</a:t>
          </a:r>
          <a:r>
            <a:rPr lang="en-US" sz="2000" dirty="0"/>
            <a:t> in your home</a:t>
          </a:r>
          <a:r>
            <a:rPr lang="en-US" sz="2000" dirty="0">
              <a:latin typeface="Calibri"/>
            </a:rPr>
            <a:t>, considering the communicated expectations. </a:t>
          </a:r>
          <a:r>
            <a:rPr lang="en-US" sz="2000" dirty="0"/>
            <a:t> </a:t>
          </a:r>
          <a:r>
            <a:rPr lang="en-US" sz="2000" dirty="0">
              <a:latin typeface="Calibri"/>
            </a:rPr>
            <a:t>Consider the best space for your child to do their work. </a:t>
          </a:r>
          <a:endParaRPr lang="en-US" sz="2000" dirty="0"/>
        </a:p>
      </dgm:t>
    </dgm:pt>
    <dgm:pt modelId="{AABDF479-91D5-4CEC-87EC-CB0666B4A5DE}" type="parTrans" cxnId="{C917C68A-9C96-464C-AB2D-E6314F8C4098}">
      <dgm:prSet/>
      <dgm:spPr/>
      <dgm:t>
        <a:bodyPr/>
        <a:lstStyle/>
        <a:p>
          <a:endParaRPr lang="en-US" sz="2000"/>
        </a:p>
      </dgm:t>
    </dgm:pt>
    <dgm:pt modelId="{84F55597-F4BC-4915-935A-E3E20470B11E}" type="sibTrans" cxnId="{C917C68A-9C96-464C-AB2D-E6314F8C4098}">
      <dgm:prSet/>
      <dgm:spPr/>
      <dgm:t>
        <a:bodyPr/>
        <a:lstStyle/>
        <a:p>
          <a:endParaRPr lang="en-US" sz="2000"/>
        </a:p>
      </dgm:t>
    </dgm:pt>
    <dgm:pt modelId="{F6279E4D-C1B4-44E8-B4C2-774377F42CAE}">
      <dgm:prSet phldrT="[Text]" custT="1"/>
      <dgm:spPr/>
      <dgm:t>
        <a:bodyPr/>
        <a:lstStyle/>
        <a:p>
          <a:pPr rtl="0"/>
          <a:r>
            <a:rPr lang="en-US" sz="2000" dirty="0">
              <a:latin typeface="Calibri"/>
            </a:rPr>
            <a:t>Consider</a:t>
          </a:r>
          <a:r>
            <a:rPr lang="en-US" sz="2000" dirty="0"/>
            <a:t> other supports</a:t>
          </a:r>
          <a:r>
            <a:rPr lang="en-US" sz="2000" dirty="0">
              <a:latin typeface="Calibri"/>
            </a:rPr>
            <a:t>  your child needs, such as exercise, mental breaks, meals, etc. </a:t>
          </a:r>
        </a:p>
      </dgm:t>
    </dgm:pt>
    <dgm:pt modelId="{6D5C8000-ED49-431D-AEE2-0A6BC4E266BF}" type="parTrans" cxnId="{2AAF03D9-B9C0-441F-8D86-E1816ED03422}">
      <dgm:prSet/>
      <dgm:spPr/>
      <dgm:t>
        <a:bodyPr/>
        <a:lstStyle/>
        <a:p>
          <a:endParaRPr lang="en-US" sz="2000"/>
        </a:p>
      </dgm:t>
    </dgm:pt>
    <dgm:pt modelId="{9BC9953B-6836-4E40-B439-99F19B6377C3}" type="sibTrans" cxnId="{2AAF03D9-B9C0-441F-8D86-E1816ED03422}">
      <dgm:prSet/>
      <dgm:spPr/>
      <dgm:t>
        <a:bodyPr/>
        <a:lstStyle/>
        <a:p>
          <a:endParaRPr lang="en-US" sz="2000"/>
        </a:p>
      </dgm:t>
    </dgm:pt>
    <dgm:pt modelId="{1693C06D-6C6E-49F0-ACD4-97C8B35B1AD6}" type="pres">
      <dgm:prSet presAssocID="{007519F5-642F-474C-965D-747BDDAF94E2}" presName="linear" presStyleCnt="0">
        <dgm:presLayoutVars>
          <dgm:animLvl val="lvl"/>
          <dgm:resizeHandles val="exact"/>
        </dgm:presLayoutVars>
      </dgm:prSet>
      <dgm:spPr/>
      <dgm:t>
        <a:bodyPr/>
        <a:lstStyle/>
        <a:p>
          <a:endParaRPr lang="en-US"/>
        </a:p>
      </dgm:t>
    </dgm:pt>
    <dgm:pt modelId="{7780A985-2520-431D-9AD7-4F7FCA0B1418}" type="pres">
      <dgm:prSet presAssocID="{EB9BCCA1-2A4F-4E7A-A191-37EFB58E9A22}" presName="parentText" presStyleLbl="node1" presStyleIdx="0" presStyleCnt="4">
        <dgm:presLayoutVars>
          <dgm:chMax val="0"/>
          <dgm:bulletEnabled val="1"/>
        </dgm:presLayoutVars>
      </dgm:prSet>
      <dgm:spPr/>
      <dgm:t>
        <a:bodyPr/>
        <a:lstStyle/>
        <a:p>
          <a:endParaRPr lang="en-US"/>
        </a:p>
      </dgm:t>
    </dgm:pt>
    <dgm:pt modelId="{3D2B944B-DF49-4069-8331-C7368D78D1FB}" type="pres">
      <dgm:prSet presAssocID="{EB9BCCA1-2A4F-4E7A-A191-37EFB58E9A22}" presName="childText" presStyleLbl="revTx" presStyleIdx="0" presStyleCnt="4">
        <dgm:presLayoutVars>
          <dgm:bulletEnabled val="1"/>
        </dgm:presLayoutVars>
      </dgm:prSet>
      <dgm:spPr/>
      <dgm:t>
        <a:bodyPr/>
        <a:lstStyle/>
        <a:p>
          <a:endParaRPr lang="en-US"/>
        </a:p>
      </dgm:t>
    </dgm:pt>
    <dgm:pt modelId="{1222C679-5AEE-4B4C-A939-98D338020314}" type="pres">
      <dgm:prSet presAssocID="{7BB12240-3AD8-4636-8DD7-B5851CFF5A8D}" presName="parentText" presStyleLbl="node1" presStyleIdx="1" presStyleCnt="4">
        <dgm:presLayoutVars>
          <dgm:chMax val="0"/>
          <dgm:bulletEnabled val="1"/>
        </dgm:presLayoutVars>
      </dgm:prSet>
      <dgm:spPr/>
      <dgm:t>
        <a:bodyPr/>
        <a:lstStyle/>
        <a:p>
          <a:endParaRPr lang="en-US"/>
        </a:p>
      </dgm:t>
    </dgm:pt>
    <dgm:pt modelId="{D649BD51-47AD-4784-B03E-2384561D7FCD}" type="pres">
      <dgm:prSet presAssocID="{7BB12240-3AD8-4636-8DD7-B5851CFF5A8D}" presName="childText" presStyleLbl="revTx" presStyleIdx="1" presStyleCnt="4">
        <dgm:presLayoutVars>
          <dgm:bulletEnabled val="1"/>
        </dgm:presLayoutVars>
      </dgm:prSet>
      <dgm:spPr/>
      <dgm:t>
        <a:bodyPr/>
        <a:lstStyle/>
        <a:p>
          <a:endParaRPr lang="en-US"/>
        </a:p>
      </dgm:t>
    </dgm:pt>
    <dgm:pt modelId="{6441D46A-584C-4D7F-AA6F-57E60AB7E6A3}" type="pres">
      <dgm:prSet presAssocID="{58A522C8-4EBA-4D14-B84D-F410766132CD}" presName="parentText" presStyleLbl="node1" presStyleIdx="2" presStyleCnt="4">
        <dgm:presLayoutVars>
          <dgm:chMax val="0"/>
          <dgm:bulletEnabled val="1"/>
        </dgm:presLayoutVars>
      </dgm:prSet>
      <dgm:spPr/>
      <dgm:t>
        <a:bodyPr/>
        <a:lstStyle/>
        <a:p>
          <a:endParaRPr lang="en-US"/>
        </a:p>
      </dgm:t>
    </dgm:pt>
    <dgm:pt modelId="{82807176-7595-4232-882B-BA91542267DA}" type="pres">
      <dgm:prSet presAssocID="{58A522C8-4EBA-4D14-B84D-F410766132CD}" presName="childText" presStyleLbl="revTx" presStyleIdx="2" presStyleCnt="4">
        <dgm:presLayoutVars>
          <dgm:bulletEnabled val="1"/>
        </dgm:presLayoutVars>
      </dgm:prSet>
      <dgm:spPr/>
      <dgm:t>
        <a:bodyPr/>
        <a:lstStyle/>
        <a:p>
          <a:endParaRPr lang="en-US"/>
        </a:p>
      </dgm:t>
    </dgm:pt>
    <dgm:pt modelId="{2FBB4E7E-1899-4448-90EC-A5DB125DB548}" type="pres">
      <dgm:prSet presAssocID="{55CE83A0-95B7-41F8-AFEF-F7EA641997A5}" presName="parentText" presStyleLbl="node1" presStyleIdx="3" presStyleCnt="4">
        <dgm:presLayoutVars>
          <dgm:chMax val="0"/>
          <dgm:bulletEnabled val="1"/>
        </dgm:presLayoutVars>
      </dgm:prSet>
      <dgm:spPr/>
      <dgm:t>
        <a:bodyPr/>
        <a:lstStyle/>
        <a:p>
          <a:endParaRPr lang="en-US"/>
        </a:p>
      </dgm:t>
    </dgm:pt>
    <dgm:pt modelId="{49067D7F-36F9-4986-9682-B7AA9B3EC1B3}" type="pres">
      <dgm:prSet presAssocID="{55CE83A0-95B7-41F8-AFEF-F7EA641997A5}" presName="childText" presStyleLbl="revTx" presStyleIdx="3" presStyleCnt="4">
        <dgm:presLayoutVars>
          <dgm:bulletEnabled val="1"/>
        </dgm:presLayoutVars>
      </dgm:prSet>
      <dgm:spPr/>
      <dgm:t>
        <a:bodyPr/>
        <a:lstStyle/>
        <a:p>
          <a:endParaRPr lang="en-US"/>
        </a:p>
      </dgm:t>
    </dgm:pt>
  </dgm:ptLst>
  <dgm:cxnLst>
    <dgm:cxn modelId="{71C832A6-AE3E-4193-98E5-FF2EE2857F6A}" type="presOf" srcId="{11440AE3-659F-458E-B676-CF40CD3E8D77}" destId="{D649BD51-47AD-4784-B03E-2384561D7FCD}" srcOrd="0" destOrd="0" presId="urn:microsoft.com/office/officeart/2005/8/layout/vList2"/>
    <dgm:cxn modelId="{38B7D4F5-5649-46D2-BC2F-1272513242DA}" srcId="{7BB12240-3AD8-4636-8DD7-B5851CFF5A8D}" destId="{11440AE3-659F-458E-B676-CF40CD3E8D77}" srcOrd="0" destOrd="0" parTransId="{7122D766-ED50-44A0-A573-9699EDECFBA7}" sibTransId="{7C07DC01-7B80-4656-A80A-968169AADDEB}"/>
    <dgm:cxn modelId="{229467A3-A3A5-4262-98B3-5CE28381EFF8}" type="presOf" srcId="{5B15BA20-C15F-40A4-91B0-DC915E828F49}" destId="{82807176-7595-4232-882B-BA91542267DA}" srcOrd="0" destOrd="0" presId="urn:microsoft.com/office/officeart/2005/8/layout/vList2"/>
    <dgm:cxn modelId="{F7541DD9-F82F-41BA-9BB6-8488328E3703}" srcId="{007519F5-642F-474C-965D-747BDDAF94E2}" destId="{EB9BCCA1-2A4F-4E7A-A191-37EFB58E9A22}" srcOrd="0" destOrd="0" parTransId="{432FB819-2E4E-4397-8069-7A70E4FDFC9B}" sibTransId="{C08D9438-6CA6-473E-8061-4927C10A3972}"/>
    <dgm:cxn modelId="{62E84B80-62C7-4F80-92D5-986FBCCEE024}" type="presOf" srcId="{F6279E4D-C1B4-44E8-B4C2-774377F42CAE}" destId="{49067D7F-36F9-4986-9682-B7AA9B3EC1B3}" srcOrd="0" destOrd="0" presId="urn:microsoft.com/office/officeart/2005/8/layout/vList2"/>
    <dgm:cxn modelId="{2AAF03D9-B9C0-441F-8D86-E1816ED03422}" srcId="{55CE83A0-95B7-41F8-AFEF-F7EA641997A5}" destId="{F6279E4D-C1B4-44E8-B4C2-774377F42CAE}" srcOrd="0" destOrd="0" parTransId="{6D5C8000-ED49-431D-AEE2-0A6BC4E266BF}" sibTransId="{9BC9953B-6836-4E40-B439-99F19B6377C3}"/>
    <dgm:cxn modelId="{C917C68A-9C96-464C-AB2D-E6314F8C4098}" srcId="{58A522C8-4EBA-4D14-B84D-F410766132CD}" destId="{5B15BA20-C15F-40A4-91B0-DC915E828F49}" srcOrd="0" destOrd="0" parTransId="{AABDF479-91D5-4CEC-87EC-CB0666B4A5DE}" sibTransId="{84F55597-F4BC-4915-935A-E3E20470B11E}"/>
    <dgm:cxn modelId="{936CFA93-43DB-4E72-95FC-FBE7244C4F74}" type="presOf" srcId="{007519F5-642F-474C-965D-747BDDAF94E2}" destId="{1693C06D-6C6E-49F0-ACD4-97C8B35B1AD6}" srcOrd="0" destOrd="0" presId="urn:microsoft.com/office/officeart/2005/8/layout/vList2"/>
    <dgm:cxn modelId="{7CB8E840-F51C-4356-B07F-E65FF1B1CCC1}" type="presOf" srcId="{7BB12240-3AD8-4636-8DD7-B5851CFF5A8D}" destId="{1222C679-5AEE-4B4C-A939-98D338020314}" srcOrd="0" destOrd="0" presId="urn:microsoft.com/office/officeart/2005/8/layout/vList2"/>
    <dgm:cxn modelId="{86978BED-1483-4BB0-830B-AE06AE34623E}" type="presOf" srcId="{42140CD2-5EF4-4162-8C2C-EF298C7F96BC}" destId="{3D2B944B-DF49-4069-8331-C7368D78D1FB}" srcOrd="0" destOrd="0" presId="urn:microsoft.com/office/officeart/2005/8/layout/vList2"/>
    <dgm:cxn modelId="{B371C231-B183-4334-AD0E-809B66197BF7}" srcId="{007519F5-642F-474C-965D-747BDDAF94E2}" destId="{55CE83A0-95B7-41F8-AFEF-F7EA641997A5}" srcOrd="3" destOrd="0" parTransId="{BF806240-E069-4109-8636-8760F79E5D21}" sibTransId="{474D7E33-9151-48E0-9243-61E6B705CE89}"/>
    <dgm:cxn modelId="{15B6EE5C-2530-4A48-87A0-73E0B112CF82}" type="presOf" srcId="{58A522C8-4EBA-4D14-B84D-F410766132CD}" destId="{6441D46A-584C-4D7F-AA6F-57E60AB7E6A3}" srcOrd="0" destOrd="0" presId="urn:microsoft.com/office/officeart/2005/8/layout/vList2"/>
    <dgm:cxn modelId="{F9F0101B-2946-4B35-8CD7-A469CBA73726}" type="presOf" srcId="{EB9BCCA1-2A4F-4E7A-A191-37EFB58E9A22}" destId="{7780A985-2520-431D-9AD7-4F7FCA0B1418}" srcOrd="0" destOrd="0" presId="urn:microsoft.com/office/officeart/2005/8/layout/vList2"/>
    <dgm:cxn modelId="{60690ED9-F419-4444-B541-EA62D4FE59D6}" type="presOf" srcId="{55CE83A0-95B7-41F8-AFEF-F7EA641997A5}" destId="{2FBB4E7E-1899-4448-90EC-A5DB125DB548}" srcOrd="0" destOrd="0" presId="urn:microsoft.com/office/officeart/2005/8/layout/vList2"/>
    <dgm:cxn modelId="{D9C91A2C-5ED1-44B3-BCD4-1707FD0C5075}" srcId="{007519F5-642F-474C-965D-747BDDAF94E2}" destId="{58A522C8-4EBA-4D14-B84D-F410766132CD}" srcOrd="2" destOrd="0" parTransId="{7C67C0FF-C7B6-4AA6-AE61-AA4C86E77E5B}" sibTransId="{8ACD945B-1F2D-4DB7-A76D-09429A47A784}"/>
    <dgm:cxn modelId="{33D568F1-C534-4E93-8FF2-DF7E9BF2B69E}" srcId="{EB9BCCA1-2A4F-4E7A-A191-37EFB58E9A22}" destId="{42140CD2-5EF4-4162-8C2C-EF298C7F96BC}" srcOrd="0" destOrd="0" parTransId="{40FF2F07-EF08-43F0-8778-FDCACD32FD8C}" sibTransId="{4BE21263-7562-4C7C-83C9-38363318F2EA}"/>
    <dgm:cxn modelId="{8EFD9D72-328D-4F71-937B-083771274863}" srcId="{007519F5-642F-474C-965D-747BDDAF94E2}" destId="{7BB12240-3AD8-4636-8DD7-B5851CFF5A8D}" srcOrd="1" destOrd="0" parTransId="{84555AA4-5445-4207-BE2C-BFB7D6DE2B19}" sibTransId="{16E0817A-DA36-493A-BB4A-0C904827BC19}"/>
    <dgm:cxn modelId="{B10872D7-9921-48E5-83BA-E3090518CC2C}" type="presParOf" srcId="{1693C06D-6C6E-49F0-ACD4-97C8B35B1AD6}" destId="{7780A985-2520-431D-9AD7-4F7FCA0B1418}" srcOrd="0" destOrd="0" presId="urn:microsoft.com/office/officeart/2005/8/layout/vList2"/>
    <dgm:cxn modelId="{EE0F25EF-7516-41EB-964A-294BA98D74DF}" type="presParOf" srcId="{1693C06D-6C6E-49F0-ACD4-97C8B35B1AD6}" destId="{3D2B944B-DF49-4069-8331-C7368D78D1FB}" srcOrd="1" destOrd="0" presId="urn:microsoft.com/office/officeart/2005/8/layout/vList2"/>
    <dgm:cxn modelId="{FF22A9E3-855E-49A2-9B15-FF9B51AEBA56}" type="presParOf" srcId="{1693C06D-6C6E-49F0-ACD4-97C8B35B1AD6}" destId="{1222C679-5AEE-4B4C-A939-98D338020314}" srcOrd="2" destOrd="0" presId="urn:microsoft.com/office/officeart/2005/8/layout/vList2"/>
    <dgm:cxn modelId="{0D7D2DDC-524E-4F70-B675-8E5F1C686382}" type="presParOf" srcId="{1693C06D-6C6E-49F0-ACD4-97C8B35B1AD6}" destId="{D649BD51-47AD-4784-B03E-2384561D7FCD}" srcOrd="3" destOrd="0" presId="urn:microsoft.com/office/officeart/2005/8/layout/vList2"/>
    <dgm:cxn modelId="{AF21234F-6AB0-4FD0-9D2B-E234F81B83CD}" type="presParOf" srcId="{1693C06D-6C6E-49F0-ACD4-97C8B35B1AD6}" destId="{6441D46A-584C-4D7F-AA6F-57E60AB7E6A3}" srcOrd="4" destOrd="0" presId="urn:microsoft.com/office/officeart/2005/8/layout/vList2"/>
    <dgm:cxn modelId="{D9491EBC-E220-4FD6-8326-CEBC429393A0}" type="presParOf" srcId="{1693C06D-6C6E-49F0-ACD4-97C8B35B1AD6}" destId="{82807176-7595-4232-882B-BA91542267DA}" srcOrd="5" destOrd="0" presId="urn:microsoft.com/office/officeart/2005/8/layout/vList2"/>
    <dgm:cxn modelId="{B587BE2D-EFB6-4792-8F16-20E599D0049A}" type="presParOf" srcId="{1693C06D-6C6E-49F0-ACD4-97C8B35B1AD6}" destId="{2FBB4E7E-1899-4448-90EC-A5DB125DB548}" srcOrd="6" destOrd="0" presId="urn:microsoft.com/office/officeart/2005/8/layout/vList2"/>
    <dgm:cxn modelId="{CDE2763D-A9B5-4491-8B0E-FC2909FDCC45}" type="presParOf" srcId="{1693C06D-6C6E-49F0-ACD4-97C8B35B1AD6}" destId="{49067D7F-36F9-4986-9682-B7AA9B3EC1B3}"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AA6FC4-83EB-4482-A151-9ED8B5D51406}" type="doc">
      <dgm:prSet loTypeId="urn:microsoft.com/office/officeart/2005/8/layout/process2" loCatId="process" qsTypeId="urn:microsoft.com/office/officeart/2005/8/quickstyle/simple2" qsCatId="simple" csTypeId="urn:microsoft.com/office/officeart/2005/8/colors/colorful1" csCatId="colorful" phldr="1"/>
      <dgm:spPr/>
    </dgm:pt>
    <dgm:pt modelId="{206AE426-1C9D-481C-97C7-D5075975C982}">
      <dgm:prSet phldr="0" custT="1"/>
      <dgm:spPr/>
      <dgm:t>
        <a:bodyPr/>
        <a:lstStyle/>
        <a:p>
          <a:pPr rtl="0"/>
          <a:r>
            <a:rPr lang="en-US" sz="1800" dirty="0"/>
            <a:t>Is there an area designated at home for online instructional activities? </a:t>
          </a:r>
          <a:r>
            <a:rPr lang="en-US" sz="1400" dirty="0"/>
            <a:t> </a:t>
          </a:r>
        </a:p>
        <a:p>
          <a:pPr rtl="0"/>
          <a:r>
            <a:rPr lang="en-US" sz="1400" dirty="0"/>
            <a:t>i.e.: child’s room, kitchen table, small area off of the main living areas, a nook that can be personalized, etc.</a:t>
          </a:r>
          <a:endParaRPr lang="en-US" sz="1400" dirty="0">
            <a:latin typeface="Calibri"/>
          </a:endParaRPr>
        </a:p>
      </dgm:t>
    </dgm:pt>
    <dgm:pt modelId="{183C5BB5-D5BF-477A-B231-2544715F9132}" type="parTrans" cxnId="{5B2F2E4F-F210-4DFE-B628-78A84419D29B}">
      <dgm:prSet/>
      <dgm:spPr/>
      <dgm:t>
        <a:bodyPr/>
        <a:lstStyle/>
        <a:p>
          <a:endParaRPr lang="en-US"/>
        </a:p>
      </dgm:t>
    </dgm:pt>
    <dgm:pt modelId="{0875AD16-BD09-4C27-9E34-1E4097B9B6EE}" type="sibTrans" cxnId="{5B2F2E4F-F210-4DFE-B628-78A84419D29B}">
      <dgm:prSet/>
      <dgm:spPr/>
      <dgm:t>
        <a:bodyPr/>
        <a:lstStyle/>
        <a:p>
          <a:endParaRPr lang="en-US" dirty="0"/>
        </a:p>
      </dgm:t>
    </dgm:pt>
    <dgm:pt modelId="{66C51D44-A178-43C6-8937-60366568B779}">
      <dgm:prSet phldr="0"/>
      <dgm:spPr/>
      <dgm:t>
        <a:bodyPr/>
        <a:lstStyle/>
        <a:p>
          <a:pPr rtl="0"/>
          <a:r>
            <a:rPr lang="en-US" dirty="0"/>
            <a:t>Is the area optimal for internet connectivity</a:t>
          </a:r>
          <a:r>
            <a:rPr lang="en-US" dirty="0">
              <a:latin typeface="Calibri"/>
            </a:rPr>
            <a:t>?</a:t>
          </a:r>
        </a:p>
      </dgm:t>
    </dgm:pt>
    <dgm:pt modelId="{D313E28E-11C2-413C-BCD7-FF2F87BC52FA}" type="parTrans" cxnId="{0BC3093C-331E-4A76-8A93-26D8C0303E1A}">
      <dgm:prSet/>
      <dgm:spPr/>
      <dgm:t>
        <a:bodyPr/>
        <a:lstStyle/>
        <a:p>
          <a:endParaRPr lang="en-US"/>
        </a:p>
      </dgm:t>
    </dgm:pt>
    <dgm:pt modelId="{B21416F4-3BE7-498D-BEA3-670581C311F6}" type="sibTrans" cxnId="{0BC3093C-331E-4A76-8A93-26D8C0303E1A}">
      <dgm:prSet/>
      <dgm:spPr/>
      <dgm:t>
        <a:bodyPr/>
        <a:lstStyle/>
        <a:p>
          <a:endParaRPr lang="en-US" dirty="0"/>
        </a:p>
      </dgm:t>
    </dgm:pt>
    <dgm:pt modelId="{F663DA69-0222-407E-B458-6CBF37307F5B}">
      <dgm:prSet phldr="0"/>
      <dgm:spPr/>
      <dgm:t>
        <a:bodyPr/>
        <a:lstStyle/>
        <a:p>
          <a:pPr rtl="0"/>
          <a:r>
            <a:rPr lang="en-US" dirty="0"/>
            <a:t>Is there a bulletin board or empty wall space to post schedules, calendars, and completed work?</a:t>
          </a:r>
          <a:endParaRPr lang="en-US" dirty="0">
            <a:latin typeface="Calibri"/>
          </a:endParaRPr>
        </a:p>
      </dgm:t>
    </dgm:pt>
    <dgm:pt modelId="{87D79C4A-4524-4C62-B377-28F5B29E70B1}" type="parTrans" cxnId="{376B2253-6D79-43E4-809B-7A66E61CF209}">
      <dgm:prSet/>
      <dgm:spPr/>
      <dgm:t>
        <a:bodyPr/>
        <a:lstStyle/>
        <a:p>
          <a:endParaRPr lang="en-US"/>
        </a:p>
      </dgm:t>
    </dgm:pt>
    <dgm:pt modelId="{15E9548F-DA68-49D8-A95B-06B748AFF4DF}" type="sibTrans" cxnId="{376B2253-6D79-43E4-809B-7A66E61CF209}">
      <dgm:prSet/>
      <dgm:spPr/>
      <dgm:t>
        <a:bodyPr/>
        <a:lstStyle/>
        <a:p>
          <a:endParaRPr lang="en-US" dirty="0"/>
        </a:p>
      </dgm:t>
    </dgm:pt>
    <dgm:pt modelId="{FC4ACB80-6DA8-4B86-AAA0-99ECE0545F5E}">
      <dgm:prSet phldr="0"/>
      <dgm:spPr/>
      <dgm:t>
        <a:bodyPr/>
        <a:lstStyle/>
        <a:p>
          <a:pPr rtl="0"/>
          <a:r>
            <a:rPr lang="en-US" dirty="0"/>
            <a:t>Are there bookshelves, baskets or bins to help keep supplies organized?</a:t>
          </a:r>
          <a:endParaRPr lang="en-US" dirty="0">
            <a:latin typeface="Calibri"/>
          </a:endParaRPr>
        </a:p>
      </dgm:t>
    </dgm:pt>
    <dgm:pt modelId="{876359DE-D5BB-4929-9F7A-3C2DB7AAA710}" type="parTrans" cxnId="{9D43151C-ED83-4A77-88C7-CA775C4426AD}">
      <dgm:prSet/>
      <dgm:spPr/>
      <dgm:t>
        <a:bodyPr/>
        <a:lstStyle/>
        <a:p>
          <a:endParaRPr lang="en-US"/>
        </a:p>
      </dgm:t>
    </dgm:pt>
    <dgm:pt modelId="{76BC0187-E858-466A-8190-238B058956F5}" type="sibTrans" cxnId="{9D43151C-ED83-4A77-88C7-CA775C4426AD}">
      <dgm:prSet/>
      <dgm:spPr/>
      <dgm:t>
        <a:bodyPr/>
        <a:lstStyle/>
        <a:p>
          <a:endParaRPr lang="en-US"/>
        </a:p>
      </dgm:t>
    </dgm:pt>
    <dgm:pt modelId="{4B7E4089-34AE-4320-A7B1-FF2037D9DBA5}" type="pres">
      <dgm:prSet presAssocID="{D8AA6FC4-83EB-4482-A151-9ED8B5D51406}" presName="linearFlow" presStyleCnt="0">
        <dgm:presLayoutVars>
          <dgm:resizeHandles val="exact"/>
        </dgm:presLayoutVars>
      </dgm:prSet>
      <dgm:spPr/>
    </dgm:pt>
    <dgm:pt modelId="{91E4FE25-288A-45B1-B1FA-0A1426718D85}" type="pres">
      <dgm:prSet presAssocID="{206AE426-1C9D-481C-97C7-D5075975C982}" presName="node" presStyleLbl="node1" presStyleIdx="0" presStyleCnt="4">
        <dgm:presLayoutVars>
          <dgm:bulletEnabled val="1"/>
        </dgm:presLayoutVars>
      </dgm:prSet>
      <dgm:spPr/>
      <dgm:t>
        <a:bodyPr/>
        <a:lstStyle/>
        <a:p>
          <a:endParaRPr lang="en-US"/>
        </a:p>
      </dgm:t>
    </dgm:pt>
    <dgm:pt modelId="{5F430387-5890-46DC-B72C-919AC1530E66}" type="pres">
      <dgm:prSet presAssocID="{0875AD16-BD09-4C27-9E34-1E4097B9B6EE}" presName="sibTrans" presStyleLbl="sibTrans2D1" presStyleIdx="0" presStyleCnt="3"/>
      <dgm:spPr/>
      <dgm:t>
        <a:bodyPr/>
        <a:lstStyle/>
        <a:p>
          <a:endParaRPr lang="en-US"/>
        </a:p>
      </dgm:t>
    </dgm:pt>
    <dgm:pt modelId="{D14C3FE5-CE83-4176-A8D3-4A1F0F7CCDDA}" type="pres">
      <dgm:prSet presAssocID="{0875AD16-BD09-4C27-9E34-1E4097B9B6EE}" presName="connectorText" presStyleLbl="sibTrans2D1" presStyleIdx="0" presStyleCnt="3"/>
      <dgm:spPr/>
      <dgm:t>
        <a:bodyPr/>
        <a:lstStyle/>
        <a:p>
          <a:endParaRPr lang="en-US"/>
        </a:p>
      </dgm:t>
    </dgm:pt>
    <dgm:pt modelId="{584A9C24-8148-46CB-A269-12A00D043EA0}" type="pres">
      <dgm:prSet presAssocID="{66C51D44-A178-43C6-8937-60366568B779}" presName="node" presStyleLbl="node1" presStyleIdx="1" presStyleCnt="4">
        <dgm:presLayoutVars>
          <dgm:bulletEnabled val="1"/>
        </dgm:presLayoutVars>
      </dgm:prSet>
      <dgm:spPr/>
      <dgm:t>
        <a:bodyPr/>
        <a:lstStyle/>
        <a:p>
          <a:endParaRPr lang="en-US"/>
        </a:p>
      </dgm:t>
    </dgm:pt>
    <dgm:pt modelId="{54EC866D-F771-4C72-BEDA-6E4F92CE7466}" type="pres">
      <dgm:prSet presAssocID="{B21416F4-3BE7-498D-BEA3-670581C311F6}" presName="sibTrans" presStyleLbl="sibTrans2D1" presStyleIdx="1" presStyleCnt="3"/>
      <dgm:spPr/>
      <dgm:t>
        <a:bodyPr/>
        <a:lstStyle/>
        <a:p>
          <a:endParaRPr lang="en-US"/>
        </a:p>
      </dgm:t>
    </dgm:pt>
    <dgm:pt modelId="{3DEF26E5-A930-4761-BBAD-87D9EE73B469}" type="pres">
      <dgm:prSet presAssocID="{B21416F4-3BE7-498D-BEA3-670581C311F6}" presName="connectorText" presStyleLbl="sibTrans2D1" presStyleIdx="1" presStyleCnt="3"/>
      <dgm:spPr/>
      <dgm:t>
        <a:bodyPr/>
        <a:lstStyle/>
        <a:p>
          <a:endParaRPr lang="en-US"/>
        </a:p>
      </dgm:t>
    </dgm:pt>
    <dgm:pt modelId="{D9F84125-97D6-4A0A-9FD9-FDEA6FDE1F95}" type="pres">
      <dgm:prSet presAssocID="{F663DA69-0222-407E-B458-6CBF37307F5B}" presName="node" presStyleLbl="node1" presStyleIdx="2" presStyleCnt="4">
        <dgm:presLayoutVars>
          <dgm:bulletEnabled val="1"/>
        </dgm:presLayoutVars>
      </dgm:prSet>
      <dgm:spPr/>
      <dgm:t>
        <a:bodyPr/>
        <a:lstStyle/>
        <a:p>
          <a:endParaRPr lang="en-US"/>
        </a:p>
      </dgm:t>
    </dgm:pt>
    <dgm:pt modelId="{1DA777C1-7973-4E67-A6A1-A0503D20A3BD}" type="pres">
      <dgm:prSet presAssocID="{15E9548F-DA68-49D8-A95B-06B748AFF4DF}" presName="sibTrans" presStyleLbl="sibTrans2D1" presStyleIdx="2" presStyleCnt="3"/>
      <dgm:spPr/>
      <dgm:t>
        <a:bodyPr/>
        <a:lstStyle/>
        <a:p>
          <a:endParaRPr lang="en-US"/>
        </a:p>
      </dgm:t>
    </dgm:pt>
    <dgm:pt modelId="{CFB1FC9B-B746-4CC2-AB08-B198AF1C1FC8}" type="pres">
      <dgm:prSet presAssocID="{15E9548F-DA68-49D8-A95B-06B748AFF4DF}" presName="connectorText" presStyleLbl="sibTrans2D1" presStyleIdx="2" presStyleCnt="3"/>
      <dgm:spPr/>
      <dgm:t>
        <a:bodyPr/>
        <a:lstStyle/>
        <a:p>
          <a:endParaRPr lang="en-US"/>
        </a:p>
      </dgm:t>
    </dgm:pt>
    <dgm:pt modelId="{A6C8B91E-F7D8-4B89-9E58-B25EECD14AE8}" type="pres">
      <dgm:prSet presAssocID="{FC4ACB80-6DA8-4B86-AAA0-99ECE0545F5E}" presName="node" presStyleLbl="node1" presStyleIdx="3" presStyleCnt="4">
        <dgm:presLayoutVars>
          <dgm:bulletEnabled val="1"/>
        </dgm:presLayoutVars>
      </dgm:prSet>
      <dgm:spPr/>
      <dgm:t>
        <a:bodyPr/>
        <a:lstStyle/>
        <a:p>
          <a:endParaRPr lang="en-US"/>
        </a:p>
      </dgm:t>
    </dgm:pt>
  </dgm:ptLst>
  <dgm:cxnLst>
    <dgm:cxn modelId="{376B2253-6D79-43E4-809B-7A66E61CF209}" srcId="{D8AA6FC4-83EB-4482-A151-9ED8B5D51406}" destId="{F663DA69-0222-407E-B458-6CBF37307F5B}" srcOrd="2" destOrd="0" parTransId="{87D79C4A-4524-4C62-B377-28F5B29E70B1}" sibTransId="{15E9548F-DA68-49D8-A95B-06B748AFF4DF}"/>
    <dgm:cxn modelId="{68485CAC-8638-46E2-BBD7-1EC116B3EEBF}" type="presOf" srcId="{15E9548F-DA68-49D8-A95B-06B748AFF4DF}" destId="{CFB1FC9B-B746-4CC2-AB08-B198AF1C1FC8}" srcOrd="1" destOrd="0" presId="urn:microsoft.com/office/officeart/2005/8/layout/process2"/>
    <dgm:cxn modelId="{0BC3093C-331E-4A76-8A93-26D8C0303E1A}" srcId="{D8AA6FC4-83EB-4482-A151-9ED8B5D51406}" destId="{66C51D44-A178-43C6-8937-60366568B779}" srcOrd="1" destOrd="0" parTransId="{D313E28E-11C2-413C-BCD7-FF2F87BC52FA}" sibTransId="{B21416F4-3BE7-498D-BEA3-670581C311F6}"/>
    <dgm:cxn modelId="{61924AAC-2DD7-4A2D-BD10-6CD02CA89DE1}" type="presOf" srcId="{0875AD16-BD09-4C27-9E34-1E4097B9B6EE}" destId="{D14C3FE5-CE83-4176-A8D3-4A1F0F7CCDDA}" srcOrd="1" destOrd="0" presId="urn:microsoft.com/office/officeart/2005/8/layout/process2"/>
    <dgm:cxn modelId="{5B2F2E4F-F210-4DFE-B628-78A84419D29B}" srcId="{D8AA6FC4-83EB-4482-A151-9ED8B5D51406}" destId="{206AE426-1C9D-481C-97C7-D5075975C982}" srcOrd="0" destOrd="0" parTransId="{183C5BB5-D5BF-477A-B231-2544715F9132}" sibTransId="{0875AD16-BD09-4C27-9E34-1E4097B9B6EE}"/>
    <dgm:cxn modelId="{C3A91E8D-1EA4-4BF4-B5C2-863F03CC20F4}" type="presOf" srcId="{D8AA6FC4-83EB-4482-A151-9ED8B5D51406}" destId="{4B7E4089-34AE-4320-A7B1-FF2037D9DBA5}" srcOrd="0" destOrd="0" presId="urn:microsoft.com/office/officeart/2005/8/layout/process2"/>
    <dgm:cxn modelId="{0BF0BD7B-17E9-435C-97BB-88BCC566138E}" type="presOf" srcId="{FC4ACB80-6DA8-4B86-AAA0-99ECE0545F5E}" destId="{A6C8B91E-F7D8-4B89-9E58-B25EECD14AE8}" srcOrd="0" destOrd="0" presId="urn:microsoft.com/office/officeart/2005/8/layout/process2"/>
    <dgm:cxn modelId="{8C299DD8-0092-43C4-9509-04FF306AA41F}" type="presOf" srcId="{15E9548F-DA68-49D8-A95B-06B748AFF4DF}" destId="{1DA777C1-7973-4E67-A6A1-A0503D20A3BD}" srcOrd="0" destOrd="0" presId="urn:microsoft.com/office/officeart/2005/8/layout/process2"/>
    <dgm:cxn modelId="{8F1E98C0-A0E8-4629-B06D-660C10461A11}" type="presOf" srcId="{F663DA69-0222-407E-B458-6CBF37307F5B}" destId="{D9F84125-97D6-4A0A-9FD9-FDEA6FDE1F95}" srcOrd="0" destOrd="0" presId="urn:microsoft.com/office/officeart/2005/8/layout/process2"/>
    <dgm:cxn modelId="{9D43151C-ED83-4A77-88C7-CA775C4426AD}" srcId="{D8AA6FC4-83EB-4482-A151-9ED8B5D51406}" destId="{FC4ACB80-6DA8-4B86-AAA0-99ECE0545F5E}" srcOrd="3" destOrd="0" parTransId="{876359DE-D5BB-4929-9F7A-3C2DB7AAA710}" sibTransId="{76BC0187-E858-466A-8190-238B058956F5}"/>
    <dgm:cxn modelId="{51A4A5E2-A784-44D4-9B6A-FAA0D5354844}" type="presOf" srcId="{B21416F4-3BE7-498D-BEA3-670581C311F6}" destId="{3DEF26E5-A930-4761-BBAD-87D9EE73B469}" srcOrd="1" destOrd="0" presId="urn:microsoft.com/office/officeart/2005/8/layout/process2"/>
    <dgm:cxn modelId="{1684F85C-5C04-47D4-9D1C-D5CFA21B409D}" type="presOf" srcId="{206AE426-1C9D-481C-97C7-D5075975C982}" destId="{91E4FE25-288A-45B1-B1FA-0A1426718D85}" srcOrd="0" destOrd="0" presId="urn:microsoft.com/office/officeart/2005/8/layout/process2"/>
    <dgm:cxn modelId="{9D7449F5-D781-47E5-AA62-A6E54DAC1D81}" type="presOf" srcId="{B21416F4-3BE7-498D-BEA3-670581C311F6}" destId="{54EC866D-F771-4C72-BEDA-6E4F92CE7466}" srcOrd="0" destOrd="0" presId="urn:microsoft.com/office/officeart/2005/8/layout/process2"/>
    <dgm:cxn modelId="{458DBB38-476A-48A7-8EB0-54AB2486C4E8}" type="presOf" srcId="{66C51D44-A178-43C6-8937-60366568B779}" destId="{584A9C24-8148-46CB-A269-12A00D043EA0}" srcOrd="0" destOrd="0" presId="urn:microsoft.com/office/officeart/2005/8/layout/process2"/>
    <dgm:cxn modelId="{64BD2DAE-9AC4-4945-B5D8-9E3BBA95553C}" type="presOf" srcId="{0875AD16-BD09-4C27-9E34-1E4097B9B6EE}" destId="{5F430387-5890-46DC-B72C-919AC1530E66}" srcOrd="0" destOrd="0" presId="urn:microsoft.com/office/officeart/2005/8/layout/process2"/>
    <dgm:cxn modelId="{3082A465-9967-4228-A346-0472F0088384}" type="presParOf" srcId="{4B7E4089-34AE-4320-A7B1-FF2037D9DBA5}" destId="{91E4FE25-288A-45B1-B1FA-0A1426718D85}" srcOrd="0" destOrd="0" presId="urn:microsoft.com/office/officeart/2005/8/layout/process2"/>
    <dgm:cxn modelId="{24614130-E3C2-4573-AC54-853BE337E661}" type="presParOf" srcId="{4B7E4089-34AE-4320-A7B1-FF2037D9DBA5}" destId="{5F430387-5890-46DC-B72C-919AC1530E66}" srcOrd="1" destOrd="0" presId="urn:microsoft.com/office/officeart/2005/8/layout/process2"/>
    <dgm:cxn modelId="{B7AC1F63-3D33-4360-B96F-CBB47870A5B8}" type="presParOf" srcId="{5F430387-5890-46DC-B72C-919AC1530E66}" destId="{D14C3FE5-CE83-4176-A8D3-4A1F0F7CCDDA}" srcOrd="0" destOrd="0" presId="urn:microsoft.com/office/officeart/2005/8/layout/process2"/>
    <dgm:cxn modelId="{1CC313A2-7D23-47B3-96FF-F6C7BD9AB4BE}" type="presParOf" srcId="{4B7E4089-34AE-4320-A7B1-FF2037D9DBA5}" destId="{584A9C24-8148-46CB-A269-12A00D043EA0}" srcOrd="2" destOrd="0" presId="urn:microsoft.com/office/officeart/2005/8/layout/process2"/>
    <dgm:cxn modelId="{326759AF-82FF-4429-AA8B-4D050E2A1AA7}" type="presParOf" srcId="{4B7E4089-34AE-4320-A7B1-FF2037D9DBA5}" destId="{54EC866D-F771-4C72-BEDA-6E4F92CE7466}" srcOrd="3" destOrd="0" presId="urn:microsoft.com/office/officeart/2005/8/layout/process2"/>
    <dgm:cxn modelId="{E62DF5D1-26B6-4396-9424-46FB1382175E}" type="presParOf" srcId="{54EC866D-F771-4C72-BEDA-6E4F92CE7466}" destId="{3DEF26E5-A930-4761-BBAD-87D9EE73B469}" srcOrd="0" destOrd="0" presId="urn:microsoft.com/office/officeart/2005/8/layout/process2"/>
    <dgm:cxn modelId="{43E8A770-784E-41EE-B9F7-24107361EEAC}" type="presParOf" srcId="{4B7E4089-34AE-4320-A7B1-FF2037D9DBA5}" destId="{D9F84125-97D6-4A0A-9FD9-FDEA6FDE1F95}" srcOrd="4" destOrd="0" presId="urn:microsoft.com/office/officeart/2005/8/layout/process2"/>
    <dgm:cxn modelId="{5297BF76-B138-4745-8F3A-E70AB80B7802}" type="presParOf" srcId="{4B7E4089-34AE-4320-A7B1-FF2037D9DBA5}" destId="{1DA777C1-7973-4E67-A6A1-A0503D20A3BD}" srcOrd="5" destOrd="0" presId="urn:microsoft.com/office/officeart/2005/8/layout/process2"/>
    <dgm:cxn modelId="{6D40B086-A9C4-403A-81DD-B81A1A3618E0}" type="presParOf" srcId="{1DA777C1-7973-4E67-A6A1-A0503D20A3BD}" destId="{CFB1FC9B-B746-4CC2-AB08-B198AF1C1FC8}" srcOrd="0" destOrd="0" presId="urn:microsoft.com/office/officeart/2005/8/layout/process2"/>
    <dgm:cxn modelId="{CA58797D-4347-4B27-B9B4-208C62419139}" type="presParOf" srcId="{4B7E4089-34AE-4320-A7B1-FF2037D9DBA5}" destId="{A6C8B91E-F7D8-4B89-9E58-B25EECD14AE8}"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E4A2D6-39F0-47F6-BEBC-BC726272B374}" type="doc">
      <dgm:prSet loTypeId="urn:microsoft.com/office/officeart/2005/8/layout/bList2" loCatId="list" qsTypeId="urn:microsoft.com/office/officeart/2005/8/quickstyle/simple2" qsCatId="simple" csTypeId="urn:microsoft.com/office/officeart/2005/8/colors/colorful1" csCatId="colorful" phldr="1"/>
      <dgm:spPr/>
      <dgm:t>
        <a:bodyPr/>
        <a:lstStyle/>
        <a:p>
          <a:endParaRPr lang="en-US"/>
        </a:p>
      </dgm:t>
    </dgm:pt>
    <dgm:pt modelId="{85A83164-9F79-4A8C-A972-B4BDE4063C5A}">
      <dgm:prSet phldrT="[Text]" custT="1"/>
      <dgm:spPr/>
      <dgm:t>
        <a:bodyPr/>
        <a:lstStyle/>
        <a:p>
          <a:r>
            <a:rPr lang="en-US" sz="1700" b="1" i="0" dirty="0">
              <a:latin typeface="Calibri"/>
              <a:cs typeface="Arial"/>
            </a:rPr>
            <a:t>Learning Experience Delivery</a:t>
          </a:r>
          <a:endParaRPr lang="en-US" sz="1700" dirty="0">
            <a:latin typeface="Calibri"/>
            <a:cs typeface="Arial"/>
          </a:endParaRPr>
        </a:p>
      </dgm:t>
    </dgm:pt>
    <dgm:pt modelId="{4637DA69-D97C-4375-98F2-051FBA323D74}" type="parTrans" cxnId="{9B1C6C88-290A-4832-ADE1-757F4F26D42F}">
      <dgm:prSet/>
      <dgm:spPr/>
      <dgm:t>
        <a:bodyPr/>
        <a:lstStyle/>
        <a:p>
          <a:endParaRPr lang="en-US"/>
        </a:p>
      </dgm:t>
    </dgm:pt>
    <dgm:pt modelId="{471FEB4A-6055-4C77-B1A4-07BAB59423B7}" type="sibTrans" cxnId="{9B1C6C88-290A-4832-ADE1-757F4F26D42F}">
      <dgm:prSet/>
      <dgm:spPr/>
      <dgm:t>
        <a:bodyPr/>
        <a:lstStyle/>
        <a:p>
          <a:endParaRPr lang="en-US"/>
        </a:p>
      </dgm:t>
    </dgm:pt>
    <dgm:pt modelId="{631842D3-B922-4EC9-BC3D-A03A052C910D}">
      <dgm:prSet phldrT="[Text]" custT="1"/>
      <dgm:spPr/>
      <dgm:t>
        <a:bodyPr/>
        <a:lstStyle/>
        <a:p>
          <a:r>
            <a:rPr lang="en-US" sz="1300" b="0" i="0" dirty="0">
              <a:latin typeface="Calibri"/>
              <a:cs typeface="Arial"/>
            </a:rPr>
            <a:t>Scheduled live synchronous instruction via video conferencing tools</a:t>
          </a:r>
          <a:endParaRPr lang="en-US" sz="1300" dirty="0">
            <a:latin typeface="Calibri"/>
            <a:cs typeface="Arial"/>
          </a:endParaRPr>
        </a:p>
      </dgm:t>
    </dgm:pt>
    <dgm:pt modelId="{17E5ED84-D0E4-4DB8-8C3E-F1FDA920FFA0}" type="parTrans" cxnId="{FEA5DEDA-9598-4200-81C7-B43E4B30571A}">
      <dgm:prSet/>
      <dgm:spPr/>
      <dgm:t>
        <a:bodyPr/>
        <a:lstStyle/>
        <a:p>
          <a:endParaRPr lang="en-US"/>
        </a:p>
      </dgm:t>
    </dgm:pt>
    <dgm:pt modelId="{B08AF709-F176-4E0D-B106-C324118FD86B}" type="sibTrans" cxnId="{FEA5DEDA-9598-4200-81C7-B43E4B30571A}">
      <dgm:prSet/>
      <dgm:spPr/>
      <dgm:t>
        <a:bodyPr/>
        <a:lstStyle/>
        <a:p>
          <a:endParaRPr lang="en-US"/>
        </a:p>
      </dgm:t>
    </dgm:pt>
    <dgm:pt modelId="{823914BC-9E3D-4BC1-8316-DBFD5B9F5A5E}">
      <dgm:prSet phldrT="[Text]" custT="1"/>
      <dgm:spPr/>
      <dgm:t>
        <a:bodyPr/>
        <a:lstStyle/>
        <a:p>
          <a:r>
            <a:rPr lang="en-US" sz="1700" b="1" i="0" dirty="0">
              <a:latin typeface="Calibri"/>
              <a:cs typeface="Arial"/>
            </a:rPr>
            <a:t>Use of Schoology</a:t>
          </a:r>
          <a:endParaRPr lang="en-US" sz="1700" dirty="0">
            <a:latin typeface="Calibri"/>
            <a:cs typeface="Arial"/>
          </a:endParaRPr>
        </a:p>
      </dgm:t>
    </dgm:pt>
    <dgm:pt modelId="{0E7525EB-3D81-4C8C-BE27-9FDE15BB73AD}" type="parTrans" cxnId="{8E0D5944-86BB-4952-858A-38C533B10007}">
      <dgm:prSet/>
      <dgm:spPr/>
      <dgm:t>
        <a:bodyPr/>
        <a:lstStyle/>
        <a:p>
          <a:endParaRPr lang="en-US"/>
        </a:p>
      </dgm:t>
    </dgm:pt>
    <dgm:pt modelId="{DF22EC0F-B544-46AE-8277-B636253E7D0C}" type="sibTrans" cxnId="{8E0D5944-86BB-4952-858A-38C533B10007}">
      <dgm:prSet/>
      <dgm:spPr/>
      <dgm:t>
        <a:bodyPr/>
        <a:lstStyle/>
        <a:p>
          <a:endParaRPr lang="en-US"/>
        </a:p>
      </dgm:t>
    </dgm:pt>
    <dgm:pt modelId="{650F350E-A6D2-46CE-B947-ACF6921BCDE1}">
      <dgm:prSet phldrT="[Text]" custT="1"/>
      <dgm:spPr/>
      <dgm:t>
        <a:bodyPr/>
        <a:lstStyle/>
        <a:p>
          <a:r>
            <a:rPr lang="en-US" sz="1300" b="0" i="0" dirty="0">
              <a:latin typeface="Calibri"/>
              <a:cs typeface="Arial"/>
            </a:rPr>
            <a:t>Improved course organization using a standardized folder structure</a:t>
          </a:r>
          <a:endParaRPr lang="en-US" sz="1300" dirty="0">
            <a:latin typeface="Calibri"/>
            <a:cs typeface="Arial"/>
          </a:endParaRPr>
        </a:p>
      </dgm:t>
    </dgm:pt>
    <dgm:pt modelId="{FBD43A0C-79C9-4B96-95A0-4E122911BEF2}" type="parTrans" cxnId="{7C8A5FA1-DBD6-452B-B3F4-E2D51516A5F0}">
      <dgm:prSet/>
      <dgm:spPr/>
      <dgm:t>
        <a:bodyPr/>
        <a:lstStyle/>
        <a:p>
          <a:endParaRPr lang="en-US"/>
        </a:p>
      </dgm:t>
    </dgm:pt>
    <dgm:pt modelId="{278C8E45-54C4-4C52-AAC5-17CC9AD9805D}" type="sibTrans" cxnId="{7C8A5FA1-DBD6-452B-B3F4-E2D51516A5F0}">
      <dgm:prSet/>
      <dgm:spPr/>
      <dgm:t>
        <a:bodyPr/>
        <a:lstStyle/>
        <a:p>
          <a:endParaRPr lang="en-US"/>
        </a:p>
      </dgm:t>
    </dgm:pt>
    <dgm:pt modelId="{11248DD1-587E-480D-8E6E-89CC2544B8EF}">
      <dgm:prSet phldrT="[Text]" custT="1"/>
      <dgm:spPr/>
      <dgm:t>
        <a:bodyPr/>
        <a:lstStyle/>
        <a:p>
          <a:r>
            <a:rPr lang="en-US" sz="1600" b="1" i="0" dirty="0">
              <a:latin typeface="Calibri"/>
              <a:cs typeface="Arial"/>
            </a:rPr>
            <a:t>Progress Monitoring and Feedback</a:t>
          </a:r>
          <a:endParaRPr lang="en-US" sz="1600" dirty="0">
            <a:latin typeface="Calibri"/>
            <a:cs typeface="Arial"/>
          </a:endParaRPr>
        </a:p>
      </dgm:t>
    </dgm:pt>
    <dgm:pt modelId="{F59A5A3A-AB76-4B9C-985A-3E8DE9E565E8}" type="parTrans" cxnId="{8D1B5D5D-5390-48E6-9A07-1F71126375CC}">
      <dgm:prSet/>
      <dgm:spPr/>
      <dgm:t>
        <a:bodyPr/>
        <a:lstStyle/>
        <a:p>
          <a:endParaRPr lang="en-US"/>
        </a:p>
      </dgm:t>
    </dgm:pt>
    <dgm:pt modelId="{96D829D0-88F0-4228-A6A9-39B20092F9B3}" type="sibTrans" cxnId="{8D1B5D5D-5390-48E6-9A07-1F71126375CC}">
      <dgm:prSet/>
      <dgm:spPr/>
      <dgm:t>
        <a:bodyPr/>
        <a:lstStyle/>
        <a:p>
          <a:endParaRPr lang="en-US"/>
        </a:p>
      </dgm:t>
    </dgm:pt>
    <dgm:pt modelId="{1431146F-A0F4-422A-89C1-5865C3E41989}">
      <dgm:prSet phldrT="[Text]" custT="1"/>
      <dgm:spPr/>
      <dgm:t>
        <a:bodyPr/>
        <a:lstStyle/>
        <a:p>
          <a:r>
            <a:rPr lang="en-US" sz="1300" b="0" i="0" dirty="0">
              <a:latin typeface="Calibri"/>
              <a:cs typeface="Arial"/>
            </a:rPr>
            <a:t>Formative assessments to check for daily student progress</a:t>
          </a:r>
          <a:endParaRPr lang="en-US" sz="1300" dirty="0">
            <a:latin typeface="Calibri"/>
            <a:cs typeface="Arial"/>
          </a:endParaRPr>
        </a:p>
      </dgm:t>
    </dgm:pt>
    <dgm:pt modelId="{EFC944A7-FFDE-4AD8-9A35-2A63B3007655}" type="parTrans" cxnId="{A6FE3619-CA2F-4BCF-98D4-9DB69618194C}">
      <dgm:prSet/>
      <dgm:spPr/>
      <dgm:t>
        <a:bodyPr/>
        <a:lstStyle/>
        <a:p>
          <a:endParaRPr lang="en-US"/>
        </a:p>
      </dgm:t>
    </dgm:pt>
    <dgm:pt modelId="{C80FB52C-2ED3-43CD-8FCD-9A9979B04D17}" type="sibTrans" cxnId="{A6FE3619-CA2F-4BCF-98D4-9DB69618194C}">
      <dgm:prSet/>
      <dgm:spPr/>
      <dgm:t>
        <a:bodyPr/>
        <a:lstStyle/>
        <a:p>
          <a:endParaRPr lang="en-US"/>
        </a:p>
      </dgm:t>
    </dgm:pt>
    <dgm:pt modelId="{8C0B4234-B6EE-462C-BDDB-B1E8FACF389C}">
      <dgm:prSet phldrT="[Text]" custT="1"/>
      <dgm:spPr/>
      <dgm:t>
        <a:bodyPr/>
        <a:lstStyle/>
        <a:p>
          <a:r>
            <a:rPr lang="en-US" sz="1300" b="0" i="0" dirty="0">
              <a:latin typeface="Calibri"/>
              <a:cs typeface="Arial"/>
            </a:rPr>
            <a:t>Consistent and ongoing feedback</a:t>
          </a:r>
          <a:endParaRPr lang="en-US" sz="1300" dirty="0">
            <a:latin typeface="Calibri"/>
            <a:cs typeface="Arial"/>
          </a:endParaRPr>
        </a:p>
      </dgm:t>
    </dgm:pt>
    <dgm:pt modelId="{C09CEEF4-7722-43E7-ADCB-507BC84C73C0}" type="parTrans" cxnId="{3075DE00-7DF8-4496-8E50-AECC2B133358}">
      <dgm:prSet/>
      <dgm:spPr/>
      <dgm:t>
        <a:bodyPr/>
        <a:lstStyle/>
        <a:p>
          <a:endParaRPr lang="en-US"/>
        </a:p>
      </dgm:t>
    </dgm:pt>
    <dgm:pt modelId="{D6DD7999-F9DB-496C-A3B0-7B17E29006B6}" type="sibTrans" cxnId="{3075DE00-7DF8-4496-8E50-AECC2B133358}">
      <dgm:prSet/>
      <dgm:spPr/>
      <dgm:t>
        <a:bodyPr/>
        <a:lstStyle/>
        <a:p>
          <a:endParaRPr lang="en-US"/>
        </a:p>
      </dgm:t>
    </dgm:pt>
    <dgm:pt modelId="{7312A7B3-EE6D-4038-8B51-E4C5580D52B3}">
      <dgm:prSet phldrT="[Text]"/>
      <dgm:spPr/>
      <dgm:t>
        <a:bodyPr/>
        <a:lstStyle/>
        <a:p>
          <a:endParaRPr lang="en-US" sz="1100" dirty="0">
            <a:latin typeface="Calibri"/>
            <a:cs typeface="Arial"/>
          </a:endParaRPr>
        </a:p>
      </dgm:t>
    </dgm:pt>
    <dgm:pt modelId="{C0865674-0328-4F8D-A817-74F6F90C1326}" type="parTrans" cxnId="{30FFA0F3-6A8B-4834-9357-F433BFA94EB4}">
      <dgm:prSet/>
      <dgm:spPr/>
      <dgm:t>
        <a:bodyPr/>
        <a:lstStyle/>
        <a:p>
          <a:endParaRPr lang="en-US"/>
        </a:p>
      </dgm:t>
    </dgm:pt>
    <dgm:pt modelId="{E3D147B5-3C74-40D6-AD5C-0959CA736FC7}" type="sibTrans" cxnId="{30FFA0F3-6A8B-4834-9357-F433BFA94EB4}">
      <dgm:prSet/>
      <dgm:spPr/>
      <dgm:t>
        <a:bodyPr/>
        <a:lstStyle/>
        <a:p>
          <a:endParaRPr lang="en-US"/>
        </a:p>
      </dgm:t>
    </dgm:pt>
    <dgm:pt modelId="{B7EC8B64-A633-41CA-8BFB-9CDC9725012C}">
      <dgm:prSet phldrT="[Text]" custT="1"/>
      <dgm:spPr/>
      <dgm:t>
        <a:bodyPr/>
        <a:lstStyle/>
        <a:p>
          <a:r>
            <a:rPr lang="en-US" sz="1300" b="0" i="0" dirty="0">
              <a:latin typeface="Calibri"/>
              <a:cs typeface="Arial"/>
            </a:rPr>
            <a:t>Streamlined technology tools to support consistency and student engagement</a:t>
          </a:r>
          <a:endParaRPr lang="en-US" sz="1300" dirty="0">
            <a:latin typeface="Calibri"/>
            <a:cs typeface="Arial"/>
          </a:endParaRPr>
        </a:p>
      </dgm:t>
    </dgm:pt>
    <dgm:pt modelId="{2EF50341-5998-4DBE-AFFB-61096F529676}" type="parTrans" cxnId="{7D6A5D6E-0B10-4732-9CBA-723EAA007EAC}">
      <dgm:prSet/>
      <dgm:spPr/>
      <dgm:t>
        <a:bodyPr/>
        <a:lstStyle/>
        <a:p>
          <a:endParaRPr lang="en-US"/>
        </a:p>
      </dgm:t>
    </dgm:pt>
    <dgm:pt modelId="{531817C5-5E8A-4175-9C46-A6F39F6A02E6}" type="sibTrans" cxnId="{7D6A5D6E-0B10-4732-9CBA-723EAA007EAC}">
      <dgm:prSet/>
      <dgm:spPr/>
      <dgm:t>
        <a:bodyPr/>
        <a:lstStyle/>
        <a:p>
          <a:endParaRPr lang="en-US"/>
        </a:p>
      </dgm:t>
    </dgm:pt>
    <dgm:pt modelId="{6BC0025C-5FB6-436D-BE6A-494BD3F2D368}">
      <dgm:prSet custT="1"/>
      <dgm:spPr/>
      <dgm:t>
        <a:bodyPr/>
        <a:lstStyle/>
        <a:p>
          <a:r>
            <a:rPr lang="en-US" sz="1300" b="0" i="0" dirty="0">
              <a:latin typeface="Calibri"/>
              <a:cs typeface="Arial"/>
            </a:rPr>
            <a:t>Daily asynchronous learning experiences</a:t>
          </a:r>
        </a:p>
      </dgm:t>
    </dgm:pt>
    <dgm:pt modelId="{B7B8226B-5ABD-4AE8-923B-F0CAD4F85E49}" type="parTrans" cxnId="{7D748022-92F1-421A-9B5D-83877160BD27}">
      <dgm:prSet/>
      <dgm:spPr/>
      <dgm:t>
        <a:bodyPr/>
        <a:lstStyle/>
        <a:p>
          <a:endParaRPr lang="en-US"/>
        </a:p>
      </dgm:t>
    </dgm:pt>
    <dgm:pt modelId="{07421225-14EB-4E5A-994A-07DB40CC1341}" type="sibTrans" cxnId="{7D748022-92F1-421A-9B5D-83877160BD27}">
      <dgm:prSet/>
      <dgm:spPr/>
      <dgm:t>
        <a:bodyPr/>
        <a:lstStyle/>
        <a:p>
          <a:endParaRPr lang="en-US"/>
        </a:p>
      </dgm:t>
    </dgm:pt>
    <dgm:pt modelId="{00EB43C4-3CB7-4B48-A2A4-E069DE66CDAD}">
      <dgm:prSet phldrT="[Text]" custT="1"/>
      <dgm:spPr/>
      <dgm:t>
        <a:bodyPr/>
        <a:lstStyle/>
        <a:p>
          <a:r>
            <a:rPr lang="en-US" sz="1300" b="0" i="0" dirty="0">
              <a:latin typeface="Calibri"/>
              <a:cs typeface="Arial"/>
            </a:rPr>
            <a:t>Use of calendar and Schoology gradebook features for progress monitoring</a:t>
          </a:r>
          <a:endParaRPr lang="en-US" sz="1300" dirty="0">
            <a:latin typeface="Calibri"/>
            <a:cs typeface="Arial"/>
          </a:endParaRPr>
        </a:p>
      </dgm:t>
    </dgm:pt>
    <dgm:pt modelId="{58764405-805F-4586-BBA8-69F91F44FF6D}" type="parTrans" cxnId="{DC109437-C00A-4FDE-81BD-BA818CF11872}">
      <dgm:prSet/>
      <dgm:spPr/>
      <dgm:t>
        <a:bodyPr/>
        <a:lstStyle/>
        <a:p>
          <a:endParaRPr lang="en-US"/>
        </a:p>
      </dgm:t>
    </dgm:pt>
    <dgm:pt modelId="{3DB7C07C-870C-4F4A-8BF0-E830AE4068AB}" type="sibTrans" cxnId="{DC109437-C00A-4FDE-81BD-BA818CF11872}">
      <dgm:prSet/>
      <dgm:spPr/>
      <dgm:t>
        <a:bodyPr/>
        <a:lstStyle/>
        <a:p>
          <a:endParaRPr lang="en-US"/>
        </a:p>
      </dgm:t>
    </dgm:pt>
    <dgm:pt modelId="{A845E011-363E-4109-9F61-6F203F4C7F4D}">
      <dgm:prSet phldrT="[Text]" custT="1"/>
      <dgm:spPr/>
      <dgm:t>
        <a:bodyPr/>
        <a:lstStyle/>
        <a:p>
          <a:endParaRPr lang="en-US" sz="1300" dirty="0">
            <a:latin typeface="Calibri"/>
            <a:cs typeface="Arial"/>
          </a:endParaRPr>
        </a:p>
      </dgm:t>
    </dgm:pt>
    <dgm:pt modelId="{206D8121-B68D-4596-BF9C-7ADA2B256F61}" type="parTrans" cxnId="{97178D42-6D1E-42EF-B623-3B0E45EED135}">
      <dgm:prSet/>
      <dgm:spPr/>
      <dgm:t>
        <a:bodyPr/>
        <a:lstStyle/>
        <a:p>
          <a:endParaRPr lang="en-US"/>
        </a:p>
      </dgm:t>
    </dgm:pt>
    <dgm:pt modelId="{D3E48B4D-7F94-4B64-933D-75BA76C843B8}" type="sibTrans" cxnId="{97178D42-6D1E-42EF-B623-3B0E45EED135}">
      <dgm:prSet/>
      <dgm:spPr/>
      <dgm:t>
        <a:bodyPr/>
        <a:lstStyle/>
        <a:p>
          <a:endParaRPr lang="en-US"/>
        </a:p>
      </dgm:t>
    </dgm:pt>
    <dgm:pt modelId="{F2D37537-A295-4621-AD7B-03A23403615F}">
      <dgm:prSet phldrT="[Text]" custT="1"/>
      <dgm:spPr/>
      <dgm:t>
        <a:bodyPr/>
        <a:lstStyle/>
        <a:p>
          <a:r>
            <a:rPr lang="en-US" sz="1300" b="0" i="0" dirty="0">
              <a:latin typeface="Calibri"/>
              <a:cs typeface="Arial"/>
            </a:rPr>
            <a:t>Standardized communication systems for parents in Schoology</a:t>
          </a:r>
          <a:endParaRPr lang="en-US" sz="1300" dirty="0">
            <a:latin typeface="Calibri"/>
            <a:cs typeface="Arial"/>
          </a:endParaRPr>
        </a:p>
      </dgm:t>
    </dgm:pt>
    <dgm:pt modelId="{29E0DC28-CC65-479D-85B5-D9D5EF81597F}" type="parTrans" cxnId="{DD47F74D-A146-4E34-BF3D-4B9387372430}">
      <dgm:prSet/>
      <dgm:spPr/>
      <dgm:t>
        <a:bodyPr/>
        <a:lstStyle/>
        <a:p>
          <a:endParaRPr lang="en-US"/>
        </a:p>
      </dgm:t>
    </dgm:pt>
    <dgm:pt modelId="{2BAD4CBC-BE35-47D7-A73B-6589CF133574}" type="sibTrans" cxnId="{DD47F74D-A146-4E34-BF3D-4B9387372430}">
      <dgm:prSet/>
      <dgm:spPr/>
      <dgm:t>
        <a:bodyPr/>
        <a:lstStyle/>
        <a:p>
          <a:endParaRPr lang="en-US"/>
        </a:p>
      </dgm:t>
    </dgm:pt>
    <dgm:pt modelId="{3C7610DF-32F4-4A94-AC94-E2717A196437}">
      <dgm:prSet phldrT="[Text]" custT="1"/>
      <dgm:spPr/>
      <dgm:t>
        <a:bodyPr/>
        <a:lstStyle/>
        <a:p>
          <a:endParaRPr lang="en-US" sz="1300" dirty="0">
            <a:latin typeface="Calibri"/>
            <a:cs typeface="Arial"/>
          </a:endParaRPr>
        </a:p>
      </dgm:t>
    </dgm:pt>
    <dgm:pt modelId="{1677622F-E6E0-436C-9144-CAA2DB413FA3}" type="parTrans" cxnId="{B5E31003-50DA-4B67-97AB-934626933A20}">
      <dgm:prSet/>
      <dgm:spPr/>
      <dgm:t>
        <a:bodyPr/>
        <a:lstStyle/>
        <a:p>
          <a:endParaRPr lang="en-US"/>
        </a:p>
      </dgm:t>
    </dgm:pt>
    <dgm:pt modelId="{BD07F530-AADB-4BB5-B77F-8F145F30C48D}" type="sibTrans" cxnId="{B5E31003-50DA-4B67-97AB-934626933A20}">
      <dgm:prSet/>
      <dgm:spPr/>
      <dgm:t>
        <a:bodyPr/>
        <a:lstStyle/>
        <a:p>
          <a:endParaRPr lang="en-US"/>
        </a:p>
      </dgm:t>
    </dgm:pt>
    <dgm:pt modelId="{7ED612D8-155F-4F45-8E26-A6925F7A5134}">
      <dgm:prSet phldrT="[Text]" custT="1"/>
      <dgm:spPr/>
      <dgm:t>
        <a:bodyPr/>
        <a:lstStyle/>
        <a:p>
          <a:endParaRPr lang="en-US" sz="1300" dirty="0">
            <a:latin typeface="Calibri"/>
            <a:cs typeface="Arial"/>
          </a:endParaRPr>
        </a:p>
      </dgm:t>
    </dgm:pt>
    <dgm:pt modelId="{14A366C5-4567-4AA2-86D2-B4E11EEEA741}" type="parTrans" cxnId="{65824CE8-BCB0-44DB-9289-C2CBBE39C42D}">
      <dgm:prSet/>
      <dgm:spPr/>
      <dgm:t>
        <a:bodyPr/>
        <a:lstStyle/>
        <a:p>
          <a:endParaRPr lang="en-US"/>
        </a:p>
      </dgm:t>
    </dgm:pt>
    <dgm:pt modelId="{075DA55C-02C2-46CB-BFFA-AEA57FC0469C}" type="sibTrans" cxnId="{65824CE8-BCB0-44DB-9289-C2CBBE39C42D}">
      <dgm:prSet/>
      <dgm:spPr/>
      <dgm:t>
        <a:bodyPr/>
        <a:lstStyle/>
        <a:p>
          <a:endParaRPr lang="en-US"/>
        </a:p>
      </dgm:t>
    </dgm:pt>
    <dgm:pt modelId="{8CD920EE-99A1-4137-8AD4-6DD65903A573}">
      <dgm:prSet phldrT="[Text]" custT="1"/>
      <dgm:spPr/>
      <dgm:t>
        <a:bodyPr/>
        <a:lstStyle/>
        <a:p>
          <a:endParaRPr lang="en-US" sz="1300" dirty="0">
            <a:latin typeface="Calibri"/>
            <a:cs typeface="Arial"/>
          </a:endParaRPr>
        </a:p>
      </dgm:t>
    </dgm:pt>
    <dgm:pt modelId="{9F423A2F-11FE-49DF-BFA8-11BA372F201C}" type="parTrans" cxnId="{2115C421-44A6-41B2-8101-B8D53B7B90EA}">
      <dgm:prSet/>
      <dgm:spPr/>
      <dgm:t>
        <a:bodyPr/>
        <a:lstStyle/>
        <a:p>
          <a:endParaRPr lang="en-US"/>
        </a:p>
      </dgm:t>
    </dgm:pt>
    <dgm:pt modelId="{9315F8F2-553E-4DC2-88C3-1A3C879CDB0B}" type="sibTrans" cxnId="{2115C421-44A6-41B2-8101-B8D53B7B90EA}">
      <dgm:prSet/>
      <dgm:spPr/>
      <dgm:t>
        <a:bodyPr/>
        <a:lstStyle/>
        <a:p>
          <a:endParaRPr lang="en-US"/>
        </a:p>
      </dgm:t>
    </dgm:pt>
    <dgm:pt modelId="{24598DFB-A186-4F63-A469-BE4F642A3357}">
      <dgm:prSet phldrT="[Text]" custT="1"/>
      <dgm:spPr/>
      <dgm:t>
        <a:bodyPr/>
        <a:lstStyle/>
        <a:p>
          <a:endParaRPr lang="en-US" sz="1300" dirty="0">
            <a:latin typeface="Calibri"/>
            <a:cs typeface="Arial"/>
          </a:endParaRPr>
        </a:p>
      </dgm:t>
    </dgm:pt>
    <dgm:pt modelId="{41D264DC-0C00-4B17-AEB5-23E57F546458}" type="parTrans" cxnId="{647DAEC8-660D-4FE1-A642-3A5E513C35A4}">
      <dgm:prSet/>
      <dgm:spPr/>
      <dgm:t>
        <a:bodyPr/>
        <a:lstStyle/>
        <a:p>
          <a:endParaRPr lang="en-US"/>
        </a:p>
      </dgm:t>
    </dgm:pt>
    <dgm:pt modelId="{2CA67CA9-20CF-424B-AB3D-7CD04CE215D8}" type="sibTrans" cxnId="{647DAEC8-660D-4FE1-A642-3A5E513C35A4}">
      <dgm:prSet/>
      <dgm:spPr/>
      <dgm:t>
        <a:bodyPr/>
        <a:lstStyle/>
        <a:p>
          <a:endParaRPr lang="en-US"/>
        </a:p>
      </dgm:t>
    </dgm:pt>
    <dgm:pt modelId="{EDFC2027-D97F-42C4-B833-DFD5D5218F81}">
      <dgm:prSet phldrT="[Text]" custT="1"/>
      <dgm:spPr/>
      <dgm:t>
        <a:bodyPr/>
        <a:lstStyle/>
        <a:p>
          <a:r>
            <a:rPr lang="en-US" sz="1300" b="0" i="0" dirty="0">
              <a:latin typeface="Calibri"/>
              <a:cs typeface="Arial"/>
            </a:rPr>
            <a:t>Grading practices will include numerical or standards-based grades.</a:t>
          </a:r>
          <a:endParaRPr lang="en-US" sz="1300" dirty="0">
            <a:latin typeface="Calibri"/>
            <a:cs typeface="Arial"/>
          </a:endParaRPr>
        </a:p>
      </dgm:t>
    </dgm:pt>
    <dgm:pt modelId="{056EEAFC-A042-4E4C-A245-CCD21DA941F3}" type="parTrans" cxnId="{24B0416A-F7BB-4D71-9BDF-45C314A084EF}">
      <dgm:prSet/>
      <dgm:spPr/>
      <dgm:t>
        <a:bodyPr/>
        <a:lstStyle/>
        <a:p>
          <a:endParaRPr lang="en-US"/>
        </a:p>
      </dgm:t>
    </dgm:pt>
    <dgm:pt modelId="{709F95A2-4A02-4F16-9A0A-9680DCD2B8DD}" type="sibTrans" cxnId="{24B0416A-F7BB-4D71-9BDF-45C314A084EF}">
      <dgm:prSet/>
      <dgm:spPr/>
      <dgm:t>
        <a:bodyPr/>
        <a:lstStyle/>
        <a:p>
          <a:endParaRPr lang="en-US"/>
        </a:p>
      </dgm:t>
    </dgm:pt>
    <dgm:pt modelId="{A21A58A3-640A-4BBD-B837-57B798F90A1B}">
      <dgm:prSet phldrT="[Text]" custT="1"/>
      <dgm:spPr/>
      <dgm:t>
        <a:bodyPr/>
        <a:lstStyle/>
        <a:p>
          <a:endParaRPr lang="en-US" sz="1300" dirty="0">
            <a:latin typeface="Calibri"/>
            <a:cs typeface="Arial"/>
          </a:endParaRPr>
        </a:p>
      </dgm:t>
    </dgm:pt>
    <dgm:pt modelId="{630C1E11-1AEB-47F6-BCCB-B411F084DF6F}" type="parTrans" cxnId="{F55923A1-F3FF-4AEA-A698-1FABB0351A7B}">
      <dgm:prSet/>
      <dgm:spPr/>
      <dgm:t>
        <a:bodyPr/>
        <a:lstStyle/>
        <a:p>
          <a:endParaRPr lang="en-US"/>
        </a:p>
      </dgm:t>
    </dgm:pt>
    <dgm:pt modelId="{A2674376-EE0C-4019-AA95-7DF5DA5EC9C1}" type="sibTrans" cxnId="{F55923A1-F3FF-4AEA-A698-1FABB0351A7B}">
      <dgm:prSet/>
      <dgm:spPr/>
      <dgm:t>
        <a:bodyPr/>
        <a:lstStyle/>
        <a:p>
          <a:endParaRPr lang="en-US"/>
        </a:p>
      </dgm:t>
    </dgm:pt>
    <dgm:pt modelId="{1857DD47-1FA9-4F01-81A7-A55072AD5B15}">
      <dgm:prSet phldrT="[Text]" custT="1"/>
      <dgm:spPr/>
      <dgm:t>
        <a:bodyPr/>
        <a:lstStyle/>
        <a:p>
          <a:endParaRPr lang="en-US" sz="1300" dirty="0">
            <a:latin typeface="Calibri"/>
            <a:cs typeface="Arial"/>
          </a:endParaRPr>
        </a:p>
      </dgm:t>
    </dgm:pt>
    <dgm:pt modelId="{B6519E2E-8F23-4E60-B2B7-46A124EB7BF9}" type="parTrans" cxnId="{F421913D-8534-49E7-9A2A-D812DE5BE186}">
      <dgm:prSet/>
      <dgm:spPr/>
      <dgm:t>
        <a:bodyPr/>
        <a:lstStyle/>
        <a:p>
          <a:endParaRPr lang="en-US"/>
        </a:p>
      </dgm:t>
    </dgm:pt>
    <dgm:pt modelId="{59358D2C-FF05-4948-A327-2E02435F5185}" type="sibTrans" cxnId="{F421913D-8534-49E7-9A2A-D812DE5BE186}">
      <dgm:prSet/>
      <dgm:spPr/>
      <dgm:t>
        <a:bodyPr/>
        <a:lstStyle/>
        <a:p>
          <a:endParaRPr lang="en-US"/>
        </a:p>
      </dgm:t>
    </dgm:pt>
    <dgm:pt modelId="{3A9FE419-4DA2-4E56-B5FA-31721745E934}" type="pres">
      <dgm:prSet presAssocID="{D2E4A2D6-39F0-47F6-BEBC-BC726272B374}" presName="diagram" presStyleCnt="0">
        <dgm:presLayoutVars>
          <dgm:dir/>
          <dgm:animLvl val="lvl"/>
          <dgm:resizeHandles val="exact"/>
        </dgm:presLayoutVars>
      </dgm:prSet>
      <dgm:spPr/>
      <dgm:t>
        <a:bodyPr/>
        <a:lstStyle/>
        <a:p>
          <a:endParaRPr lang="en-US"/>
        </a:p>
      </dgm:t>
    </dgm:pt>
    <dgm:pt modelId="{494918F2-A9E4-4ACF-BFD8-B126813E7DE7}" type="pres">
      <dgm:prSet presAssocID="{85A83164-9F79-4A8C-A972-B4BDE4063C5A}" presName="compNode" presStyleCnt="0"/>
      <dgm:spPr/>
    </dgm:pt>
    <dgm:pt modelId="{4D8768CB-DAE6-49E1-8462-400722C57CA3}" type="pres">
      <dgm:prSet presAssocID="{85A83164-9F79-4A8C-A972-B4BDE4063C5A}" presName="childRect" presStyleLbl="bgAcc1" presStyleIdx="0" presStyleCnt="3" custScaleX="105992" custScaleY="146108">
        <dgm:presLayoutVars>
          <dgm:bulletEnabled val="1"/>
        </dgm:presLayoutVars>
      </dgm:prSet>
      <dgm:spPr/>
      <dgm:t>
        <a:bodyPr/>
        <a:lstStyle/>
        <a:p>
          <a:endParaRPr lang="en-US"/>
        </a:p>
      </dgm:t>
    </dgm:pt>
    <dgm:pt modelId="{2CFEE063-2433-4312-AB80-0E58CB8D9B30}" type="pres">
      <dgm:prSet presAssocID="{85A83164-9F79-4A8C-A972-B4BDE4063C5A}" presName="parentText" presStyleLbl="node1" presStyleIdx="0" presStyleCnt="0">
        <dgm:presLayoutVars>
          <dgm:chMax val="0"/>
          <dgm:bulletEnabled val="1"/>
        </dgm:presLayoutVars>
      </dgm:prSet>
      <dgm:spPr/>
      <dgm:t>
        <a:bodyPr/>
        <a:lstStyle/>
        <a:p>
          <a:endParaRPr lang="en-US"/>
        </a:p>
      </dgm:t>
    </dgm:pt>
    <dgm:pt modelId="{A4211D02-FDE6-4645-B10D-17A51DB5DC08}" type="pres">
      <dgm:prSet presAssocID="{85A83164-9F79-4A8C-A972-B4BDE4063C5A}" presName="parentRect" presStyleLbl="alignNode1" presStyleIdx="0" presStyleCnt="3" custLinFactNeighborX="-1201" custLinFactNeighborY="16198"/>
      <dgm:spPr/>
      <dgm:t>
        <a:bodyPr/>
        <a:lstStyle/>
        <a:p>
          <a:endParaRPr lang="en-US"/>
        </a:p>
      </dgm:t>
    </dgm:pt>
    <dgm:pt modelId="{E95787FB-FB52-48C2-BBE3-7C542FBD9785}" type="pres">
      <dgm:prSet presAssocID="{85A83164-9F79-4A8C-A972-B4BDE4063C5A}"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CE33913-6C9F-4B25-B218-AA3842817BA2}" type="pres">
      <dgm:prSet presAssocID="{471FEB4A-6055-4C77-B1A4-07BAB59423B7}" presName="sibTrans" presStyleLbl="sibTrans2D1" presStyleIdx="0" presStyleCnt="0"/>
      <dgm:spPr/>
      <dgm:t>
        <a:bodyPr/>
        <a:lstStyle/>
        <a:p>
          <a:endParaRPr lang="en-US"/>
        </a:p>
      </dgm:t>
    </dgm:pt>
    <dgm:pt modelId="{0CB32AB3-5377-48D6-8529-F402B61F0BCF}" type="pres">
      <dgm:prSet presAssocID="{823914BC-9E3D-4BC1-8316-DBFD5B9F5A5E}" presName="compNode" presStyleCnt="0"/>
      <dgm:spPr/>
    </dgm:pt>
    <dgm:pt modelId="{75281928-3F2D-40FA-A3F2-492A0033B627}" type="pres">
      <dgm:prSet presAssocID="{823914BC-9E3D-4BC1-8316-DBFD5B9F5A5E}" presName="childRect" presStyleLbl="bgAcc1" presStyleIdx="1" presStyleCnt="3" custScaleX="106678" custScaleY="147531">
        <dgm:presLayoutVars>
          <dgm:bulletEnabled val="1"/>
        </dgm:presLayoutVars>
      </dgm:prSet>
      <dgm:spPr/>
      <dgm:t>
        <a:bodyPr/>
        <a:lstStyle/>
        <a:p>
          <a:endParaRPr lang="en-US"/>
        </a:p>
      </dgm:t>
    </dgm:pt>
    <dgm:pt modelId="{1EF4FE72-C4FF-4738-A2E5-387D85F3AE1E}" type="pres">
      <dgm:prSet presAssocID="{823914BC-9E3D-4BC1-8316-DBFD5B9F5A5E}" presName="parentText" presStyleLbl="node1" presStyleIdx="0" presStyleCnt="0">
        <dgm:presLayoutVars>
          <dgm:chMax val="0"/>
          <dgm:bulletEnabled val="1"/>
        </dgm:presLayoutVars>
      </dgm:prSet>
      <dgm:spPr/>
      <dgm:t>
        <a:bodyPr/>
        <a:lstStyle/>
        <a:p>
          <a:endParaRPr lang="en-US"/>
        </a:p>
      </dgm:t>
    </dgm:pt>
    <dgm:pt modelId="{A47C475A-F7D8-4C88-A668-8E31BEA500A9}" type="pres">
      <dgm:prSet presAssocID="{823914BC-9E3D-4BC1-8316-DBFD5B9F5A5E}" presName="parentRect" presStyleLbl="alignNode1" presStyleIdx="1" presStyleCnt="3" custLinFactNeighborX="-1200" custLinFactNeighborY="17444"/>
      <dgm:spPr/>
      <dgm:t>
        <a:bodyPr/>
        <a:lstStyle/>
        <a:p>
          <a:endParaRPr lang="en-US"/>
        </a:p>
      </dgm:t>
    </dgm:pt>
    <dgm:pt modelId="{43A1A873-523B-4038-B608-24980F367237}" type="pres">
      <dgm:prSet presAssocID="{823914BC-9E3D-4BC1-8316-DBFD5B9F5A5E}" presName="adorn" presStyleLbl="fgAccFollow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C2BE7E65-FA28-4421-A472-E1980AD3B90B}" type="pres">
      <dgm:prSet presAssocID="{DF22EC0F-B544-46AE-8277-B636253E7D0C}" presName="sibTrans" presStyleLbl="sibTrans2D1" presStyleIdx="0" presStyleCnt="0"/>
      <dgm:spPr/>
      <dgm:t>
        <a:bodyPr/>
        <a:lstStyle/>
        <a:p>
          <a:endParaRPr lang="en-US"/>
        </a:p>
      </dgm:t>
    </dgm:pt>
    <dgm:pt modelId="{44CA941F-3630-4451-B2E6-405A8B16F92A}" type="pres">
      <dgm:prSet presAssocID="{11248DD1-587E-480D-8E6E-89CC2544B8EF}" presName="compNode" presStyleCnt="0"/>
      <dgm:spPr/>
    </dgm:pt>
    <dgm:pt modelId="{E9F6821F-B59C-470E-A3D9-2CA8F7E7D5E2}" type="pres">
      <dgm:prSet presAssocID="{11248DD1-587E-480D-8E6E-89CC2544B8EF}" presName="childRect" presStyleLbl="bgAcc1" presStyleIdx="2" presStyleCnt="3" custScaleX="107352" custScaleY="146338">
        <dgm:presLayoutVars>
          <dgm:bulletEnabled val="1"/>
        </dgm:presLayoutVars>
      </dgm:prSet>
      <dgm:spPr/>
      <dgm:t>
        <a:bodyPr/>
        <a:lstStyle/>
        <a:p>
          <a:endParaRPr lang="en-US"/>
        </a:p>
      </dgm:t>
    </dgm:pt>
    <dgm:pt modelId="{D4CE5C34-28D7-4416-9B0C-342C7E742424}" type="pres">
      <dgm:prSet presAssocID="{11248DD1-587E-480D-8E6E-89CC2544B8EF}" presName="parentText" presStyleLbl="node1" presStyleIdx="0" presStyleCnt="0">
        <dgm:presLayoutVars>
          <dgm:chMax val="0"/>
          <dgm:bulletEnabled val="1"/>
        </dgm:presLayoutVars>
      </dgm:prSet>
      <dgm:spPr/>
      <dgm:t>
        <a:bodyPr/>
        <a:lstStyle/>
        <a:p>
          <a:endParaRPr lang="en-US"/>
        </a:p>
      </dgm:t>
    </dgm:pt>
    <dgm:pt modelId="{75F9EF09-2055-45A7-B4CD-D5E3F47D69B5}" type="pres">
      <dgm:prSet presAssocID="{11248DD1-587E-480D-8E6E-89CC2544B8EF}" presName="parentRect" presStyleLbl="alignNode1" presStyleIdx="2" presStyleCnt="3" custLinFactNeighborX="-1191" custLinFactNeighborY="21023"/>
      <dgm:spPr/>
      <dgm:t>
        <a:bodyPr/>
        <a:lstStyle/>
        <a:p>
          <a:endParaRPr lang="en-US"/>
        </a:p>
      </dgm:t>
    </dgm:pt>
    <dgm:pt modelId="{09BF2F97-48CB-48FA-927B-1D9533E0AAED}" type="pres">
      <dgm:prSet presAssocID="{11248DD1-587E-480D-8E6E-89CC2544B8EF}" presName="adorn" presStyleLbl="fgAccFollowNode1" presStyleIdx="2" presStyleCnt="3" custLinFactNeighborX="1143" custLinFactNeighborY="-417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392" t="5757" r="-27392" b="-5757"/>
          </a:stretch>
        </a:blipFill>
      </dgm:spPr>
    </dgm:pt>
  </dgm:ptLst>
  <dgm:cxnLst>
    <dgm:cxn modelId="{1457AA57-418E-4A8D-8256-B65B614FB565}" type="presOf" srcId="{A845E011-363E-4109-9F61-6F203F4C7F4D}" destId="{E9F6821F-B59C-470E-A3D9-2CA8F7E7D5E2}" srcOrd="0" destOrd="5" presId="urn:microsoft.com/office/officeart/2005/8/layout/bList2"/>
    <dgm:cxn modelId="{E759925A-94E4-4BBF-8F07-113D3C7EABCA}" type="presOf" srcId="{8CD920EE-99A1-4137-8AD4-6DD65903A573}" destId="{4D8768CB-DAE6-49E1-8462-400722C57CA3}" srcOrd="0" destOrd="1" presId="urn:microsoft.com/office/officeart/2005/8/layout/bList2"/>
    <dgm:cxn modelId="{FF875DED-C406-46F3-A2E0-136F7D42626D}" type="presOf" srcId="{631842D3-B922-4EC9-BC3D-A03A052C910D}" destId="{4D8768CB-DAE6-49E1-8462-400722C57CA3}" srcOrd="0" destOrd="0" presId="urn:microsoft.com/office/officeart/2005/8/layout/bList2"/>
    <dgm:cxn modelId="{CA5EF1BB-87B7-4DAD-9493-DEF315A5DFCE}" type="presOf" srcId="{F2D37537-A295-4621-AD7B-03A23403615F}" destId="{75281928-3F2D-40FA-A3F2-492A0033B627}" srcOrd="0" destOrd="2" presId="urn:microsoft.com/office/officeart/2005/8/layout/bList2"/>
    <dgm:cxn modelId="{97178D42-6D1E-42EF-B623-3B0E45EED135}" srcId="{11248DD1-587E-480D-8E6E-89CC2544B8EF}" destId="{A845E011-363E-4109-9F61-6F203F4C7F4D}" srcOrd="5" destOrd="0" parTransId="{206D8121-B68D-4596-BF9C-7ADA2B256F61}" sibTransId="{D3E48B4D-7F94-4B64-933D-75BA76C843B8}"/>
    <dgm:cxn modelId="{F23D907F-9D41-46CB-B6DF-DCB8A3FDABA0}" type="presOf" srcId="{24598DFB-A186-4F63-A469-BE4F642A3357}" destId="{4D8768CB-DAE6-49E1-8462-400722C57CA3}" srcOrd="0" destOrd="3" presId="urn:microsoft.com/office/officeart/2005/8/layout/bList2"/>
    <dgm:cxn modelId="{B5E31003-50DA-4B67-97AB-934626933A20}" srcId="{823914BC-9E3D-4BC1-8316-DBFD5B9F5A5E}" destId="{3C7610DF-32F4-4A94-AC94-E2717A196437}" srcOrd="1" destOrd="0" parTransId="{1677622F-E6E0-436C-9144-CAA2DB413FA3}" sibTransId="{BD07F530-AADB-4BB5-B77F-8F145F30C48D}"/>
    <dgm:cxn modelId="{B28A6ACB-75A6-41E4-A584-DB32BEB1B2EE}" type="presOf" srcId="{471FEB4A-6055-4C77-B1A4-07BAB59423B7}" destId="{8CE33913-6C9F-4B25-B218-AA3842817BA2}" srcOrd="0" destOrd="0" presId="urn:microsoft.com/office/officeart/2005/8/layout/bList2"/>
    <dgm:cxn modelId="{FEA5DEDA-9598-4200-81C7-B43E4B30571A}" srcId="{85A83164-9F79-4A8C-A972-B4BDE4063C5A}" destId="{631842D3-B922-4EC9-BC3D-A03A052C910D}" srcOrd="0" destOrd="0" parTransId="{17E5ED84-D0E4-4DB8-8C3E-F1FDA920FFA0}" sibTransId="{B08AF709-F176-4E0D-B106-C324118FD86B}"/>
    <dgm:cxn modelId="{7D748022-92F1-421A-9B5D-83877160BD27}" srcId="{85A83164-9F79-4A8C-A972-B4BDE4063C5A}" destId="{6BC0025C-5FB6-436D-BE6A-494BD3F2D368}" srcOrd="4" destOrd="0" parTransId="{B7B8226B-5ABD-4AE8-923B-F0CAD4F85E49}" sibTransId="{07421225-14EB-4E5A-994A-07DB40CC1341}"/>
    <dgm:cxn modelId="{9B1C6C88-290A-4832-ADE1-757F4F26D42F}" srcId="{D2E4A2D6-39F0-47F6-BEBC-BC726272B374}" destId="{85A83164-9F79-4A8C-A972-B4BDE4063C5A}" srcOrd="0" destOrd="0" parTransId="{4637DA69-D97C-4375-98F2-051FBA323D74}" sibTransId="{471FEB4A-6055-4C77-B1A4-07BAB59423B7}"/>
    <dgm:cxn modelId="{3F237A54-5310-4743-9674-CC3143511AB0}" type="presOf" srcId="{DF22EC0F-B544-46AE-8277-B636253E7D0C}" destId="{C2BE7E65-FA28-4421-A472-E1980AD3B90B}" srcOrd="0" destOrd="0" presId="urn:microsoft.com/office/officeart/2005/8/layout/bList2"/>
    <dgm:cxn modelId="{F421913D-8534-49E7-9A2A-D812DE5BE186}" srcId="{11248DD1-587E-480D-8E6E-89CC2544B8EF}" destId="{1857DD47-1FA9-4F01-81A7-A55072AD5B15}" srcOrd="1" destOrd="0" parTransId="{B6519E2E-8F23-4E60-B2B7-46A124EB7BF9}" sibTransId="{59358D2C-FF05-4948-A327-2E02435F5185}"/>
    <dgm:cxn modelId="{7E97AED5-A1C6-4011-9A24-2B6E36AD677A}" type="presOf" srcId="{823914BC-9E3D-4BC1-8316-DBFD5B9F5A5E}" destId="{A47C475A-F7D8-4C88-A668-8E31BEA500A9}" srcOrd="1" destOrd="0" presId="urn:microsoft.com/office/officeart/2005/8/layout/bList2"/>
    <dgm:cxn modelId="{30FFA0F3-6A8B-4834-9357-F433BFA94EB4}" srcId="{85A83164-9F79-4A8C-A972-B4BDE4063C5A}" destId="{7312A7B3-EE6D-4038-8B51-E4C5580D52B3}" srcOrd="5" destOrd="0" parTransId="{C0865674-0328-4F8D-A817-74F6F90C1326}" sibTransId="{E3D147B5-3C74-40D6-AD5C-0959CA736FC7}"/>
    <dgm:cxn modelId="{DEF5C185-400E-4043-A220-05185DFC02FF}" type="presOf" srcId="{1857DD47-1FA9-4F01-81A7-A55072AD5B15}" destId="{E9F6821F-B59C-470E-A3D9-2CA8F7E7D5E2}" srcOrd="0" destOrd="1" presId="urn:microsoft.com/office/officeart/2005/8/layout/bList2"/>
    <dgm:cxn modelId="{65824CE8-BCB0-44DB-9289-C2CBBE39C42D}" srcId="{823914BC-9E3D-4BC1-8316-DBFD5B9F5A5E}" destId="{7ED612D8-155F-4F45-8E26-A6925F7A5134}" srcOrd="3" destOrd="0" parTransId="{14A366C5-4567-4AA2-86D2-B4E11EEEA741}" sibTransId="{075DA55C-02C2-46CB-BFFA-AEA57FC0469C}"/>
    <dgm:cxn modelId="{A95C8C65-86BB-4B74-BBFE-2F76BAF3E0DB}" type="presOf" srcId="{B7EC8B64-A633-41CA-8BFB-9CDC9725012C}" destId="{4D8768CB-DAE6-49E1-8462-400722C57CA3}" srcOrd="0" destOrd="2" presId="urn:microsoft.com/office/officeart/2005/8/layout/bList2"/>
    <dgm:cxn modelId="{DC109437-C00A-4FDE-81BD-BA818CF11872}" srcId="{823914BC-9E3D-4BC1-8316-DBFD5B9F5A5E}" destId="{00EB43C4-3CB7-4B48-A2A4-E069DE66CDAD}" srcOrd="4" destOrd="0" parTransId="{58764405-805F-4586-BBA8-69F91F44FF6D}" sibTransId="{3DB7C07C-870C-4F4A-8BF0-E830AE4068AB}"/>
    <dgm:cxn modelId="{2D2C6D58-3D45-4101-85DF-B2F1AE5FACF3}" type="presOf" srcId="{EDFC2027-D97F-42C4-B833-DFD5D5218F81}" destId="{E9F6821F-B59C-470E-A3D9-2CA8F7E7D5E2}" srcOrd="0" destOrd="4" presId="urn:microsoft.com/office/officeart/2005/8/layout/bList2"/>
    <dgm:cxn modelId="{C0365EF7-B66F-441F-A598-CA9FC7EE75A5}" type="presOf" srcId="{D2E4A2D6-39F0-47F6-BEBC-BC726272B374}" destId="{3A9FE419-4DA2-4E56-B5FA-31721745E934}" srcOrd="0" destOrd="0" presId="urn:microsoft.com/office/officeart/2005/8/layout/bList2"/>
    <dgm:cxn modelId="{A81DFCA7-B8EF-40DB-B448-7FF209554511}" type="presOf" srcId="{7312A7B3-EE6D-4038-8B51-E4C5580D52B3}" destId="{4D8768CB-DAE6-49E1-8462-400722C57CA3}" srcOrd="0" destOrd="5" presId="urn:microsoft.com/office/officeart/2005/8/layout/bList2"/>
    <dgm:cxn modelId="{8E0D5944-86BB-4952-858A-38C533B10007}" srcId="{D2E4A2D6-39F0-47F6-BEBC-BC726272B374}" destId="{823914BC-9E3D-4BC1-8316-DBFD5B9F5A5E}" srcOrd="1" destOrd="0" parTransId="{0E7525EB-3D81-4C8C-BE27-9FDE15BB73AD}" sibTransId="{DF22EC0F-B544-46AE-8277-B636253E7D0C}"/>
    <dgm:cxn modelId="{7C8A5FA1-DBD6-452B-B3F4-E2D51516A5F0}" srcId="{823914BC-9E3D-4BC1-8316-DBFD5B9F5A5E}" destId="{650F350E-A6D2-46CE-B947-ACF6921BCDE1}" srcOrd="0" destOrd="0" parTransId="{FBD43A0C-79C9-4B96-95A0-4E122911BEF2}" sibTransId="{278C8E45-54C4-4C52-AAC5-17CC9AD9805D}"/>
    <dgm:cxn modelId="{3075DE00-7DF8-4496-8E50-AECC2B133358}" srcId="{11248DD1-587E-480D-8E6E-89CC2544B8EF}" destId="{8C0B4234-B6EE-462C-BDDB-B1E8FACF389C}" srcOrd="2" destOrd="0" parTransId="{C09CEEF4-7722-43E7-ADCB-507BC84C73C0}" sibTransId="{D6DD7999-F9DB-496C-A3B0-7B17E29006B6}"/>
    <dgm:cxn modelId="{A6FE3619-CA2F-4BCF-98D4-9DB69618194C}" srcId="{11248DD1-587E-480D-8E6E-89CC2544B8EF}" destId="{1431146F-A0F4-422A-89C1-5865C3E41989}" srcOrd="0" destOrd="0" parTransId="{EFC944A7-FFDE-4AD8-9A35-2A63B3007655}" sibTransId="{C80FB52C-2ED3-43CD-8FCD-9A9979B04D17}"/>
    <dgm:cxn modelId="{BD97F06C-20F1-4AD7-9E35-BC3D14B4BA79}" type="presOf" srcId="{00EB43C4-3CB7-4B48-A2A4-E069DE66CDAD}" destId="{75281928-3F2D-40FA-A3F2-492A0033B627}" srcOrd="0" destOrd="4" presId="urn:microsoft.com/office/officeart/2005/8/layout/bList2"/>
    <dgm:cxn modelId="{2BFE0206-4DCB-4E97-BA63-F409A28E596C}" type="presOf" srcId="{7ED612D8-155F-4F45-8E26-A6925F7A5134}" destId="{75281928-3F2D-40FA-A3F2-492A0033B627}" srcOrd="0" destOrd="3" presId="urn:microsoft.com/office/officeart/2005/8/layout/bList2"/>
    <dgm:cxn modelId="{DD47F74D-A146-4E34-BF3D-4B9387372430}" srcId="{823914BC-9E3D-4BC1-8316-DBFD5B9F5A5E}" destId="{F2D37537-A295-4621-AD7B-03A23403615F}" srcOrd="2" destOrd="0" parTransId="{29E0DC28-CC65-479D-85B5-D9D5EF81597F}" sibTransId="{2BAD4CBC-BE35-47D7-A73B-6589CF133574}"/>
    <dgm:cxn modelId="{2115C421-44A6-41B2-8101-B8D53B7B90EA}" srcId="{85A83164-9F79-4A8C-A972-B4BDE4063C5A}" destId="{8CD920EE-99A1-4137-8AD4-6DD65903A573}" srcOrd="1" destOrd="0" parTransId="{9F423A2F-11FE-49DF-BFA8-11BA372F201C}" sibTransId="{9315F8F2-553E-4DC2-88C3-1A3C879CDB0B}"/>
    <dgm:cxn modelId="{E26732EF-9FFE-420F-B5D5-241EAFDE4F82}" type="presOf" srcId="{650F350E-A6D2-46CE-B947-ACF6921BCDE1}" destId="{75281928-3F2D-40FA-A3F2-492A0033B627}" srcOrd="0" destOrd="0" presId="urn:microsoft.com/office/officeart/2005/8/layout/bList2"/>
    <dgm:cxn modelId="{8E2C4D15-7275-4068-9AF5-07FEDC9968F3}" type="presOf" srcId="{6BC0025C-5FB6-436D-BE6A-494BD3F2D368}" destId="{4D8768CB-DAE6-49E1-8462-400722C57CA3}" srcOrd="0" destOrd="4" presId="urn:microsoft.com/office/officeart/2005/8/layout/bList2"/>
    <dgm:cxn modelId="{1B3E8CC6-1855-410B-9188-4DF2C9427D44}" type="presOf" srcId="{8C0B4234-B6EE-462C-BDDB-B1E8FACF389C}" destId="{E9F6821F-B59C-470E-A3D9-2CA8F7E7D5E2}" srcOrd="0" destOrd="2" presId="urn:microsoft.com/office/officeart/2005/8/layout/bList2"/>
    <dgm:cxn modelId="{F55923A1-F3FF-4AEA-A698-1FABB0351A7B}" srcId="{11248DD1-587E-480D-8E6E-89CC2544B8EF}" destId="{A21A58A3-640A-4BBD-B837-57B798F90A1B}" srcOrd="3" destOrd="0" parTransId="{630C1E11-1AEB-47F6-BCCB-B411F084DF6F}" sibTransId="{A2674376-EE0C-4019-AA95-7DF5DA5EC9C1}"/>
    <dgm:cxn modelId="{52456E7E-D1D3-4A6C-920E-0420A6C300AD}" type="presOf" srcId="{11248DD1-587E-480D-8E6E-89CC2544B8EF}" destId="{D4CE5C34-28D7-4416-9B0C-342C7E742424}" srcOrd="0" destOrd="0" presId="urn:microsoft.com/office/officeart/2005/8/layout/bList2"/>
    <dgm:cxn modelId="{24B0416A-F7BB-4D71-9BDF-45C314A084EF}" srcId="{11248DD1-587E-480D-8E6E-89CC2544B8EF}" destId="{EDFC2027-D97F-42C4-B833-DFD5D5218F81}" srcOrd="4" destOrd="0" parTransId="{056EEAFC-A042-4E4C-A245-CCD21DA941F3}" sibTransId="{709F95A2-4A02-4F16-9A0A-9680DCD2B8DD}"/>
    <dgm:cxn modelId="{25A161BC-2601-42E8-93A4-C73BE765E29C}" type="presOf" srcId="{823914BC-9E3D-4BC1-8316-DBFD5B9F5A5E}" destId="{1EF4FE72-C4FF-4738-A2E5-387D85F3AE1E}" srcOrd="0" destOrd="0" presId="urn:microsoft.com/office/officeart/2005/8/layout/bList2"/>
    <dgm:cxn modelId="{647DAEC8-660D-4FE1-A642-3A5E513C35A4}" srcId="{85A83164-9F79-4A8C-A972-B4BDE4063C5A}" destId="{24598DFB-A186-4F63-A469-BE4F642A3357}" srcOrd="3" destOrd="0" parTransId="{41D264DC-0C00-4B17-AEB5-23E57F546458}" sibTransId="{2CA67CA9-20CF-424B-AB3D-7CD04CE215D8}"/>
    <dgm:cxn modelId="{9CC022EA-2871-4615-9B55-50FFC0F6FA48}" type="presOf" srcId="{11248DD1-587E-480D-8E6E-89CC2544B8EF}" destId="{75F9EF09-2055-45A7-B4CD-D5E3F47D69B5}" srcOrd="1" destOrd="0" presId="urn:microsoft.com/office/officeart/2005/8/layout/bList2"/>
    <dgm:cxn modelId="{A4963F1C-FE38-4C1F-A4B3-E8C209509464}" type="presOf" srcId="{85A83164-9F79-4A8C-A972-B4BDE4063C5A}" destId="{2CFEE063-2433-4312-AB80-0E58CB8D9B30}" srcOrd="0" destOrd="0" presId="urn:microsoft.com/office/officeart/2005/8/layout/bList2"/>
    <dgm:cxn modelId="{E6472658-DD5F-4AA5-B48F-1436B3AE512E}" type="presOf" srcId="{A21A58A3-640A-4BBD-B837-57B798F90A1B}" destId="{E9F6821F-B59C-470E-A3D9-2CA8F7E7D5E2}" srcOrd="0" destOrd="3" presId="urn:microsoft.com/office/officeart/2005/8/layout/bList2"/>
    <dgm:cxn modelId="{8D1B5D5D-5390-48E6-9A07-1F71126375CC}" srcId="{D2E4A2D6-39F0-47F6-BEBC-BC726272B374}" destId="{11248DD1-587E-480D-8E6E-89CC2544B8EF}" srcOrd="2" destOrd="0" parTransId="{F59A5A3A-AB76-4B9C-985A-3E8DE9E565E8}" sibTransId="{96D829D0-88F0-4228-A6A9-39B20092F9B3}"/>
    <dgm:cxn modelId="{7EA61C00-42ED-4E19-B085-826B61AAD831}" type="presOf" srcId="{3C7610DF-32F4-4A94-AC94-E2717A196437}" destId="{75281928-3F2D-40FA-A3F2-492A0033B627}" srcOrd="0" destOrd="1" presId="urn:microsoft.com/office/officeart/2005/8/layout/bList2"/>
    <dgm:cxn modelId="{CF9B317D-B32B-4C23-8697-1BA06A2C06E2}" type="presOf" srcId="{1431146F-A0F4-422A-89C1-5865C3E41989}" destId="{E9F6821F-B59C-470E-A3D9-2CA8F7E7D5E2}" srcOrd="0" destOrd="0" presId="urn:microsoft.com/office/officeart/2005/8/layout/bList2"/>
    <dgm:cxn modelId="{7D6A5D6E-0B10-4732-9CBA-723EAA007EAC}" srcId="{85A83164-9F79-4A8C-A972-B4BDE4063C5A}" destId="{B7EC8B64-A633-41CA-8BFB-9CDC9725012C}" srcOrd="2" destOrd="0" parTransId="{2EF50341-5998-4DBE-AFFB-61096F529676}" sibTransId="{531817C5-5E8A-4175-9C46-A6F39F6A02E6}"/>
    <dgm:cxn modelId="{A07AE401-AF21-4EA3-B7CD-A037CCBDC5CF}" type="presOf" srcId="{85A83164-9F79-4A8C-A972-B4BDE4063C5A}" destId="{A4211D02-FDE6-4645-B10D-17A51DB5DC08}" srcOrd="1" destOrd="0" presId="urn:microsoft.com/office/officeart/2005/8/layout/bList2"/>
    <dgm:cxn modelId="{B451608C-0A36-42E1-93D7-AB6617FAD24C}" type="presParOf" srcId="{3A9FE419-4DA2-4E56-B5FA-31721745E934}" destId="{494918F2-A9E4-4ACF-BFD8-B126813E7DE7}" srcOrd="0" destOrd="0" presId="urn:microsoft.com/office/officeart/2005/8/layout/bList2"/>
    <dgm:cxn modelId="{91D2111A-FA55-40B1-8EE4-305B844D2898}" type="presParOf" srcId="{494918F2-A9E4-4ACF-BFD8-B126813E7DE7}" destId="{4D8768CB-DAE6-49E1-8462-400722C57CA3}" srcOrd="0" destOrd="0" presId="urn:microsoft.com/office/officeart/2005/8/layout/bList2"/>
    <dgm:cxn modelId="{A2244489-1666-49FD-AF4B-C6D127323CC3}" type="presParOf" srcId="{494918F2-A9E4-4ACF-BFD8-B126813E7DE7}" destId="{2CFEE063-2433-4312-AB80-0E58CB8D9B30}" srcOrd="1" destOrd="0" presId="urn:microsoft.com/office/officeart/2005/8/layout/bList2"/>
    <dgm:cxn modelId="{B91EEE53-FDE4-4250-84A4-F31A11F02898}" type="presParOf" srcId="{494918F2-A9E4-4ACF-BFD8-B126813E7DE7}" destId="{A4211D02-FDE6-4645-B10D-17A51DB5DC08}" srcOrd="2" destOrd="0" presId="urn:microsoft.com/office/officeart/2005/8/layout/bList2"/>
    <dgm:cxn modelId="{3F3DDAAD-00DC-4E49-9ED0-AEFC9B8CFE48}" type="presParOf" srcId="{494918F2-A9E4-4ACF-BFD8-B126813E7DE7}" destId="{E95787FB-FB52-48C2-BBE3-7C542FBD9785}" srcOrd="3" destOrd="0" presId="urn:microsoft.com/office/officeart/2005/8/layout/bList2"/>
    <dgm:cxn modelId="{10955FE0-556C-4783-8BD4-30732FD21A07}" type="presParOf" srcId="{3A9FE419-4DA2-4E56-B5FA-31721745E934}" destId="{8CE33913-6C9F-4B25-B218-AA3842817BA2}" srcOrd="1" destOrd="0" presId="urn:microsoft.com/office/officeart/2005/8/layout/bList2"/>
    <dgm:cxn modelId="{1B042256-3717-4F88-94BF-9F325BAAD3BC}" type="presParOf" srcId="{3A9FE419-4DA2-4E56-B5FA-31721745E934}" destId="{0CB32AB3-5377-48D6-8529-F402B61F0BCF}" srcOrd="2" destOrd="0" presId="urn:microsoft.com/office/officeart/2005/8/layout/bList2"/>
    <dgm:cxn modelId="{C55B8937-3531-4F2D-B11C-B627DC1A3895}" type="presParOf" srcId="{0CB32AB3-5377-48D6-8529-F402B61F0BCF}" destId="{75281928-3F2D-40FA-A3F2-492A0033B627}" srcOrd="0" destOrd="0" presId="urn:microsoft.com/office/officeart/2005/8/layout/bList2"/>
    <dgm:cxn modelId="{251CE86A-578B-4732-9AC2-6499D6A32D4D}" type="presParOf" srcId="{0CB32AB3-5377-48D6-8529-F402B61F0BCF}" destId="{1EF4FE72-C4FF-4738-A2E5-387D85F3AE1E}" srcOrd="1" destOrd="0" presId="urn:microsoft.com/office/officeart/2005/8/layout/bList2"/>
    <dgm:cxn modelId="{051C6E93-E4A1-41F2-8FF3-62B6561D3406}" type="presParOf" srcId="{0CB32AB3-5377-48D6-8529-F402B61F0BCF}" destId="{A47C475A-F7D8-4C88-A668-8E31BEA500A9}" srcOrd="2" destOrd="0" presId="urn:microsoft.com/office/officeart/2005/8/layout/bList2"/>
    <dgm:cxn modelId="{4ACC6B6C-95FC-4BD0-B6EB-24E5F71B0FAC}" type="presParOf" srcId="{0CB32AB3-5377-48D6-8529-F402B61F0BCF}" destId="{43A1A873-523B-4038-B608-24980F367237}" srcOrd="3" destOrd="0" presId="urn:microsoft.com/office/officeart/2005/8/layout/bList2"/>
    <dgm:cxn modelId="{014BC4F2-214C-4A38-B9F2-90FBBD4C6A9C}" type="presParOf" srcId="{3A9FE419-4DA2-4E56-B5FA-31721745E934}" destId="{C2BE7E65-FA28-4421-A472-E1980AD3B90B}" srcOrd="3" destOrd="0" presId="urn:microsoft.com/office/officeart/2005/8/layout/bList2"/>
    <dgm:cxn modelId="{6B1E2DBE-2748-4CC1-95E4-1F75CBF39606}" type="presParOf" srcId="{3A9FE419-4DA2-4E56-B5FA-31721745E934}" destId="{44CA941F-3630-4451-B2E6-405A8B16F92A}" srcOrd="4" destOrd="0" presId="urn:microsoft.com/office/officeart/2005/8/layout/bList2"/>
    <dgm:cxn modelId="{C19664E4-CA03-4ECE-BCA1-71DDCCB174B6}" type="presParOf" srcId="{44CA941F-3630-4451-B2E6-405A8B16F92A}" destId="{E9F6821F-B59C-470E-A3D9-2CA8F7E7D5E2}" srcOrd="0" destOrd="0" presId="urn:microsoft.com/office/officeart/2005/8/layout/bList2"/>
    <dgm:cxn modelId="{A5B432E4-F94B-4F73-8F86-EA47D9743716}" type="presParOf" srcId="{44CA941F-3630-4451-B2E6-405A8B16F92A}" destId="{D4CE5C34-28D7-4416-9B0C-342C7E742424}" srcOrd="1" destOrd="0" presId="urn:microsoft.com/office/officeart/2005/8/layout/bList2"/>
    <dgm:cxn modelId="{73349499-A7E6-4DE2-B166-32568C3AA2A6}" type="presParOf" srcId="{44CA941F-3630-4451-B2E6-405A8B16F92A}" destId="{75F9EF09-2055-45A7-B4CD-D5E3F47D69B5}" srcOrd="2" destOrd="0" presId="urn:microsoft.com/office/officeart/2005/8/layout/bList2"/>
    <dgm:cxn modelId="{F25E27EC-0089-4DE1-B74F-AE65B43F42E5}" type="presParOf" srcId="{44CA941F-3630-4451-B2E6-405A8B16F92A}" destId="{09BF2F97-48CB-48FA-927B-1D9533E0AAED}"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9CA228-4DE5-4FC9-A2A9-AF407B8DB96F}" type="doc">
      <dgm:prSet loTypeId="urn:microsoft.com/office/officeart/2005/8/layout/hList9" loCatId="list" qsTypeId="urn:microsoft.com/office/officeart/2005/8/quickstyle/3d2" qsCatId="3D" csTypeId="urn:microsoft.com/office/officeart/2005/8/colors/colorful2" csCatId="colorful" phldr="1"/>
      <dgm:spPr/>
      <dgm:t>
        <a:bodyPr/>
        <a:lstStyle/>
        <a:p>
          <a:endParaRPr lang="en-US"/>
        </a:p>
      </dgm:t>
    </dgm:pt>
    <dgm:pt modelId="{B0FFE52D-669E-4211-A6DC-F5A06A42D873}">
      <dgm:prSet phldrT="[Text]"/>
      <dgm:spPr>
        <a:solidFill>
          <a:schemeClr val="accent2"/>
        </a:solidFill>
      </dgm:spPr>
      <dgm:t>
        <a:bodyPr/>
        <a:lstStyle/>
        <a:p>
          <a:r>
            <a:rPr lang="en-US" b="0" dirty="0"/>
            <a:t>Phase I</a:t>
          </a:r>
          <a:endParaRPr lang="en-US" b="0" i="0" u="none" strike="noStrike" cap="none" baseline="0" noProof="0" dirty="0">
            <a:solidFill>
              <a:srgbClr val="010000"/>
            </a:solidFill>
            <a:latin typeface="Calibri"/>
            <a:cs typeface="Calibri"/>
          </a:endParaRPr>
        </a:p>
      </dgm:t>
    </dgm:pt>
    <dgm:pt modelId="{CCCACAE3-B4A8-48D5-B84B-8B112037E0F0}" type="parTrans" cxnId="{9CEB3042-391A-4C85-9F14-0E34F66228F0}">
      <dgm:prSet/>
      <dgm:spPr/>
      <dgm:t>
        <a:bodyPr/>
        <a:lstStyle/>
        <a:p>
          <a:endParaRPr lang="en-US"/>
        </a:p>
      </dgm:t>
    </dgm:pt>
    <dgm:pt modelId="{256C1AF1-B04D-43D4-9692-F8A9C3508B40}" type="sibTrans" cxnId="{9CEB3042-391A-4C85-9F14-0E34F66228F0}">
      <dgm:prSet/>
      <dgm:spPr/>
      <dgm:t>
        <a:bodyPr/>
        <a:lstStyle/>
        <a:p>
          <a:endParaRPr lang="en-US"/>
        </a:p>
      </dgm:t>
    </dgm:pt>
    <dgm:pt modelId="{85BA6209-E4F7-4CF2-B135-D2B0381AA04B}">
      <dgm:prSet phldrT="[Text]" custT="1"/>
      <dgm:spPr/>
      <dgm:t>
        <a:bodyPr/>
        <a:lstStyle/>
        <a:p>
          <a:r>
            <a:rPr lang="en-US" sz="2500" dirty="0"/>
            <a:t>August 5 -14</a:t>
          </a:r>
        </a:p>
      </dgm:t>
    </dgm:pt>
    <dgm:pt modelId="{1359DEB9-DEC6-425F-BF33-64488A927058}" type="parTrans" cxnId="{AEC8F3EE-EEAE-440C-8BF5-CE453A7676D9}">
      <dgm:prSet/>
      <dgm:spPr/>
      <dgm:t>
        <a:bodyPr/>
        <a:lstStyle/>
        <a:p>
          <a:endParaRPr lang="en-US"/>
        </a:p>
      </dgm:t>
    </dgm:pt>
    <dgm:pt modelId="{2FF3576A-4A24-41A4-BCD7-BE53E27DF828}" type="sibTrans" cxnId="{AEC8F3EE-EEAE-440C-8BF5-CE453A7676D9}">
      <dgm:prSet/>
      <dgm:spPr/>
      <dgm:t>
        <a:bodyPr/>
        <a:lstStyle/>
        <a:p>
          <a:endParaRPr lang="en-US"/>
        </a:p>
      </dgm:t>
    </dgm:pt>
    <dgm:pt modelId="{28891567-1441-4283-98A1-2C800C50E35A}">
      <dgm:prSet phldrT="[Text]"/>
      <dgm:spPr>
        <a:solidFill>
          <a:schemeClr val="accent3"/>
        </a:solidFill>
      </dgm:spPr>
      <dgm:t>
        <a:bodyPr/>
        <a:lstStyle/>
        <a:p>
          <a:r>
            <a:rPr lang="en-US" b="0" dirty="0"/>
            <a:t>Phase 2</a:t>
          </a:r>
        </a:p>
      </dgm:t>
    </dgm:pt>
    <dgm:pt modelId="{676DE1F1-BC59-46FC-833B-DAF380E8B3F5}" type="parTrans" cxnId="{629F47C6-C33E-4F67-B679-ECA2746E654B}">
      <dgm:prSet/>
      <dgm:spPr/>
      <dgm:t>
        <a:bodyPr/>
        <a:lstStyle/>
        <a:p>
          <a:endParaRPr lang="en-US"/>
        </a:p>
      </dgm:t>
    </dgm:pt>
    <dgm:pt modelId="{7FDADDCE-D443-43DB-BD1E-2BA2DBA973C5}" type="sibTrans" cxnId="{629F47C6-C33E-4F67-B679-ECA2746E654B}">
      <dgm:prSet/>
      <dgm:spPr/>
      <dgm:t>
        <a:bodyPr/>
        <a:lstStyle/>
        <a:p>
          <a:endParaRPr lang="en-US"/>
        </a:p>
      </dgm:t>
    </dgm:pt>
    <dgm:pt modelId="{CFD8693F-202A-4CAE-B0ED-4C8BF366C0CF}">
      <dgm:prSet phldrT="[Text]" custT="1"/>
      <dgm:spPr/>
      <dgm:t>
        <a:bodyPr/>
        <a:lstStyle/>
        <a:p>
          <a:pPr rtl="0"/>
          <a:r>
            <a:rPr lang="en-US" sz="2500" dirty="0"/>
            <a:t>August 17 -28</a:t>
          </a:r>
          <a:r>
            <a:rPr lang="en-US" sz="2500" dirty="0">
              <a:latin typeface="Calibri"/>
            </a:rPr>
            <a:t> </a:t>
          </a:r>
          <a:endParaRPr lang="en-US" sz="2500" dirty="0"/>
        </a:p>
      </dgm:t>
    </dgm:pt>
    <dgm:pt modelId="{06267D03-A5C9-4445-AB02-84328416D2B8}" type="parTrans" cxnId="{01258153-6490-435A-BD6F-0C60C35732B9}">
      <dgm:prSet/>
      <dgm:spPr/>
      <dgm:t>
        <a:bodyPr/>
        <a:lstStyle/>
        <a:p>
          <a:endParaRPr lang="en-US"/>
        </a:p>
      </dgm:t>
    </dgm:pt>
    <dgm:pt modelId="{B00BF3EE-11B8-49F7-839C-09A5CF768428}" type="sibTrans" cxnId="{01258153-6490-435A-BD6F-0C60C35732B9}">
      <dgm:prSet/>
      <dgm:spPr/>
      <dgm:t>
        <a:bodyPr/>
        <a:lstStyle/>
        <a:p>
          <a:endParaRPr lang="en-US"/>
        </a:p>
      </dgm:t>
    </dgm:pt>
    <dgm:pt modelId="{96910E90-6011-4D29-9B97-2CA117EEB34B}" type="pres">
      <dgm:prSet presAssocID="{E49CA228-4DE5-4FC9-A2A9-AF407B8DB96F}" presName="list" presStyleCnt="0">
        <dgm:presLayoutVars>
          <dgm:dir/>
          <dgm:animLvl val="lvl"/>
        </dgm:presLayoutVars>
      </dgm:prSet>
      <dgm:spPr/>
      <dgm:t>
        <a:bodyPr/>
        <a:lstStyle/>
        <a:p>
          <a:endParaRPr lang="en-US"/>
        </a:p>
      </dgm:t>
    </dgm:pt>
    <dgm:pt modelId="{DAF380BE-0953-4B36-B97D-925110BE579F}" type="pres">
      <dgm:prSet presAssocID="{B0FFE52D-669E-4211-A6DC-F5A06A42D873}" presName="posSpace" presStyleCnt="0"/>
      <dgm:spPr/>
    </dgm:pt>
    <dgm:pt modelId="{5EBC88C7-1223-4ADD-A578-72B730585A8B}" type="pres">
      <dgm:prSet presAssocID="{B0FFE52D-669E-4211-A6DC-F5A06A42D873}" presName="vertFlow" presStyleCnt="0"/>
      <dgm:spPr/>
    </dgm:pt>
    <dgm:pt modelId="{3B7090D9-925C-4CED-B1BD-012E204E5017}" type="pres">
      <dgm:prSet presAssocID="{B0FFE52D-669E-4211-A6DC-F5A06A42D873}" presName="topSpace" presStyleCnt="0"/>
      <dgm:spPr/>
    </dgm:pt>
    <dgm:pt modelId="{A35D62F8-30EF-448D-828B-FD1311CA1BAB}" type="pres">
      <dgm:prSet presAssocID="{B0FFE52D-669E-4211-A6DC-F5A06A42D873}" presName="firstComp" presStyleCnt="0"/>
      <dgm:spPr/>
    </dgm:pt>
    <dgm:pt modelId="{8B399701-B682-427B-8C63-A4B215513CD5}" type="pres">
      <dgm:prSet presAssocID="{B0FFE52D-669E-4211-A6DC-F5A06A42D873}" presName="firstChild" presStyleLbl="bgAccFollowNode1" presStyleIdx="0" presStyleCnt="2"/>
      <dgm:spPr/>
      <dgm:t>
        <a:bodyPr/>
        <a:lstStyle/>
        <a:p>
          <a:endParaRPr lang="en-US"/>
        </a:p>
      </dgm:t>
    </dgm:pt>
    <dgm:pt modelId="{FF6B97E2-3767-4AD4-98C7-7CD9FFB45D97}" type="pres">
      <dgm:prSet presAssocID="{B0FFE52D-669E-4211-A6DC-F5A06A42D873}" presName="firstChildTx" presStyleLbl="bgAccFollowNode1" presStyleIdx="0" presStyleCnt="2">
        <dgm:presLayoutVars>
          <dgm:bulletEnabled val="1"/>
        </dgm:presLayoutVars>
      </dgm:prSet>
      <dgm:spPr/>
      <dgm:t>
        <a:bodyPr/>
        <a:lstStyle/>
        <a:p>
          <a:endParaRPr lang="en-US"/>
        </a:p>
      </dgm:t>
    </dgm:pt>
    <dgm:pt modelId="{CAF019F5-72E6-48FB-A867-58E17CE52573}" type="pres">
      <dgm:prSet presAssocID="{B0FFE52D-669E-4211-A6DC-F5A06A42D873}" presName="negSpace" presStyleCnt="0"/>
      <dgm:spPr/>
    </dgm:pt>
    <dgm:pt modelId="{891A451D-6782-4F00-BD78-7BBFEA755847}" type="pres">
      <dgm:prSet presAssocID="{B0FFE52D-669E-4211-A6DC-F5A06A42D873}" presName="circle" presStyleLbl="node1" presStyleIdx="0" presStyleCnt="2"/>
      <dgm:spPr/>
      <dgm:t>
        <a:bodyPr/>
        <a:lstStyle/>
        <a:p>
          <a:endParaRPr lang="en-US"/>
        </a:p>
      </dgm:t>
    </dgm:pt>
    <dgm:pt modelId="{77CA20D6-CEE7-4E37-8BF6-E46618F6364B}" type="pres">
      <dgm:prSet presAssocID="{256C1AF1-B04D-43D4-9692-F8A9C3508B40}" presName="transSpace" presStyleCnt="0"/>
      <dgm:spPr/>
    </dgm:pt>
    <dgm:pt modelId="{7AA84C05-2782-43DB-9D0B-68C3CE74C894}" type="pres">
      <dgm:prSet presAssocID="{28891567-1441-4283-98A1-2C800C50E35A}" presName="posSpace" presStyleCnt="0"/>
      <dgm:spPr/>
    </dgm:pt>
    <dgm:pt modelId="{2517E4FE-C8A7-49A1-A966-03261D4A0EE7}" type="pres">
      <dgm:prSet presAssocID="{28891567-1441-4283-98A1-2C800C50E35A}" presName="vertFlow" presStyleCnt="0"/>
      <dgm:spPr/>
    </dgm:pt>
    <dgm:pt modelId="{89A8B3F1-E478-4309-8BA4-47E049612C01}" type="pres">
      <dgm:prSet presAssocID="{28891567-1441-4283-98A1-2C800C50E35A}" presName="topSpace" presStyleCnt="0"/>
      <dgm:spPr/>
    </dgm:pt>
    <dgm:pt modelId="{247950DF-EF78-4FE3-8712-4C89D405F733}" type="pres">
      <dgm:prSet presAssocID="{28891567-1441-4283-98A1-2C800C50E35A}" presName="firstComp" presStyleCnt="0"/>
      <dgm:spPr/>
    </dgm:pt>
    <dgm:pt modelId="{C07E0084-5AF8-40D0-8DB8-227FFE556DE4}" type="pres">
      <dgm:prSet presAssocID="{28891567-1441-4283-98A1-2C800C50E35A}" presName="firstChild" presStyleLbl="bgAccFollowNode1" presStyleIdx="1" presStyleCnt="2"/>
      <dgm:spPr/>
      <dgm:t>
        <a:bodyPr/>
        <a:lstStyle/>
        <a:p>
          <a:endParaRPr lang="en-US"/>
        </a:p>
      </dgm:t>
    </dgm:pt>
    <dgm:pt modelId="{64281BC1-4767-4438-9977-B42AFBAD0DB1}" type="pres">
      <dgm:prSet presAssocID="{28891567-1441-4283-98A1-2C800C50E35A}" presName="firstChildTx" presStyleLbl="bgAccFollowNode1" presStyleIdx="1" presStyleCnt="2">
        <dgm:presLayoutVars>
          <dgm:bulletEnabled val="1"/>
        </dgm:presLayoutVars>
      </dgm:prSet>
      <dgm:spPr/>
      <dgm:t>
        <a:bodyPr/>
        <a:lstStyle/>
        <a:p>
          <a:endParaRPr lang="en-US"/>
        </a:p>
      </dgm:t>
    </dgm:pt>
    <dgm:pt modelId="{853B5DF3-A77C-42FB-B9FF-6AA2782CE47E}" type="pres">
      <dgm:prSet presAssocID="{28891567-1441-4283-98A1-2C800C50E35A}" presName="negSpace" presStyleCnt="0"/>
      <dgm:spPr/>
    </dgm:pt>
    <dgm:pt modelId="{3B521CB4-1D4C-497F-B261-22338FBA814A}" type="pres">
      <dgm:prSet presAssocID="{28891567-1441-4283-98A1-2C800C50E35A}" presName="circle" presStyleLbl="node1" presStyleIdx="1" presStyleCnt="2"/>
      <dgm:spPr/>
      <dgm:t>
        <a:bodyPr/>
        <a:lstStyle/>
        <a:p>
          <a:endParaRPr lang="en-US"/>
        </a:p>
      </dgm:t>
    </dgm:pt>
  </dgm:ptLst>
  <dgm:cxnLst>
    <dgm:cxn modelId="{9CEB3042-391A-4C85-9F14-0E34F66228F0}" srcId="{E49CA228-4DE5-4FC9-A2A9-AF407B8DB96F}" destId="{B0FFE52D-669E-4211-A6DC-F5A06A42D873}" srcOrd="0" destOrd="0" parTransId="{CCCACAE3-B4A8-48D5-B84B-8B112037E0F0}" sibTransId="{256C1AF1-B04D-43D4-9692-F8A9C3508B40}"/>
    <dgm:cxn modelId="{FBF611F8-BCD6-4731-A1F8-D430B4138465}" type="presOf" srcId="{CFD8693F-202A-4CAE-B0ED-4C8BF366C0CF}" destId="{C07E0084-5AF8-40D0-8DB8-227FFE556DE4}" srcOrd="0" destOrd="0" presId="urn:microsoft.com/office/officeart/2005/8/layout/hList9"/>
    <dgm:cxn modelId="{01258153-6490-435A-BD6F-0C60C35732B9}" srcId="{28891567-1441-4283-98A1-2C800C50E35A}" destId="{CFD8693F-202A-4CAE-B0ED-4C8BF366C0CF}" srcOrd="0" destOrd="0" parTransId="{06267D03-A5C9-4445-AB02-84328416D2B8}" sibTransId="{B00BF3EE-11B8-49F7-839C-09A5CF768428}"/>
    <dgm:cxn modelId="{D19BC121-EAB2-44E4-8D19-2F054B492D5F}" type="presOf" srcId="{85BA6209-E4F7-4CF2-B135-D2B0381AA04B}" destId="{FF6B97E2-3767-4AD4-98C7-7CD9FFB45D97}" srcOrd="1" destOrd="0" presId="urn:microsoft.com/office/officeart/2005/8/layout/hList9"/>
    <dgm:cxn modelId="{AEC8F3EE-EEAE-440C-8BF5-CE453A7676D9}" srcId="{B0FFE52D-669E-4211-A6DC-F5A06A42D873}" destId="{85BA6209-E4F7-4CF2-B135-D2B0381AA04B}" srcOrd="0" destOrd="0" parTransId="{1359DEB9-DEC6-425F-BF33-64488A927058}" sibTransId="{2FF3576A-4A24-41A4-BCD7-BE53E27DF828}"/>
    <dgm:cxn modelId="{DE221E5A-3CF8-4E9A-AC8C-3F339C975861}" type="presOf" srcId="{28891567-1441-4283-98A1-2C800C50E35A}" destId="{3B521CB4-1D4C-497F-B261-22338FBA814A}" srcOrd="0" destOrd="0" presId="urn:microsoft.com/office/officeart/2005/8/layout/hList9"/>
    <dgm:cxn modelId="{75514CE6-3484-4637-8A4E-E8D0979F29C7}" type="presOf" srcId="{E49CA228-4DE5-4FC9-A2A9-AF407B8DB96F}" destId="{96910E90-6011-4D29-9B97-2CA117EEB34B}" srcOrd="0" destOrd="0" presId="urn:microsoft.com/office/officeart/2005/8/layout/hList9"/>
    <dgm:cxn modelId="{39BD33D7-1D95-4AA2-A9A2-6358A113E21F}" type="presOf" srcId="{85BA6209-E4F7-4CF2-B135-D2B0381AA04B}" destId="{8B399701-B682-427B-8C63-A4B215513CD5}" srcOrd="0" destOrd="0" presId="urn:microsoft.com/office/officeart/2005/8/layout/hList9"/>
    <dgm:cxn modelId="{A0FF7205-3179-4D65-8B23-202A3D178C1E}" type="presOf" srcId="{CFD8693F-202A-4CAE-B0ED-4C8BF366C0CF}" destId="{64281BC1-4767-4438-9977-B42AFBAD0DB1}" srcOrd="1" destOrd="0" presId="urn:microsoft.com/office/officeart/2005/8/layout/hList9"/>
    <dgm:cxn modelId="{629F47C6-C33E-4F67-B679-ECA2746E654B}" srcId="{E49CA228-4DE5-4FC9-A2A9-AF407B8DB96F}" destId="{28891567-1441-4283-98A1-2C800C50E35A}" srcOrd="1" destOrd="0" parTransId="{676DE1F1-BC59-46FC-833B-DAF380E8B3F5}" sibTransId="{7FDADDCE-D443-43DB-BD1E-2BA2DBA973C5}"/>
    <dgm:cxn modelId="{255FABAA-E73A-4673-A542-4DD973E172FD}" type="presOf" srcId="{B0FFE52D-669E-4211-A6DC-F5A06A42D873}" destId="{891A451D-6782-4F00-BD78-7BBFEA755847}" srcOrd="0" destOrd="0" presId="urn:microsoft.com/office/officeart/2005/8/layout/hList9"/>
    <dgm:cxn modelId="{ED8CD6FA-213C-425F-9D73-24C7F4A0A4A1}" type="presParOf" srcId="{96910E90-6011-4D29-9B97-2CA117EEB34B}" destId="{DAF380BE-0953-4B36-B97D-925110BE579F}" srcOrd="0" destOrd="0" presId="urn:microsoft.com/office/officeart/2005/8/layout/hList9"/>
    <dgm:cxn modelId="{34FA1358-BBB2-48C9-A266-250FAEA95919}" type="presParOf" srcId="{96910E90-6011-4D29-9B97-2CA117EEB34B}" destId="{5EBC88C7-1223-4ADD-A578-72B730585A8B}" srcOrd="1" destOrd="0" presId="urn:microsoft.com/office/officeart/2005/8/layout/hList9"/>
    <dgm:cxn modelId="{E295BBF3-F8F1-4C87-BEE9-C6A36EECE4CE}" type="presParOf" srcId="{5EBC88C7-1223-4ADD-A578-72B730585A8B}" destId="{3B7090D9-925C-4CED-B1BD-012E204E5017}" srcOrd="0" destOrd="0" presId="urn:microsoft.com/office/officeart/2005/8/layout/hList9"/>
    <dgm:cxn modelId="{9E8E811D-E9DD-4739-A4B2-BBE9BDD4F157}" type="presParOf" srcId="{5EBC88C7-1223-4ADD-A578-72B730585A8B}" destId="{A35D62F8-30EF-448D-828B-FD1311CA1BAB}" srcOrd="1" destOrd="0" presId="urn:microsoft.com/office/officeart/2005/8/layout/hList9"/>
    <dgm:cxn modelId="{3C5328E7-E309-4F4C-AB7E-EE13C1FB4A3F}" type="presParOf" srcId="{A35D62F8-30EF-448D-828B-FD1311CA1BAB}" destId="{8B399701-B682-427B-8C63-A4B215513CD5}" srcOrd="0" destOrd="0" presId="urn:microsoft.com/office/officeart/2005/8/layout/hList9"/>
    <dgm:cxn modelId="{8D62C568-0095-4083-A5BB-1822F5A9CC17}" type="presParOf" srcId="{A35D62F8-30EF-448D-828B-FD1311CA1BAB}" destId="{FF6B97E2-3767-4AD4-98C7-7CD9FFB45D97}" srcOrd="1" destOrd="0" presId="urn:microsoft.com/office/officeart/2005/8/layout/hList9"/>
    <dgm:cxn modelId="{CEE4BC67-4EED-4074-BC8A-D6EBA5024941}" type="presParOf" srcId="{96910E90-6011-4D29-9B97-2CA117EEB34B}" destId="{CAF019F5-72E6-48FB-A867-58E17CE52573}" srcOrd="2" destOrd="0" presId="urn:microsoft.com/office/officeart/2005/8/layout/hList9"/>
    <dgm:cxn modelId="{257E74C3-4FC5-4E0A-BC94-BFDBB9B85DA7}" type="presParOf" srcId="{96910E90-6011-4D29-9B97-2CA117EEB34B}" destId="{891A451D-6782-4F00-BD78-7BBFEA755847}" srcOrd="3" destOrd="0" presId="urn:microsoft.com/office/officeart/2005/8/layout/hList9"/>
    <dgm:cxn modelId="{FA3638B5-7422-4985-8F11-0A931A63AEB5}" type="presParOf" srcId="{96910E90-6011-4D29-9B97-2CA117EEB34B}" destId="{77CA20D6-CEE7-4E37-8BF6-E46618F6364B}" srcOrd="4" destOrd="0" presId="urn:microsoft.com/office/officeart/2005/8/layout/hList9"/>
    <dgm:cxn modelId="{115EDB6A-0935-47BF-A0D2-35E9A18A5FC8}" type="presParOf" srcId="{96910E90-6011-4D29-9B97-2CA117EEB34B}" destId="{7AA84C05-2782-43DB-9D0B-68C3CE74C894}" srcOrd="5" destOrd="0" presId="urn:microsoft.com/office/officeart/2005/8/layout/hList9"/>
    <dgm:cxn modelId="{23AD6576-E8B3-41BB-A625-E828DB11F313}" type="presParOf" srcId="{96910E90-6011-4D29-9B97-2CA117EEB34B}" destId="{2517E4FE-C8A7-49A1-A966-03261D4A0EE7}" srcOrd="6" destOrd="0" presId="urn:microsoft.com/office/officeart/2005/8/layout/hList9"/>
    <dgm:cxn modelId="{D2A7A0B9-18B6-44D8-835A-4A5085BD3A41}" type="presParOf" srcId="{2517E4FE-C8A7-49A1-A966-03261D4A0EE7}" destId="{89A8B3F1-E478-4309-8BA4-47E049612C01}" srcOrd="0" destOrd="0" presId="urn:microsoft.com/office/officeart/2005/8/layout/hList9"/>
    <dgm:cxn modelId="{313F3424-D130-43E7-AE83-64C7D8E8C545}" type="presParOf" srcId="{2517E4FE-C8A7-49A1-A966-03261D4A0EE7}" destId="{247950DF-EF78-4FE3-8712-4C89D405F733}" srcOrd="1" destOrd="0" presId="urn:microsoft.com/office/officeart/2005/8/layout/hList9"/>
    <dgm:cxn modelId="{5657B156-0D53-411E-B898-C9F72F61AFD6}" type="presParOf" srcId="{247950DF-EF78-4FE3-8712-4C89D405F733}" destId="{C07E0084-5AF8-40D0-8DB8-227FFE556DE4}" srcOrd="0" destOrd="0" presId="urn:microsoft.com/office/officeart/2005/8/layout/hList9"/>
    <dgm:cxn modelId="{BD7FB385-04DD-4D2B-A4D1-82AA2A3698E1}" type="presParOf" srcId="{247950DF-EF78-4FE3-8712-4C89D405F733}" destId="{64281BC1-4767-4438-9977-B42AFBAD0DB1}" srcOrd="1" destOrd="0" presId="urn:microsoft.com/office/officeart/2005/8/layout/hList9"/>
    <dgm:cxn modelId="{0B105FB2-30C5-4F42-951E-3FBA6393DCFC}" type="presParOf" srcId="{96910E90-6011-4D29-9B97-2CA117EEB34B}" destId="{853B5DF3-A77C-42FB-B9FF-6AA2782CE47E}" srcOrd="7" destOrd="0" presId="urn:microsoft.com/office/officeart/2005/8/layout/hList9"/>
    <dgm:cxn modelId="{D5121E18-4576-42B7-95C5-05C8EC4F2C7C}" type="presParOf" srcId="{96910E90-6011-4D29-9B97-2CA117EEB34B}" destId="{3B521CB4-1D4C-497F-B261-22338FBA814A}"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0A985-2520-431D-9AD7-4F7FCA0B1418}">
      <dsp:nvSpPr>
        <dsp:cNvPr id="0" name=""/>
        <dsp:cNvSpPr/>
      </dsp:nvSpPr>
      <dsp:spPr>
        <a:xfrm>
          <a:off x="0" y="473"/>
          <a:ext cx="8657064" cy="478763"/>
        </a:xfrm>
        <a:prstGeom prst="roundRect">
          <a:avLst/>
        </a:prstGeom>
        <a:solidFill>
          <a:srgbClr val="8F282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Step 1</a:t>
          </a:r>
        </a:p>
      </dsp:txBody>
      <dsp:txXfrm>
        <a:off x="23371" y="23844"/>
        <a:ext cx="8610322" cy="432021"/>
      </dsp:txXfrm>
    </dsp:sp>
    <dsp:sp modelId="{3D2B944B-DF49-4069-8331-C7368D78D1FB}">
      <dsp:nvSpPr>
        <dsp:cNvPr id="0" name=""/>
        <dsp:cNvSpPr/>
      </dsp:nvSpPr>
      <dsp:spPr>
        <a:xfrm>
          <a:off x="0" y="479236"/>
          <a:ext cx="8657064" cy="609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862"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a:t>Review</a:t>
          </a:r>
          <a:r>
            <a:rPr lang="en-US" sz="2000" kern="1200" dirty="0">
              <a:latin typeface="Calibri"/>
            </a:rPr>
            <a:t> communications about </a:t>
          </a:r>
          <a:r>
            <a:rPr lang="en-US" sz="2000" kern="1200" dirty="0"/>
            <a:t> your child’s grade level expectations for each subject.</a:t>
          </a:r>
          <a:r>
            <a:rPr lang="en-US" sz="2000" kern="1200" dirty="0">
              <a:latin typeface="Calibri"/>
            </a:rPr>
            <a:t>  </a:t>
          </a:r>
          <a:endParaRPr lang="en-US" sz="2000" kern="1200" dirty="0"/>
        </a:p>
      </dsp:txBody>
      <dsp:txXfrm>
        <a:off x="0" y="479236"/>
        <a:ext cx="8657064" cy="609457"/>
      </dsp:txXfrm>
    </dsp:sp>
    <dsp:sp modelId="{1222C679-5AEE-4B4C-A939-98D338020314}">
      <dsp:nvSpPr>
        <dsp:cNvPr id="0" name=""/>
        <dsp:cNvSpPr/>
      </dsp:nvSpPr>
      <dsp:spPr>
        <a:xfrm>
          <a:off x="0" y="1088693"/>
          <a:ext cx="8657064" cy="478763"/>
        </a:xfrm>
        <a:prstGeom prst="roundRect">
          <a:avLst/>
        </a:prstGeom>
        <a:solidFill>
          <a:srgbClr val="8F282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Step 2</a:t>
          </a:r>
        </a:p>
      </dsp:txBody>
      <dsp:txXfrm>
        <a:off x="23371" y="1112064"/>
        <a:ext cx="8610322" cy="432021"/>
      </dsp:txXfrm>
    </dsp:sp>
    <dsp:sp modelId="{D649BD51-47AD-4784-B03E-2384561D7FCD}">
      <dsp:nvSpPr>
        <dsp:cNvPr id="0" name=""/>
        <dsp:cNvSpPr/>
      </dsp:nvSpPr>
      <dsp:spPr>
        <a:xfrm>
          <a:off x="0" y="1567456"/>
          <a:ext cx="8657064" cy="609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862"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a:t>Consider </a:t>
          </a:r>
          <a:r>
            <a:rPr lang="en-US" sz="2000" kern="1200" dirty="0">
              <a:latin typeface="Calibri"/>
            </a:rPr>
            <a:t>the</a:t>
          </a:r>
          <a:r>
            <a:rPr lang="en-US" sz="2000" kern="1200" dirty="0"/>
            <a:t> children in</a:t>
          </a:r>
          <a:r>
            <a:rPr lang="en-US" sz="2000" kern="1200" dirty="0">
              <a:latin typeface="Calibri"/>
            </a:rPr>
            <a:t> your</a:t>
          </a:r>
          <a:r>
            <a:rPr lang="en-US" sz="2000" kern="1200" dirty="0"/>
            <a:t> household, their grade </a:t>
          </a:r>
          <a:r>
            <a:rPr lang="en-US" sz="2000" kern="1200" dirty="0">
              <a:latin typeface="Calibri"/>
            </a:rPr>
            <a:t>level expectations</a:t>
          </a:r>
          <a:r>
            <a:rPr lang="en-US" sz="2000" kern="1200" dirty="0"/>
            <a:t>, </a:t>
          </a:r>
          <a:r>
            <a:rPr lang="en-US" sz="2000" kern="1200" dirty="0">
              <a:latin typeface="Calibri"/>
            </a:rPr>
            <a:t>devices available</a:t>
          </a:r>
          <a:r>
            <a:rPr lang="en-US" sz="2000" kern="1200" dirty="0"/>
            <a:t> in</a:t>
          </a:r>
          <a:r>
            <a:rPr lang="en-US" sz="2000" kern="1200" dirty="0">
              <a:latin typeface="Calibri"/>
            </a:rPr>
            <a:t> the</a:t>
          </a:r>
          <a:r>
            <a:rPr lang="en-US" sz="2000" kern="1200" dirty="0"/>
            <a:t> household,</a:t>
          </a:r>
          <a:r>
            <a:rPr lang="en-US" sz="2000" kern="1200" dirty="0">
              <a:latin typeface="Calibri"/>
            </a:rPr>
            <a:t> and</a:t>
          </a:r>
          <a:r>
            <a:rPr lang="en-US" sz="2000" kern="1200" dirty="0"/>
            <a:t> parental support</a:t>
          </a:r>
          <a:r>
            <a:rPr lang="en-US" sz="2000" kern="1200" dirty="0">
              <a:latin typeface="Calibri"/>
            </a:rPr>
            <a:t> needed.</a:t>
          </a:r>
          <a:endParaRPr lang="en-US" sz="2000" kern="1200" dirty="0"/>
        </a:p>
      </dsp:txBody>
      <dsp:txXfrm>
        <a:off x="0" y="1567456"/>
        <a:ext cx="8657064" cy="609457"/>
      </dsp:txXfrm>
    </dsp:sp>
    <dsp:sp modelId="{6441D46A-584C-4D7F-AA6F-57E60AB7E6A3}">
      <dsp:nvSpPr>
        <dsp:cNvPr id="0" name=""/>
        <dsp:cNvSpPr/>
      </dsp:nvSpPr>
      <dsp:spPr>
        <a:xfrm>
          <a:off x="0" y="2176913"/>
          <a:ext cx="8657064" cy="478763"/>
        </a:xfrm>
        <a:prstGeom prst="roundRect">
          <a:avLst/>
        </a:prstGeom>
        <a:solidFill>
          <a:srgbClr val="8F282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Step 3</a:t>
          </a:r>
        </a:p>
      </dsp:txBody>
      <dsp:txXfrm>
        <a:off x="23371" y="2200284"/>
        <a:ext cx="8610322" cy="432021"/>
      </dsp:txXfrm>
    </dsp:sp>
    <dsp:sp modelId="{82807176-7595-4232-882B-BA91542267DA}">
      <dsp:nvSpPr>
        <dsp:cNvPr id="0" name=""/>
        <dsp:cNvSpPr/>
      </dsp:nvSpPr>
      <dsp:spPr>
        <a:xfrm>
          <a:off x="0" y="2655676"/>
          <a:ext cx="8657064" cy="888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862"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a:t>Plan</a:t>
          </a:r>
          <a:r>
            <a:rPr lang="en-US" sz="2000" kern="1200" dirty="0">
              <a:latin typeface="Calibri"/>
            </a:rPr>
            <a:t> a schedule with</a:t>
          </a:r>
          <a:r>
            <a:rPr lang="en-US" sz="2000" kern="1200" dirty="0"/>
            <a:t> daily content time for each </a:t>
          </a:r>
          <a:r>
            <a:rPr lang="en-US" sz="2000" kern="1200" dirty="0">
              <a:latin typeface="Calibri"/>
            </a:rPr>
            <a:t>child</a:t>
          </a:r>
          <a:r>
            <a:rPr lang="en-US" sz="2000" kern="1200" dirty="0"/>
            <a:t> in your home</a:t>
          </a:r>
          <a:r>
            <a:rPr lang="en-US" sz="2000" kern="1200" dirty="0">
              <a:latin typeface="Calibri"/>
            </a:rPr>
            <a:t>, considering the communicated expectations. </a:t>
          </a:r>
          <a:r>
            <a:rPr lang="en-US" sz="2000" kern="1200" dirty="0"/>
            <a:t> </a:t>
          </a:r>
          <a:r>
            <a:rPr lang="en-US" sz="2000" kern="1200" dirty="0">
              <a:latin typeface="Calibri"/>
            </a:rPr>
            <a:t>Consider the best space for your child to do their work. </a:t>
          </a:r>
          <a:endParaRPr lang="en-US" sz="2000" kern="1200" dirty="0"/>
        </a:p>
      </dsp:txBody>
      <dsp:txXfrm>
        <a:off x="0" y="2655676"/>
        <a:ext cx="8657064" cy="888361"/>
      </dsp:txXfrm>
    </dsp:sp>
    <dsp:sp modelId="{2FBB4E7E-1899-4448-90EC-A5DB125DB548}">
      <dsp:nvSpPr>
        <dsp:cNvPr id="0" name=""/>
        <dsp:cNvSpPr/>
      </dsp:nvSpPr>
      <dsp:spPr>
        <a:xfrm>
          <a:off x="0" y="3544038"/>
          <a:ext cx="8657064" cy="478763"/>
        </a:xfrm>
        <a:prstGeom prst="roundRect">
          <a:avLst/>
        </a:prstGeom>
        <a:solidFill>
          <a:srgbClr val="8F282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Step 4</a:t>
          </a:r>
        </a:p>
      </dsp:txBody>
      <dsp:txXfrm>
        <a:off x="23371" y="3567409"/>
        <a:ext cx="8610322" cy="432021"/>
      </dsp:txXfrm>
    </dsp:sp>
    <dsp:sp modelId="{49067D7F-36F9-4986-9682-B7AA9B3EC1B3}">
      <dsp:nvSpPr>
        <dsp:cNvPr id="0" name=""/>
        <dsp:cNvSpPr/>
      </dsp:nvSpPr>
      <dsp:spPr>
        <a:xfrm>
          <a:off x="0" y="4022801"/>
          <a:ext cx="8657064" cy="609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862"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a:latin typeface="Calibri"/>
            </a:rPr>
            <a:t>Consider</a:t>
          </a:r>
          <a:r>
            <a:rPr lang="en-US" sz="2000" kern="1200" dirty="0"/>
            <a:t> other supports</a:t>
          </a:r>
          <a:r>
            <a:rPr lang="en-US" sz="2000" kern="1200" dirty="0">
              <a:latin typeface="Calibri"/>
            </a:rPr>
            <a:t>  your child needs, such as exercise, mental breaks, meals, etc. </a:t>
          </a:r>
        </a:p>
      </dsp:txBody>
      <dsp:txXfrm>
        <a:off x="0" y="4022801"/>
        <a:ext cx="8657064" cy="609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4FE25-288A-45B1-B1FA-0A1426718D85}">
      <dsp:nvSpPr>
        <dsp:cNvPr id="0" name=""/>
        <dsp:cNvSpPr/>
      </dsp:nvSpPr>
      <dsp:spPr>
        <a:xfrm>
          <a:off x="1913934" y="5669"/>
          <a:ext cx="4216194" cy="105404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Is there an area designated at home for online instructional activities? </a:t>
          </a:r>
          <a:r>
            <a:rPr lang="en-US" sz="1400" kern="1200" dirty="0"/>
            <a:t> </a:t>
          </a:r>
        </a:p>
        <a:p>
          <a:pPr lvl="0" algn="ctr" defTabSz="800100" rtl="0">
            <a:lnSpc>
              <a:spcPct val="90000"/>
            </a:lnSpc>
            <a:spcBef>
              <a:spcPct val="0"/>
            </a:spcBef>
            <a:spcAft>
              <a:spcPct val="35000"/>
            </a:spcAft>
          </a:pPr>
          <a:r>
            <a:rPr lang="en-US" sz="1400" kern="1200" dirty="0"/>
            <a:t>i.e.: child’s room, kitchen table, small area off of the main living areas, a nook that can be personalized, etc.</a:t>
          </a:r>
          <a:endParaRPr lang="en-US" sz="1400" kern="1200" dirty="0">
            <a:latin typeface="Calibri"/>
          </a:endParaRPr>
        </a:p>
      </dsp:txBody>
      <dsp:txXfrm>
        <a:off x="1944806" y="36541"/>
        <a:ext cx="4154450" cy="992304"/>
      </dsp:txXfrm>
    </dsp:sp>
    <dsp:sp modelId="{5F430387-5890-46DC-B72C-919AC1530E66}">
      <dsp:nvSpPr>
        <dsp:cNvPr id="0" name=""/>
        <dsp:cNvSpPr/>
      </dsp:nvSpPr>
      <dsp:spPr>
        <a:xfrm rot="5400000">
          <a:off x="3824397" y="1086069"/>
          <a:ext cx="395268" cy="474321"/>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3879735" y="1125595"/>
        <a:ext cx="284593" cy="276688"/>
      </dsp:txXfrm>
    </dsp:sp>
    <dsp:sp modelId="{584A9C24-8148-46CB-A269-12A00D043EA0}">
      <dsp:nvSpPr>
        <dsp:cNvPr id="0" name=""/>
        <dsp:cNvSpPr/>
      </dsp:nvSpPr>
      <dsp:spPr>
        <a:xfrm>
          <a:off x="1913934" y="1586742"/>
          <a:ext cx="4216194" cy="1054048"/>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t>Is the area optimal for internet connectivity</a:t>
          </a:r>
          <a:r>
            <a:rPr lang="en-US" sz="2000" kern="1200" dirty="0">
              <a:latin typeface="Calibri"/>
            </a:rPr>
            <a:t>?</a:t>
          </a:r>
        </a:p>
      </dsp:txBody>
      <dsp:txXfrm>
        <a:off x="1944806" y="1617614"/>
        <a:ext cx="4154450" cy="992304"/>
      </dsp:txXfrm>
    </dsp:sp>
    <dsp:sp modelId="{54EC866D-F771-4C72-BEDA-6E4F92CE7466}">
      <dsp:nvSpPr>
        <dsp:cNvPr id="0" name=""/>
        <dsp:cNvSpPr/>
      </dsp:nvSpPr>
      <dsp:spPr>
        <a:xfrm rot="5400000">
          <a:off x="3824397" y="2667142"/>
          <a:ext cx="395268" cy="474321"/>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3879735" y="2706668"/>
        <a:ext cx="284593" cy="276688"/>
      </dsp:txXfrm>
    </dsp:sp>
    <dsp:sp modelId="{D9F84125-97D6-4A0A-9FD9-FDEA6FDE1F95}">
      <dsp:nvSpPr>
        <dsp:cNvPr id="0" name=""/>
        <dsp:cNvSpPr/>
      </dsp:nvSpPr>
      <dsp:spPr>
        <a:xfrm>
          <a:off x="1913934" y="3167815"/>
          <a:ext cx="4216194" cy="1054048"/>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t>Is there a bulletin board or empty wall space to post schedules, calendars, and completed work?</a:t>
          </a:r>
          <a:endParaRPr lang="en-US" sz="2000" kern="1200" dirty="0">
            <a:latin typeface="Calibri"/>
          </a:endParaRPr>
        </a:p>
      </dsp:txBody>
      <dsp:txXfrm>
        <a:off x="1944806" y="3198687"/>
        <a:ext cx="4154450" cy="992304"/>
      </dsp:txXfrm>
    </dsp:sp>
    <dsp:sp modelId="{1DA777C1-7973-4E67-A6A1-A0503D20A3BD}">
      <dsp:nvSpPr>
        <dsp:cNvPr id="0" name=""/>
        <dsp:cNvSpPr/>
      </dsp:nvSpPr>
      <dsp:spPr>
        <a:xfrm rot="5400000">
          <a:off x="3824397" y="4248215"/>
          <a:ext cx="395268" cy="474321"/>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3879735" y="4287741"/>
        <a:ext cx="284593" cy="276688"/>
      </dsp:txXfrm>
    </dsp:sp>
    <dsp:sp modelId="{A6C8B91E-F7D8-4B89-9E58-B25EECD14AE8}">
      <dsp:nvSpPr>
        <dsp:cNvPr id="0" name=""/>
        <dsp:cNvSpPr/>
      </dsp:nvSpPr>
      <dsp:spPr>
        <a:xfrm>
          <a:off x="1913934" y="4748888"/>
          <a:ext cx="4216194" cy="1054048"/>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t>Are there bookshelves, baskets or bins to help keep supplies organized?</a:t>
          </a:r>
          <a:endParaRPr lang="en-US" sz="2000" kern="1200" dirty="0">
            <a:latin typeface="Calibri"/>
          </a:endParaRPr>
        </a:p>
      </dsp:txBody>
      <dsp:txXfrm>
        <a:off x="1944806" y="4779760"/>
        <a:ext cx="4154450" cy="992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768CB-DAE6-49E1-8462-400722C57CA3}">
      <dsp:nvSpPr>
        <dsp:cNvPr id="0" name=""/>
        <dsp:cNvSpPr/>
      </dsp:nvSpPr>
      <dsp:spPr>
        <a:xfrm>
          <a:off x="10009" y="1322893"/>
          <a:ext cx="2653509" cy="273048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b="0" i="0" kern="1200" dirty="0">
              <a:latin typeface="Calibri"/>
              <a:cs typeface="Arial"/>
            </a:rPr>
            <a:t>Scheduled live synchronous instruction via video conferencing tools</a:t>
          </a:r>
          <a:endParaRPr lang="en-US" sz="1300" kern="1200" dirty="0">
            <a:latin typeface="Calibri"/>
            <a:cs typeface="Arial"/>
          </a:endParaRPr>
        </a:p>
        <a:p>
          <a:pPr marL="114300" lvl="1" indent="-114300" algn="l" defTabSz="577850">
            <a:lnSpc>
              <a:spcPct val="90000"/>
            </a:lnSpc>
            <a:spcBef>
              <a:spcPct val="0"/>
            </a:spcBef>
            <a:spcAft>
              <a:spcPct val="15000"/>
            </a:spcAft>
            <a:buChar char="••"/>
          </a:pPr>
          <a:endParaRPr lang="en-US" sz="1300" kern="1200" dirty="0">
            <a:latin typeface="Calibri"/>
            <a:cs typeface="Arial"/>
          </a:endParaRPr>
        </a:p>
        <a:p>
          <a:pPr marL="114300" lvl="1" indent="-114300" algn="l" defTabSz="577850">
            <a:lnSpc>
              <a:spcPct val="90000"/>
            </a:lnSpc>
            <a:spcBef>
              <a:spcPct val="0"/>
            </a:spcBef>
            <a:spcAft>
              <a:spcPct val="15000"/>
            </a:spcAft>
            <a:buChar char="••"/>
          </a:pPr>
          <a:r>
            <a:rPr lang="en-US" sz="1300" b="0" i="0" kern="1200" dirty="0">
              <a:latin typeface="Calibri"/>
              <a:cs typeface="Arial"/>
            </a:rPr>
            <a:t>Streamlined technology tools to support consistency and student engagement</a:t>
          </a:r>
          <a:endParaRPr lang="en-US" sz="1300" kern="1200" dirty="0">
            <a:latin typeface="Calibri"/>
            <a:cs typeface="Arial"/>
          </a:endParaRPr>
        </a:p>
        <a:p>
          <a:pPr marL="114300" lvl="1" indent="-114300" algn="l" defTabSz="577850">
            <a:lnSpc>
              <a:spcPct val="90000"/>
            </a:lnSpc>
            <a:spcBef>
              <a:spcPct val="0"/>
            </a:spcBef>
            <a:spcAft>
              <a:spcPct val="15000"/>
            </a:spcAft>
            <a:buChar char="••"/>
          </a:pPr>
          <a:endParaRPr lang="en-US" sz="1300" kern="1200" dirty="0">
            <a:latin typeface="Calibri"/>
            <a:cs typeface="Arial"/>
          </a:endParaRPr>
        </a:p>
        <a:p>
          <a:pPr marL="114300" lvl="1" indent="-114300" algn="l" defTabSz="577850">
            <a:lnSpc>
              <a:spcPct val="90000"/>
            </a:lnSpc>
            <a:spcBef>
              <a:spcPct val="0"/>
            </a:spcBef>
            <a:spcAft>
              <a:spcPct val="15000"/>
            </a:spcAft>
            <a:buChar char="••"/>
          </a:pPr>
          <a:r>
            <a:rPr lang="en-US" sz="1300" b="0" i="0" kern="1200" dirty="0">
              <a:latin typeface="Calibri"/>
              <a:cs typeface="Arial"/>
            </a:rPr>
            <a:t>Daily asynchronous learning experiences</a:t>
          </a:r>
        </a:p>
        <a:p>
          <a:pPr marL="57150" lvl="1" indent="-57150" algn="l" defTabSz="488950">
            <a:lnSpc>
              <a:spcPct val="90000"/>
            </a:lnSpc>
            <a:spcBef>
              <a:spcPct val="0"/>
            </a:spcBef>
            <a:spcAft>
              <a:spcPct val="15000"/>
            </a:spcAft>
            <a:buChar char="••"/>
          </a:pPr>
          <a:endParaRPr lang="en-US" sz="1100" kern="1200" dirty="0">
            <a:latin typeface="Calibri"/>
            <a:cs typeface="Arial"/>
          </a:endParaRPr>
        </a:p>
      </dsp:txBody>
      <dsp:txXfrm>
        <a:off x="72184" y="1385068"/>
        <a:ext cx="2529159" cy="2668305"/>
      </dsp:txXfrm>
    </dsp:sp>
    <dsp:sp modelId="{A4211D02-FDE6-4645-B10D-17A51DB5DC08}">
      <dsp:nvSpPr>
        <dsp:cNvPr id="0" name=""/>
        <dsp:cNvSpPr/>
      </dsp:nvSpPr>
      <dsp:spPr>
        <a:xfrm>
          <a:off x="54947" y="3752703"/>
          <a:ext cx="2503499" cy="80358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b="1" i="0" kern="1200" dirty="0">
              <a:latin typeface="Calibri"/>
              <a:cs typeface="Arial"/>
            </a:rPr>
            <a:t>Learning Experience Delivery</a:t>
          </a:r>
          <a:endParaRPr lang="en-US" sz="1700" kern="1200" dirty="0">
            <a:latin typeface="Calibri"/>
            <a:cs typeface="Arial"/>
          </a:endParaRPr>
        </a:p>
      </dsp:txBody>
      <dsp:txXfrm>
        <a:off x="54947" y="3752703"/>
        <a:ext cx="1763028" cy="803588"/>
      </dsp:txXfrm>
    </dsp:sp>
    <dsp:sp modelId="{E95787FB-FB52-48C2-BBE3-7C542FBD9785}">
      <dsp:nvSpPr>
        <dsp:cNvPr id="0" name=""/>
        <dsp:cNvSpPr/>
      </dsp:nvSpPr>
      <dsp:spPr>
        <a:xfrm>
          <a:off x="1918862" y="3750180"/>
          <a:ext cx="876224" cy="8762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281928-3F2D-40FA-A3F2-492A0033B627}">
      <dsp:nvSpPr>
        <dsp:cNvPr id="0" name=""/>
        <dsp:cNvSpPr/>
      </dsp:nvSpPr>
      <dsp:spPr>
        <a:xfrm>
          <a:off x="3012166" y="1316244"/>
          <a:ext cx="2670683" cy="275707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b="0" i="0" kern="1200" dirty="0">
              <a:latin typeface="Calibri"/>
              <a:cs typeface="Arial"/>
            </a:rPr>
            <a:t>Improved course organization using a standardized folder structure</a:t>
          </a:r>
          <a:endParaRPr lang="en-US" sz="1300" kern="1200" dirty="0">
            <a:latin typeface="Calibri"/>
            <a:cs typeface="Arial"/>
          </a:endParaRPr>
        </a:p>
        <a:p>
          <a:pPr marL="114300" lvl="1" indent="-114300" algn="l" defTabSz="577850">
            <a:lnSpc>
              <a:spcPct val="90000"/>
            </a:lnSpc>
            <a:spcBef>
              <a:spcPct val="0"/>
            </a:spcBef>
            <a:spcAft>
              <a:spcPct val="15000"/>
            </a:spcAft>
            <a:buChar char="••"/>
          </a:pPr>
          <a:endParaRPr lang="en-US" sz="1300" kern="1200" dirty="0">
            <a:latin typeface="Calibri"/>
            <a:cs typeface="Arial"/>
          </a:endParaRPr>
        </a:p>
        <a:p>
          <a:pPr marL="114300" lvl="1" indent="-114300" algn="l" defTabSz="577850">
            <a:lnSpc>
              <a:spcPct val="90000"/>
            </a:lnSpc>
            <a:spcBef>
              <a:spcPct val="0"/>
            </a:spcBef>
            <a:spcAft>
              <a:spcPct val="15000"/>
            </a:spcAft>
            <a:buChar char="••"/>
          </a:pPr>
          <a:r>
            <a:rPr lang="en-US" sz="1300" b="0" i="0" kern="1200" dirty="0">
              <a:latin typeface="Calibri"/>
              <a:cs typeface="Arial"/>
            </a:rPr>
            <a:t>Standardized communication systems for parents in Schoology</a:t>
          </a:r>
          <a:endParaRPr lang="en-US" sz="1300" kern="1200" dirty="0">
            <a:latin typeface="Calibri"/>
            <a:cs typeface="Arial"/>
          </a:endParaRPr>
        </a:p>
        <a:p>
          <a:pPr marL="114300" lvl="1" indent="-114300" algn="l" defTabSz="577850">
            <a:lnSpc>
              <a:spcPct val="90000"/>
            </a:lnSpc>
            <a:spcBef>
              <a:spcPct val="0"/>
            </a:spcBef>
            <a:spcAft>
              <a:spcPct val="15000"/>
            </a:spcAft>
            <a:buChar char="••"/>
          </a:pPr>
          <a:endParaRPr lang="en-US" sz="1300" kern="1200" dirty="0">
            <a:latin typeface="Calibri"/>
            <a:cs typeface="Arial"/>
          </a:endParaRPr>
        </a:p>
        <a:p>
          <a:pPr marL="114300" lvl="1" indent="-114300" algn="l" defTabSz="577850">
            <a:lnSpc>
              <a:spcPct val="90000"/>
            </a:lnSpc>
            <a:spcBef>
              <a:spcPct val="0"/>
            </a:spcBef>
            <a:spcAft>
              <a:spcPct val="15000"/>
            </a:spcAft>
            <a:buChar char="••"/>
          </a:pPr>
          <a:r>
            <a:rPr lang="en-US" sz="1300" b="0" i="0" kern="1200" dirty="0">
              <a:latin typeface="Calibri"/>
              <a:cs typeface="Arial"/>
            </a:rPr>
            <a:t>Use of calendar and Schoology gradebook features for progress monitoring</a:t>
          </a:r>
          <a:endParaRPr lang="en-US" sz="1300" kern="1200" dirty="0">
            <a:latin typeface="Calibri"/>
            <a:cs typeface="Arial"/>
          </a:endParaRPr>
        </a:p>
      </dsp:txBody>
      <dsp:txXfrm>
        <a:off x="3074743" y="1378821"/>
        <a:ext cx="2545529" cy="2694496"/>
      </dsp:txXfrm>
    </dsp:sp>
    <dsp:sp modelId="{A47C475A-F7D8-4C88-A668-8E31BEA500A9}">
      <dsp:nvSpPr>
        <dsp:cNvPr id="0" name=""/>
        <dsp:cNvSpPr/>
      </dsp:nvSpPr>
      <dsp:spPr>
        <a:xfrm>
          <a:off x="3065716" y="3769364"/>
          <a:ext cx="2503499" cy="80358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b="1" i="0" kern="1200" dirty="0">
              <a:latin typeface="Calibri"/>
              <a:cs typeface="Arial"/>
            </a:rPr>
            <a:t>Use of Schoology</a:t>
          </a:r>
          <a:endParaRPr lang="en-US" sz="1700" kern="1200" dirty="0">
            <a:latin typeface="Calibri"/>
            <a:cs typeface="Arial"/>
          </a:endParaRPr>
        </a:p>
      </dsp:txBody>
      <dsp:txXfrm>
        <a:off x="3065716" y="3769364"/>
        <a:ext cx="1763028" cy="803588"/>
      </dsp:txXfrm>
    </dsp:sp>
    <dsp:sp modelId="{43A1A873-523B-4038-B608-24980F367237}">
      <dsp:nvSpPr>
        <dsp:cNvPr id="0" name=""/>
        <dsp:cNvSpPr/>
      </dsp:nvSpPr>
      <dsp:spPr>
        <a:xfrm>
          <a:off x="4929606" y="3756829"/>
          <a:ext cx="876224" cy="87622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F6821F-B59C-470E-A3D9-2CA8F7E7D5E2}">
      <dsp:nvSpPr>
        <dsp:cNvPr id="0" name=""/>
        <dsp:cNvSpPr/>
      </dsp:nvSpPr>
      <dsp:spPr>
        <a:xfrm>
          <a:off x="6022910" y="1321818"/>
          <a:ext cx="2687557" cy="273477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b="0" i="0" kern="1200" dirty="0">
              <a:latin typeface="Calibri"/>
              <a:cs typeface="Arial"/>
            </a:rPr>
            <a:t>Formative assessments to check for daily student progress</a:t>
          </a:r>
          <a:endParaRPr lang="en-US" sz="1300" kern="1200" dirty="0">
            <a:latin typeface="Calibri"/>
            <a:cs typeface="Arial"/>
          </a:endParaRPr>
        </a:p>
        <a:p>
          <a:pPr marL="114300" lvl="1" indent="-114300" algn="l" defTabSz="577850">
            <a:lnSpc>
              <a:spcPct val="90000"/>
            </a:lnSpc>
            <a:spcBef>
              <a:spcPct val="0"/>
            </a:spcBef>
            <a:spcAft>
              <a:spcPct val="15000"/>
            </a:spcAft>
            <a:buChar char="••"/>
          </a:pPr>
          <a:endParaRPr lang="en-US" sz="1300" kern="1200" dirty="0">
            <a:latin typeface="Calibri"/>
            <a:cs typeface="Arial"/>
          </a:endParaRPr>
        </a:p>
        <a:p>
          <a:pPr marL="114300" lvl="1" indent="-114300" algn="l" defTabSz="577850">
            <a:lnSpc>
              <a:spcPct val="90000"/>
            </a:lnSpc>
            <a:spcBef>
              <a:spcPct val="0"/>
            </a:spcBef>
            <a:spcAft>
              <a:spcPct val="15000"/>
            </a:spcAft>
            <a:buChar char="••"/>
          </a:pPr>
          <a:r>
            <a:rPr lang="en-US" sz="1300" b="0" i="0" kern="1200" dirty="0">
              <a:latin typeface="Calibri"/>
              <a:cs typeface="Arial"/>
            </a:rPr>
            <a:t>Consistent and ongoing feedback</a:t>
          </a:r>
          <a:endParaRPr lang="en-US" sz="1300" kern="1200" dirty="0">
            <a:latin typeface="Calibri"/>
            <a:cs typeface="Arial"/>
          </a:endParaRPr>
        </a:p>
        <a:p>
          <a:pPr marL="114300" lvl="1" indent="-114300" algn="l" defTabSz="577850">
            <a:lnSpc>
              <a:spcPct val="90000"/>
            </a:lnSpc>
            <a:spcBef>
              <a:spcPct val="0"/>
            </a:spcBef>
            <a:spcAft>
              <a:spcPct val="15000"/>
            </a:spcAft>
            <a:buChar char="••"/>
          </a:pPr>
          <a:endParaRPr lang="en-US" sz="1300" kern="1200" dirty="0">
            <a:latin typeface="Calibri"/>
            <a:cs typeface="Arial"/>
          </a:endParaRPr>
        </a:p>
        <a:p>
          <a:pPr marL="114300" lvl="1" indent="-114300" algn="l" defTabSz="577850">
            <a:lnSpc>
              <a:spcPct val="90000"/>
            </a:lnSpc>
            <a:spcBef>
              <a:spcPct val="0"/>
            </a:spcBef>
            <a:spcAft>
              <a:spcPct val="15000"/>
            </a:spcAft>
            <a:buChar char="••"/>
          </a:pPr>
          <a:r>
            <a:rPr lang="en-US" sz="1300" b="0" i="0" kern="1200" dirty="0">
              <a:latin typeface="Calibri"/>
              <a:cs typeface="Arial"/>
            </a:rPr>
            <a:t>Grading practices will include numerical or standards-based grades.</a:t>
          </a:r>
          <a:endParaRPr lang="en-US" sz="1300" kern="1200" dirty="0">
            <a:latin typeface="Calibri"/>
            <a:cs typeface="Arial"/>
          </a:endParaRPr>
        </a:p>
        <a:p>
          <a:pPr marL="114300" lvl="1" indent="-114300" algn="l" defTabSz="577850">
            <a:lnSpc>
              <a:spcPct val="90000"/>
            </a:lnSpc>
            <a:spcBef>
              <a:spcPct val="0"/>
            </a:spcBef>
            <a:spcAft>
              <a:spcPct val="15000"/>
            </a:spcAft>
            <a:buChar char="••"/>
          </a:pPr>
          <a:endParaRPr lang="en-US" sz="1300" kern="1200" dirty="0">
            <a:latin typeface="Calibri"/>
            <a:cs typeface="Arial"/>
          </a:endParaRPr>
        </a:p>
      </dsp:txBody>
      <dsp:txXfrm>
        <a:off x="6085883" y="1384791"/>
        <a:ext cx="2561611" cy="2671805"/>
      </dsp:txXfrm>
    </dsp:sp>
    <dsp:sp modelId="{75F9EF09-2055-45A7-B4CD-D5E3F47D69B5}">
      <dsp:nvSpPr>
        <dsp:cNvPr id="0" name=""/>
        <dsp:cNvSpPr/>
      </dsp:nvSpPr>
      <dsp:spPr>
        <a:xfrm>
          <a:off x="6085122" y="3792551"/>
          <a:ext cx="2503499" cy="80358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b="1" i="0" kern="1200" dirty="0">
              <a:latin typeface="Calibri"/>
              <a:cs typeface="Arial"/>
            </a:rPr>
            <a:t>Progress Monitoring and Feedback</a:t>
          </a:r>
          <a:endParaRPr lang="en-US" sz="1600" kern="1200" dirty="0">
            <a:latin typeface="Calibri"/>
            <a:cs typeface="Arial"/>
          </a:endParaRPr>
        </a:p>
      </dsp:txBody>
      <dsp:txXfrm>
        <a:off x="6085122" y="3792551"/>
        <a:ext cx="1763028" cy="803588"/>
      </dsp:txXfrm>
    </dsp:sp>
    <dsp:sp modelId="{09BF2F97-48CB-48FA-927B-1D9533E0AAED}">
      <dsp:nvSpPr>
        <dsp:cNvPr id="0" name=""/>
        <dsp:cNvSpPr/>
      </dsp:nvSpPr>
      <dsp:spPr>
        <a:xfrm>
          <a:off x="7958797" y="3714681"/>
          <a:ext cx="876224" cy="876224"/>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392" t="5757" r="-27392" b="-5757"/>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99701-B682-427B-8C63-A4B215513CD5}">
      <dsp:nvSpPr>
        <dsp:cNvPr id="0" name=""/>
        <dsp:cNvSpPr/>
      </dsp:nvSpPr>
      <dsp:spPr>
        <a:xfrm>
          <a:off x="1298265" y="1075415"/>
          <a:ext cx="2431397" cy="1621742"/>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77800" rIns="177800" bIns="177800" numCol="1" spcCol="1270" anchor="ctr" anchorCtr="0">
          <a:noAutofit/>
        </a:bodyPr>
        <a:lstStyle/>
        <a:p>
          <a:pPr lvl="0" algn="l" defTabSz="1111250">
            <a:lnSpc>
              <a:spcPct val="90000"/>
            </a:lnSpc>
            <a:spcBef>
              <a:spcPct val="0"/>
            </a:spcBef>
            <a:spcAft>
              <a:spcPct val="35000"/>
            </a:spcAft>
          </a:pPr>
          <a:r>
            <a:rPr lang="en-US" sz="2500" kern="1200" dirty="0"/>
            <a:t>August 5 -14</a:t>
          </a:r>
        </a:p>
      </dsp:txBody>
      <dsp:txXfrm>
        <a:off x="1687289" y="1075415"/>
        <a:ext cx="2042373" cy="1621742"/>
      </dsp:txXfrm>
    </dsp:sp>
    <dsp:sp modelId="{891A451D-6782-4F00-BD78-7BBFEA755847}">
      <dsp:nvSpPr>
        <dsp:cNvPr id="0" name=""/>
        <dsp:cNvSpPr/>
      </dsp:nvSpPr>
      <dsp:spPr>
        <a:xfrm>
          <a:off x="1520" y="427042"/>
          <a:ext cx="1620931" cy="1620931"/>
        </a:xfrm>
        <a:prstGeom prst="ellipse">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US" sz="3700" b="0" kern="1200" dirty="0"/>
            <a:t>Phase I</a:t>
          </a:r>
          <a:endParaRPr lang="en-US" sz="3700" b="0" i="0" u="none" strike="noStrike" kern="1200" cap="none" baseline="0" noProof="0" dirty="0">
            <a:solidFill>
              <a:srgbClr val="010000"/>
            </a:solidFill>
            <a:latin typeface="Calibri"/>
            <a:cs typeface="Calibri"/>
          </a:endParaRPr>
        </a:p>
      </dsp:txBody>
      <dsp:txXfrm>
        <a:off x="238900" y="664422"/>
        <a:ext cx="1146171" cy="1146171"/>
      </dsp:txXfrm>
    </dsp:sp>
    <dsp:sp modelId="{C07E0084-5AF8-40D0-8DB8-227FFE556DE4}">
      <dsp:nvSpPr>
        <dsp:cNvPr id="0" name=""/>
        <dsp:cNvSpPr/>
      </dsp:nvSpPr>
      <dsp:spPr>
        <a:xfrm>
          <a:off x="5350594" y="1075415"/>
          <a:ext cx="2431397" cy="1621742"/>
        </a:xfrm>
        <a:prstGeom prst="rect">
          <a:avLst/>
        </a:prstGeom>
        <a:solidFill>
          <a:schemeClr val="accent2">
            <a:tint val="40000"/>
            <a:alpha val="90000"/>
            <a:hueOff val="5739762"/>
            <a:satOff val="-28148"/>
            <a:lumOff val="-3098"/>
            <a:alphaOff val="0"/>
          </a:schemeClr>
        </a:solidFill>
        <a:ln w="9525" cap="flat" cmpd="sng" algn="ctr">
          <a:solidFill>
            <a:schemeClr val="accent2">
              <a:tint val="40000"/>
              <a:alpha val="90000"/>
              <a:hueOff val="5739762"/>
              <a:satOff val="-28148"/>
              <a:lumOff val="-309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77800" rIns="177800" bIns="177800" numCol="1" spcCol="1270" anchor="ctr" anchorCtr="0">
          <a:noAutofit/>
        </a:bodyPr>
        <a:lstStyle/>
        <a:p>
          <a:pPr lvl="0" algn="l" defTabSz="1111250" rtl="0">
            <a:lnSpc>
              <a:spcPct val="90000"/>
            </a:lnSpc>
            <a:spcBef>
              <a:spcPct val="0"/>
            </a:spcBef>
            <a:spcAft>
              <a:spcPct val="35000"/>
            </a:spcAft>
          </a:pPr>
          <a:r>
            <a:rPr lang="en-US" sz="2500" kern="1200" dirty="0"/>
            <a:t>August 17 -28</a:t>
          </a:r>
          <a:r>
            <a:rPr lang="en-US" sz="2500" kern="1200" dirty="0">
              <a:latin typeface="Calibri"/>
            </a:rPr>
            <a:t> </a:t>
          </a:r>
          <a:endParaRPr lang="en-US" sz="2500" kern="1200" dirty="0"/>
        </a:p>
      </dsp:txBody>
      <dsp:txXfrm>
        <a:off x="5739617" y="1075415"/>
        <a:ext cx="2042373" cy="1621742"/>
      </dsp:txXfrm>
    </dsp:sp>
    <dsp:sp modelId="{3B521CB4-1D4C-497F-B261-22338FBA814A}">
      <dsp:nvSpPr>
        <dsp:cNvPr id="0" name=""/>
        <dsp:cNvSpPr/>
      </dsp:nvSpPr>
      <dsp:spPr>
        <a:xfrm>
          <a:off x="4053849" y="427042"/>
          <a:ext cx="1620931" cy="1620931"/>
        </a:xfrm>
        <a:prstGeom prst="ellipse">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US" sz="3700" b="0" kern="1200" dirty="0"/>
            <a:t>Phase 2</a:t>
          </a:r>
        </a:p>
      </dsp:txBody>
      <dsp:txXfrm>
        <a:off x="4291229" y="664422"/>
        <a:ext cx="1146171" cy="11461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739E5C3-F9FC-634B-893D-96297DA35765}" type="datetimeFigureOut">
              <a:rPr lang="en-US"/>
              <a:pPr>
                <a:defRPr/>
              </a:pPr>
              <a:t>8/15/2020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13627ACA-B30D-294D-95AB-B675112C1508}" type="slidenum">
              <a:rPr lang="en-US"/>
              <a:pPr>
                <a:defRPr/>
              </a:pPr>
              <a:t>‹#›</a:t>
            </a:fld>
            <a:endParaRPr lang="en-US" dirty="0"/>
          </a:p>
        </p:txBody>
      </p:sp>
    </p:spTree>
    <p:extLst>
      <p:ext uri="{BB962C8B-B14F-4D97-AF65-F5344CB8AC3E}">
        <p14:creationId xmlns:p14="http://schemas.microsoft.com/office/powerpoint/2010/main" val="215098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13D6727-754C-FF46-B713-EE5289B8A8A0}" type="datetimeFigureOut">
              <a:rPr lang="en-US"/>
              <a:pPr>
                <a:defRPr/>
              </a:pPr>
              <a:t>8/15/2020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DDB29971-EAF4-FA4B-B446-D81127EDD584}" type="slidenum">
              <a:rPr lang="en-US"/>
              <a:pPr>
                <a:defRPr/>
              </a:pPr>
              <a:t>‹#›</a:t>
            </a:fld>
            <a:endParaRPr lang="en-US" dirty="0"/>
          </a:p>
        </p:txBody>
      </p:sp>
    </p:spTree>
    <p:extLst>
      <p:ext uri="{BB962C8B-B14F-4D97-AF65-F5344CB8AC3E}">
        <p14:creationId xmlns:p14="http://schemas.microsoft.com/office/powerpoint/2010/main" val="25094085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alverteducation.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ortbendisd.com/Page/123380"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ortbendisd.com/Page/12338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fortbendisd.com/Page/123380"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ortbendisd.com/Page/12338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ortbendisd.com/onlinelearningsuppor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2 min</a:t>
            </a:r>
            <a:r>
              <a:rPr lang="en-US" dirty="0"/>
              <a:t> </a:t>
            </a:r>
          </a:p>
          <a:p>
            <a:endParaRPr lang="en-US" dirty="0">
              <a:cs typeface="Calibri"/>
            </a:endParaRPr>
          </a:p>
          <a:p>
            <a:r>
              <a:rPr lang="en-US" dirty="0"/>
              <a:t>Introduction of Presenter(s):</a:t>
            </a:r>
            <a:endParaRPr lang="en-US" dirty="0">
              <a:cs typeface="Calibri"/>
            </a:endParaRPr>
          </a:p>
          <a:p>
            <a:r>
              <a:rPr lang="en-US" b="1" dirty="0"/>
              <a:t>Say: </a:t>
            </a:r>
            <a:r>
              <a:rPr lang="en-US" dirty="0"/>
              <a:t>Welcome to the Structuring for Success webinar! My name is ______________ and I am here with ______________ from ______________ (name of school).</a:t>
            </a:r>
            <a:endParaRPr lang="en-US" dirty="0">
              <a:cs typeface="Calibri"/>
            </a:endParaRPr>
          </a:p>
          <a:p>
            <a:r>
              <a:rPr lang="en-US" dirty="0"/>
              <a:t>-We are excited to have you all here today as we share information to about FBISD expectations.   </a:t>
            </a:r>
            <a:endParaRPr lang="en-US" dirty="0">
              <a:cs typeface="Calibri"/>
            </a:endParaRPr>
          </a:p>
          <a:p>
            <a:endParaRPr lang="en-US" dirty="0"/>
          </a:p>
          <a:p>
            <a:r>
              <a:rPr lang="en-US" dirty="0"/>
              <a:t>-Before we begin our session we’d like to go through some house keeping items.</a:t>
            </a:r>
            <a:endParaRPr lang="en-US" dirty="0">
              <a:cs typeface="Calibri"/>
            </a:endParaRPr>
          </a:p>
          <a:p>
            <a:endParaRPr lang="en-US" dirty="0"/>
          </a:p>
          <a:p>
            <a:r>
              <a:rPr lang="en-US" dirty="0"/>
              <a:t>-We ask that you please mute your mics as we go through our presentations today, just to avoid any feedback. To mute your mics, simply , locate the tool bar at the bottom of your screen and click on the icon that looks like a microphone, you will see a line go through the mic, this indicates it is muted.</a:t>
            </a:r>
            <a:endParaRPr lang="en-US" dirty="0">
              <a:cs typeface="Calibri"/>
            </a:endParaRPr>
          </a:p>
          <a:p>
            <a:endParaRPr lang="en-US" dirty="0"/>
          </a:p>
          <a:p>
            <a:r>
              <a:rPr lang="en-US" dirty="0"/>
              <a:t>-Please feel free to leave your cameras on or off, whatever you are more comfortable with. To turn your camera off or on, you will click on the camera located at the bottom of the screen. </a:t>
            </a:r>
            <a:endParaRPr lang="en-US" dirty="0">
              <a:cs typeface="Calibri"/>
            </a:endParaRPr>
          </a:p>
          <a:p>
            <a:endParaRPr lang="en-US" dirty="0"/>
          </a:p>
          <a:p>
            <a:r>
              <a:rPr lang="en-US" dirty="0"/>
              <a:t>-And finally, if at anytime you have a questions please put them in the chat box and the facilitator or myself will answer your questions the best that we can, we will also have time for Q&amp;A at the end of our session so feel free to hold your questions to the end if you'd like. To type in the chat, located the tool bar at the bottom of your screen and click on the bubble that looks like it has text. Just to make sure everyone can use this feature, I’d like for you to please type a quick hello in the chat to ensure you are able to use this feature. </a:t>
            </a:r>
            <a:endParaRPr lang="en-US" dirty="0">
              <a:cs typeface="Calibri"/>
            </a:endParaRPr>
          </a:p>
          <a:p>
            <a:endParaRPr lang="en-US" dirty="0"/>
          </a:p>
          <a:p>
            <a:r>
              <a:rPr lang="en-US" dirty="0"/>
              <a:t>-Welcome again.  Let's get started.</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a:t>
            </a:fld>
            <a:endParaRPr lang="en-US" dirty="0"/>
          </a:p>
        </p:txBody>
      </p:sp>
    </p:spTree>
    <p:extLst>
      <p:ext uri="{BB962C8B-B14F-4D97-AF65-F5344CB8AC3E}">
        <p14:creationId xmlns:p14="http://schemas.microsoft.com/office/powerpoint/2010/main" val="1058608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 2 min</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rPr>
              <a:t>Presenter:</a:t>
            </a:r>
            <a:r>
              <a:rPr lang="en-US" sz="1200" b="0" i="0" kern="1200" dirty="0">
                <a:solidFill>
                  <a:schemeClr val="tx1"/>
                </a:solidFill>
                <a:effectLst/>
                <a:latin typeface="+mn-lt"/>
                <a:ea typeface="+mn-ea"/>
                <a:cs typeface="+mn-cs"/>
              </a:rPr>
              <a:t>​</a:t>
            </a:r>
            <a:r>
              <a:rPr lang="en-US" dirty="0"/>
              <a:t>  ***********</a:t>
            </a:r>
            <a:r>
              <a:rPr lang="en-US" b="1" dirty="0"/>
              <a:t>Hide this slide if you are a secondary campus</a:t>
            </a:r>
            <a:r>
              <a:rPr lang="en-US" dirty="0"/>
              <a:t>************</a:t>
            </a:r>
            <a:endParaRPr lang="en-US" dirty="0">
              <a:cs typeface="Calibri"/>
            </a:endParaRPr>
          </a:p>
          <a:p>
            <a:endParaRPr lang="en-US" sz="1200" b="0" i="0" kern="1200" dirty="0">
              <a:solidFill>
                <a:schemeClr val="tx1"/>
              </a:solidFill>
              <a:effectLst/>
              <a:latin typeface="+mn-lt"/>
              <a:cs typeface="Calibri"/>
            </a:endParaRPr>
          </a:p>
          <a:p>
            <a:r>
              <a:rPr lang="en-US" sz="1200" b="1" i="0" u="none" strike="noStrike" kern="1200" dirty="0" smtClean="0">
                <a:solidFill>
                  <a:schemeClr val="tx1"/>
                </a:solidFill>
                <a:effectLst/>
                <a:latin typeface="+mn-lt"/>
                <a:ea typeface="+mn-ea"/>
                <a:cs typeface="+mn-cs"/>
              </a:rPr>
              <a:t>Say:</a:t>
            </a:r>
            <a:r>
              <a:rPr lang="en-US" b="1" dirty="0" smtClean="0"/>
              <a:t>  </a:t>
            </a:r>
            <a:r>
              <a:rPr lang="en-US" dirty="0" smtClean="0"/>
              <a:t>Now we will take a look at the schedule for</a:t>
            </a:r>
            <a:r>
              <a:rPr lang="en-US" baseline="0" dirty="0" smtClean="0"/>
              <a:t> </a:t>
            </a:r>
            <a:r>
              <a:rPr lang="en-US" baseline="0" dirty="0" err="1" smtClean="0"/>
              <a:t>PreKindergarten</a:t>
            </a:r>
            <a:r>
              <a:rPr lang="en-US" baseline="0" dirty="0" smtClean="0"/>
              <a:t> to 1</a:t>
            </a:r>
            <a:r>
              <a:rPr lang="en-US" baseline="30000" dirty="0" smtClean="0"/>
              <a:t>st</a:t>
            </a:r>
            <a:r>
              <a:rPr lang="en-US" baseline="0" dirty="0" smtClean="0"/>
              <a:t> grade e</a:t>
            </a:r>
            <a:r>
              <a:rPr lang="en-US" dirty="0" smtClean="0"/>
              <a:t>lementary students.  The first scheduled time of 8:50-9:05 is dedicated to synchronous outclass.  The content "Outclass" refers to the enrichment classes such as Art, Music, STEM and P.E. </a:t>
            </a:r>
            <a:r>
              <a:rPr lang="en-US" baseline="0" dirty="0" smtClean="0"/>
              <a:t>  And </a:t>
            </a:r>
            <a:r>
              <a:rPr lang="en-US" dirty="0" smtClean="0"/>
              <a:t>for 15 minutes students will participate in Outclass synchronous</a:t>
            </a:r>
            <a:r>
              <a:rPr lang="en-US" baseline="0" dirty="0" smtClean="0"/>
              <a:t> </a:t>
            </a:r>
            <a:r>
              <a:rPr lang="en-US" dirty="0" smtClean="0"/>
              <a:t>instruction;</a:t>
            </a:r>
            <a:r>
              <a:rPr lang="en-US" baseline="0" dirty="0" smtClean="0"/>
              <a:t> that means teachers and s</a:t>
            </a:r>
            <a:r>
              <a:rPr lang="en-US" dirty="0" smtClean="0"/>
              <a:t>tudents will engage in learning at the same time.  The next time on the schedule is 9:10 to 9:40, this time is identified</a:t>
            </a:r>
            <a:r>
              <a:rPr lang="en-US" baseline="0" dirty="0" smtClean="0"/>
              <a:t> as synchronous Reading</a:t>
            </a:r>
            <a:r>
              <a:rPr lang="en-US" dirty="0" smtClean="0"/>
              <a:t> with small group.  Again,</a:t>
            </a:r>
            <a:r>
              <a:rPr lang="en-US" baseline="0" dirty="0" smtClean="0"/>
              <a:t> s</a:t>
            </a:r>
            <a:r>
              <a:rPr lang="en-US" dirty="0" smtClean="0"/>
              <a:t>ynchronous instruction is learning that happens "at the same time", exactly what you are doing here today with me.  Through the online remote format, teachers will be able to engage with students in real time.  This schedule highlights synchronous learning opportunities which include various instructional content areas, small group interventions and enrichment with varied times.  </a:t>
            </a:r>
          </a:p>
          <a:p>
            <a:r>
              <a:rPr lang="en-US" dirty="0" smtClean="0"/>
              <a:t>The 11:30-12:30 time slot is an opportunity for students to have a break, eat lunch and engage in an outdoor activity. </a:t>
            </a:r>
          </a:p>
          <a:p>
            <a:endParaRPr lang="en-US" dirty="0" smtClean="0">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smtClean="0">
                <a:latin typeface="Calibri" panose="020F0502020204030204" pitchFamily="34" charset="0"/>
                <a:ea typeface="Calibri" panose="020F0502020204030204" pitchFamily="34" charset="0"/>
                <a:cs typeface="Times New Roman" panose="02020603050405020304" pitchFamily="18" charset="0"/>
              </a:rPr>
              <a:t>Say:</a:t>
            </a:r>
            <a:r>
              <a:rPr lang="en-US" sz="1200" baseline="0"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Planned asynchronous learning experiences will be provided to students, but students and their family have the flexibility of when to engage in those asynchronous learning experiences throughout the day.</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rtl="0" fontAlgn="base"/>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10</a:t>
            </a:fld>
            <a:endParaRPr lang="en-US" dirty="0"/>
          </a:p>
        </p:txBody>
      </p:sp>
    </p:spTree>
    <p:extLst>
      <p:ext uri="{BB962C8B-B14F-4D97-AF65-F5344CB8AC3E}">
        <p14:creationId xmlns:p14="http://schemas.microsoft.com/office/powerpoint/2010/main" val="345382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 2 min</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rPr>
              <a:t>Presenter:</a:t>
            </a:r>
            <a:r>
              <a:rPr lang="en-US" sz="1200" b="0" i="0" kern="1200" dirty="0">
                <a:solidFill>
                  <a:schemeClr val="tx1"/>
                </a:solidFill>
                <a:effectLst/>
                <a:latin typeface="+mn-lt"/>
                <a:ea typeface="+mn-ea"/>
                <a:cs typeface="+mn-cs"/>
              </a:rPr>
              <a:t>​</a:t>
            </a:r>
            <a:r>
              <a:rPr lang="en-US" dirty="0"/>
              <a:t>  ***********</a:t>
            </a:r>
            <a:r>
              <a:rPr lang="en-US" b="1" dirty="0"/>
              <a:t>Hide this slide if you are a secondary campus</a:t>
            </a:r>
            <a:r>
              <a:rPr lang="en-US" dirty="0"/>
              <a:t>************</a:t>
            </a:r>
            <a:endParaRPr lang="en-US" dirty="0">
              <a:cs typeface="Calibri"/>
            </a:endParaRPr>
          </a:p>
          <a:p>
            <a:endParaRPr lang="en-US" sz="1200" b="0" i="0" kern="1200" dirty="0">
              <a:solidFill>
                <a:schemeClr val="tx1"/>
              </a:solidFill>
              <a:effectLst/>
              <a:latin typeface="+mn-lt"/>
              <a:cs typeface="Calibri"/>
            </a:endParaRPr>
          </a:p>
          <a:p>
            <a:pPr rtl="0" fontAlgn="base"/>
            <a:r>
              <a:rPr lang="en-US" sz="1200" b="0" i="0" kern="1200" dirty="0">
                <a:solidFill>
                  <a:schemeClr val="tx1"/>
                </a:solidFill>
                <a:effectLst/>
                <a:latin typeface="+mn-lt"/>
                <a:ea typeface="+mn-ea"/>
                <a:cs typeface="+mn-cs"/>
              </a:rPr>
              <a:t>​</a:t>
            </a:r>
            <a:r>
              <a:rPr lang="en-US" sz="1200" b="1" i="0" u="none" strike="noStrike" kern="1200" dirty="0">
                <a:solidFill>
                  <a:schemeClr val="tx1"/>
                </a:solidFill>
                <a:effectLst/>
                <a:latin typeface="+mn-lt"/>
                <a:ea typeface="+mn-ea"/>
                <a:cs typeface="+mn-cs"/>
              </a:rPr>
              <a:t>Say:</a:t>
            </a:r>
            <a:r>
              <a:rPr lang="en-US" b="1" dirty="0"/>
              <a:t>    </a:t>
            </a:r>
            <a:r>
              <a:rPr lang="en-US" dirty="0"/>
              <a:t>Now we will take a look at another Elementary student schedule.  This is an example of a </a:t>
            </a:r>
            <a:r>
              <a:rPr lang="en-US" dirty="0" smtClean="0"/>
              <a:t>2</a:t>
            </a:r>
            <a:r>
              <a:rPr lang="en-US" baseline="30000" dirty="0" smtClean="0"/>
              <a:t>nd</a:t>
            </a:r>
            <a:r>
              <a:rPr lang="en-US" dirty="0" smtClean="0"/>
              <a:t> – 5</a:t>
            </a:r>
            <a:r>
              <a:rPr lang="en-US" baseline="30000" dirty="0" smtClean="0"/>
              <a:t>th</a:t>
            </a:r>
            <a:r>
              <a:rPr lang="en-US" dirty="0" smtClean="0"/>
              <a:t> grade schedule</a:t>
            </a:r>
            <a:r>
              <a:rPr lang="en-US" dirty="0"/>
              <a:t>.  Students will also have asynchronous and synchronous learning opportunities with varied times.  Like the kindergarten schedule, they will engage in content area, outclass, enrichment, intervention and small group learning opportunities.  The 11:30-12:30 time slot is an opportunity for students to have a break, lunch and engage in an outdoor activity</a:t>
            </a:r>
            <a:r>
              <a:rPr lang="en-US" dirty="0" smtClean="0"/>
              <a:t>.</a:t>
            </a:r>
          </a:p>
          <a:p>
            <a:pPr rtl="0" fontAlgn="base"/>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smtClean="0">
                <a:latin typeface="Calibri" panose="020F0502020204030204" pitchFamily="34" charset="0"/>
                <a:ea typeface="Calibri" panose="020F0502020204030204" pitchFamily="34" charset="0"/>
                <a:cs typeface="Times New Roman" panose="02020603050405020304" pitchFamily="18" charset="0"/>
              </a:rPr>
              <a:t>Say:</a:t>
            </a:r>
            <a:r>
              <a:rPr lang="en-US" sz="1200" baseline="0"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Planned asynchronous learning experiences will be provided to students, but students and their family have the flexibility of when to engage in those asynchronous learning experiences throughout the day.</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rtl="0" fontAlgn="base"/>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11</a:t>
            </a:fld>
            <a:endParaRPr lang="en-US" dirty="0"/>
          </a:p>
        </p:txBody>
      </p:sp>
    </p:spTree>
    <p:extLst>
      <p:ext uri="{BB962C8B-B14F-4D97-AF65-F5344CB8AC3E}">
        <p14:creationId xmlns:p14="http://schemas.microsoft.com/office/powerpoint/2010/main" val="3814187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  2 min</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t>
            </a:r>
            <a:r>
              <a:rPr lang="en-US" b="1" dirty="0"/>
              <a:t>Presenter:</a:t>
            </a:r>
            <a:r>
              <a:rPr lang="en-US" dirty="0"/>
              <a:t>  ************</a:t>
            </a:r>
            <a:r>
              <a:rPr lang="en-US" b="1" dirty="0"/>
              <a:t>Hide this slide if you are an elementary campus</a:t>
            </a:r>
            <a:r>
              <a:rPr lang="en-US" dirty="0"/>
              <a:t>************</a:t>
            </a:r>
            <a:endParaRPr lang="en-US" sz="1200" b="1" i="0" kern="1200" dirty="0">
              <a:solidFill>
                <a:schemeClr val="tx1"/>
              </a:solidFill>
              <a:effectLst/>
              <a:latin typeface="+mn-lt"/>
              <a:cs typeface="Calibri"/>
            </a:endParaRPr>
          </a:p>
          <a:p>
            <a:endParaRPr lang="en-US" dirty="0"/>
          </a:p>
          <a:p>
            <a:r>
              <a:rPr lang="en-US" sz="1200" b="1" i="0" u="none" strike="noStrike" kern="1200" dirty="0">
                <a:solidFill>
                  <a:schemeClr val="tx1"/>
                </a:solidFill>
                <a:effectLst/>
                <a:latin typeface="+mn-lt"/>
                <a:ea typeface="+mn-ea"/>
                <a:cs typeface="+mn-cs"/>
              </a:rPr>
              <a:t>Say:</a:t>
            </a:r>
            <a:r>
              <a:rPr lang="en-US" b="1" dirty="0"/>
              <a:t>  </a:t>
            </a:r>
            <a:r>
              <a:rPr lang="en-US" dirty="0"/>
              <a:t>Let’s take a look at the Secondary student schedule.  This is an example of a Middle and High School online learning schedule.  Like the Elementary schedule, students will be provided with asynchronous and synchronous learning opportunities with varied times.  However, middle and high school students will have more synchronous learning opportunities with 30 minutes of asynchronous learning opportunities per week.  The 12:30-1:30 time slot is an opportunity for students to have a break, lunch and engage in an outdoor activity. </a:t>
            </a:r>
            <a:endParaRPr lang="en-US" dirty="0">
              <a:cs typeface="Calibri"/>
            </a:endParaRPr>
          </a:p>
          <a:p>
            <a:endParaRPr lang="en-US" dirty="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smtClean="0">
                <a:latin typeface="Calibri" panose="020F0502020204030204" pitchFamily="34" charset="0"/>
                <a:ea typeface="Calibri" panose="020F0502020204030204" pitchFamily="34" charset="0"/>
                <a:cs typeface="Times New Roman" panose="02020603050405020304" pitchFamily="18" charset="0"/>
              </a:rPr>
              <a:t>Say:</a:t>
            </a:r>
            <a:r>
              <a:rPr lang="en-US" sz="1200" baseline="0" smtClean="0">
                <a:latin typeface="Calibri" panose="020F0502020204030204" pitchFamily="34" charset="0"/>
                <a:ea typeface="Calibri" panose="020F0502020204030204" pitchFamily="34" charset="0"/>
                <a:cs typeface="Times New Roman" panose="02020603050405020304" pitchFamily="18" charset="0"/>
              </a:rPr>
              <a:t>  </a:t>
            </a:r>
            <a:r>
              <a:rPr lang="en-US" sz="1200" smtClean="0">
                <a:latin typeface="Calibri" panose="020F0502020204030204" pitchFamily="34" charset="0"/>
                <a:ea typeface="Calibri" panose="020F0502020204030204" pitchFamily="34" charset="0"/>
                <a:cs typeface="Times New Roman" panose="02020603050405020304" pitchFamily="18" charset="0"/>
              </a:rPr>
              <a:t>Planned asynchronous learning experiences will be provided to students, but students and their family have the flexibility of when to engage in those asynchronous learning experiences throughout the day.</a:t>
            </a:r>
            <a:endParaRPr lang="en-US" sz="120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12</a:t>
            </a:fld>
            <a:endParaRPr lang="en-US" dirty="0"/>
          </a:p>
        </p:txBody>
      </p:sp>
    </p:spTree>
    <p:extLst>
      <p:ext uri="{BB962C8B-B14F-4D97-AF65-F5344CB8AC3E}">
        <p14:creationId xmlns:p14="http://schemas.microsoft.com/office/powerpoint/2010/main" val="1765842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2 </a:t>
            </a:r>
            <a:r>
              <a:rPr lang="en-US" sz="1200" b="1" i="0" u="none" strike="noStrike" kern="1200" dirty="0">
                <a:solidFill>
                  <a:schemeClr val="tx1"/>
                </a:solidFill>
                <a:effectLst/>
                <a:latin typeface="+mn-lt"/>
                <a:ea typeface="+mn-ea"/>
                <a:cs typeface="+mn-cs"/>
              </a:rPr>
              <a:t>min</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r>
              <a:rPr lang="en-US" sz="1200" b="1" i="0" u="none" strike="noStrike" kern="1200" dirty="0">
                <a:solidFill>
                  <a:schemeClr val="tx1"/>
                </a:solidFill>
                <a:effectLst/>
                <a:latin typeface="+mn-lt"/>
                <a:ea typeface="+mn-ea"/>
                <a:cs typeface="+mn-cs"/>
              </a:rPr>
              <a:t>Say:</a:t>
            </a:r>
            <a:r>
              <a:rPr lang="en-US" b="1" dirty="0"/>
              <a:t>  </a:t>
            </a:r>
            <a:r>
              <a:rPr lang="en-US" dirty="0"/>
              <a:t>Now that we have looked at some sample schedules for elementary and secondary students, let's take a look at what a typical school week looks like.  For Pre-K, Kindergarten and 1st grade students there are a total of 1800 instructional minutes per week.  825 of those minutes is dedicated to synchronous instruction and 975 minutes are dedicated to asynchronous instruction.  For 2nd – 5th grade there are a total of 1845 instructional minutes per week.  1025 of those minutes are dedicated to synchronous instruction and 820 minutes are dedicated to asynchronous instruction.  Lastly, Secondary students have a total of 1805 instructional minutes.  1205 minutes of synchronous instruction, 280 minutes of asynchronous instruction and 320 minutes dedicated to mental health breaks and transitions.</a:t>
            </a:r>
            <a:endParaRPr lang="en-US"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13</a:t>
            </a:fld>
            <a:endParaRPr lang="en-US" dirty="0"/>
          </a:p>
        </p:txBody>
      </p:sp>
    </p:spTree>
    <p:extLst>
      <p:ext uri="{BB962C8B-B14F-4D97-AF65-F5344CB8AC3E}">
        <p14:creationId xmlns:p14="http://schemas.microsoft.com/office/powerpoint/2010/main" val="3108029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Say:  </a:t>
            </a:r>
            <a:r>
              <a:rPr lang="en-US" dirty="0">
                <a:cs typeface="Calibri"/>
              </a:rPr>
              <a:t>Now we will transition to student workspace.</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14</a:t>
            </a:fld>
            <a:endParaRPr lang="en-US" dirty="0"/>
          </a:p>
        </p:txBody>
      </p:sp>
    </p:spTree>
    <p:extLst>
      <p:ext uri="{BB962C8B-B14F-4D97-AF65-F5344CB8AC3E}">
        <p14:creationId xmlns:p14="http://schemas.microsoft.com/office/powerpoint/2010/main" val="1763675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 2 </a:t>
            </a:r>
            <a:r>
              <a:rPr lang="en-US" sz="1200" b="1" i="0" u="none" strike="noStrike" kern="1200" dirty="0">
                <a:solidFill>
                  <a:schemeClr val="tx1"/>
                </a:solidFill>
                <a:effectLst/>
                <a:latin typeface="+mn-lt"/>
                <a:ea typeface="+mn-ea"/>
                <a:cs typeface="+mn-cs"/>
              </a:rPr>
              <a:t>min</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r>
              <a:rPr lang="en-US" sz="1200" b="1" i="0" u="none" strike="noStrike" kern="1200" dirty="0">
                <a:solidFill>
                  <a:schemeClr val="tx1"/>
                </a:solidFill>
                <a:effectLst/>
                <a:latin typeface="+mn-lt"/>
                <a:ea typeface="+mn-ea"/>
                <a:cs typeface="+mn-cs"/>
              </a:rPr>
              <a:t>Say:</a:t>
            </a:r>
            <a:r>
              <a:rPr lang="en-US" b="1" dirty="0"/>
              <a:t> </a:t>
            </a:r>
            <a:r>
              <a:rPr lang="en-US" dirty="0"/>
              <a:t> Let's now take a look at the student workspace and considerations for creating a space for online learning at home.  Here are some questions for you to consider:  </a:t>
            </a:r>
            <a:endParaRPr lang="en-US" dirty="0">
              <a:cs typeface="Calibri"/>
            </a:endParaRPr>
          </a:p>
          <a:p>
            <a:pPr marL="285750" indent="-285750">
              <a:spcBef>
                <a:spcPts val="0"/>
              </a:spcBef>
              <a:spcAft>
                <a:spcPts val="0"/>
              </a:spcAft>
              <a:buFont typeface="Arial"/>
              <a:buChar char="•"/>
            </a:pPr>
            <a:r>
              <a:rPr lang="en-US" dirty="0"/>
              <a:t>Is there an area designated at home for online instructional activities?  i.e.: child’s room, kitchen table, small area off of the main living areas, a nook that can be personalized, etc.</a:t>
            </a:r>
            <a:endParaRPr lang="en-US" dirty="0">
              <a:cs typeface="Calibri"/>
            </a:endParaRPr>
          </a:p>
          <a:p>
            <a:pPr marL="285750" indent="-285750">
              <a:spcBef>
                <a:spcPts val="0"/>
              </a:spcBef>
              <a:spcAft>
                <a:spcPts val="0"/>
              </a:spcAft>
              <a:buFont typeface="Arial"/>
              <a:buChar char="•"/>
            </a:pPr>
            <a:r>
              <a:rPr lang="en-US" dirty="0"/>
              <a:t>Is the area optimal for internet connectivity?</a:t>
            </a:r>
            <a:endParaRPr lang="en-US" dirty="0">
              <a:cs typeface="Calibri"/>
            </a:endParaRPr>
          </a:p>
          <a:p>
            <a:pPr marL="285750" indent="-285750">
              <a:spcBef>
                <a:spcPts val="0"/>
              </a:spcBef>
              <a:spcAft>
                <a:spcPts val="0"/>
              </a:spcAft>
              <a:buFont typeface="Arial"/>
              <a:buChar char="•"/>
            </a:pPr>
            <a:r>
              <a:rPr lang="en-US" dirty="0"/>
              <a:t>Is there a bulletin board or empty wall space to post schedules, calendars, and completed work?</a:t>
            </a:r>
            <a:endParaRPr lang="en-US" dirty="0">
              <a:cs typeface="Calibri"/>
            </a:endParaRPr>
          </a:p>
          <a:p>
            <a:pPr marL="285750" indent="-285750">
              <a:spcBef>
                <a:spcPts val="0"/>
              </a:spcBef>
              <a:spcAft>
                <a:spcPts val="0"/>
              </a:spcAft>
              <a:buFont typeface="Arial"/>
              <a:buChar char="•"/>
            </a:pPr>
            <a:r>
              <a:rPr lang="en-US" dirty="0"/>
              <a:t>Are there bookshelves, baskets or bins to help keep supplies organized?</a:t>
            </a:r>
            <a:endParaRPr lang="en-US"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15</a:t>
            </a:fld>
            <a:endParaRPr lang="en-US" dirty="0"/>
          </a:p>
        </p:txBody>
      </p:sp>
    </p:spTree>
    <p:extLst>
      <p:ext uri="{BB962C8B-B14F-4D97-AF65-F5344CB8AC3E}">
        <p14:creationId xmlns:p14="http://schemas.microsoft.com/office/powerpoint/2010/main" val="697152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 4 </a:t>
            </a:r>
            <a:r>
              <a:rPr lang="en-US" sz="1200" b="1" i="0" u="none" strike="noStrike" kern="1200" dirty="0">
                <a:solidFill>
                  <a:schemeClr val="tx1"/>
                </a:solidFill>
                <a:effectLst/>
                <a:latin typeface="+mn-lt"/>
                <a:ea typeface="+mn-ea"/>
                <a:cs typeface="+mn-cs"/>
              </a:rPr>
              <a:t>min</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r>
              <a:rPr lang="en-US" sz="1200" b="1" i="0" u="none" strike="noStrike" kern="1200" dirty="0">
                <a:solidFill>
                  <a:schemeClr val="tx1"/>
                </a:solidFill>
                <a:effectLst/>
                <a:latin typeface="+mn-lt"/>
                <a:ea typeface="+mn-ea"/>
                <a:cs typeface="+mn-cs"/>
              </a:rPr>
              <a:t>Say:</a:t>
            </a:r>
            <a:r>
              <a:rPr lang="en-US" b="1" dirty="0"/>
              <a:t>  As students are learning at home, it may also be a good idea to create some daily rituals.  Here is a list of suggested activities:  1)   Think about beginning each school day with an opening activity:  </a:t>
            </a:r>
            <a:r>
              <a:rPr lang="en-US" dirty="0"/>
              <a:t>i.e.:</a:t>
            </a:r>
            <a:r>
              <a:rPr lang="en-US" b="1" dirty="0"/>
              <a:t> </a:t>
            </a:r>
            <a:r>
              <a:rPr lang="en-US" dirty="0"/>
              <a:t>a moment of silence, a song, a poem, a quote, the Pledge of Allegiance, or review of the day’s calendar activities.  Keep it short and consistent.  2) </a:t>
            </a:r>
            <a:r>
              <a:rPr lang="en-US" b="1" dirty="0"/>
              <a:t>Limit outside interruptions:  </a:t>
            </a:r>
            <a:r>
              <a:rPr lang="en-US" dirty="0"/>
              <a:t>i.e.:</a:t>
            </a:r>
            <a:r>
              <a:rPr lang="en-US" b="1" dirty="0"/>
              <a:t> </a:t>
            </a:r>
            <a:r>
              <a:rPr lang="en-US" dirty="0"/>
              <a:t> no cell phones unless for schoolwork, no scheduled appointments, or outside visitors.  3)  </a:t>
            </a:r>
            <a:r>
              <a:rPr lang="en-US" b="1" dirty="0"/>
              <a:t>Include regularly scheduled breaks:</a:t>
            </a:r>
            <a:r>
              <a:rPr lang="en-US" dirty="0"/>
              <a:t> Schedule five to ten-minute breaks within the daily schedule. This is time for the child to get up and move around, use the bathroom, or get a snack. **The frequency and length of breaks depend on the age of the student and the individual learning styles.  4)  </a:t>
            </a:r>
            <a:r>
              <a:rPr lang="en-US" b="1" dirty="0"/>
              <a:t>Include your child in planning and scheduling decisions:</a:t>
            </a:r>
            <a:r>
              <a:rPr lang="en-US" dirty="0"/>
              <a:t> Give your child some of the responsibility for determining the daily schedule based on weekly assignments provided by the teacher.  Give them an option on how they would like to get assignments completed based on interests, likes and learning styles.  They can also help cleaning up the area at the end of the day by putting materials away, so they are ready and available for the next day.  You can read more about at-home learning at the website below:  </a:t>
            </a:r>
            <a:r>
              <a:rPr lang="en-US" dirty="0">
                <a:hlinkClick r:id="rId3"/>
              </a:rPr>
              <a:t>https://www.calverteducation.com/</a:t>
            </a:r>
            <a:r>
              <a:rPr lang="en-US" dirty="0"/>
              <a:t>.</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b="1"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16</a:t>
            </a:fld>
            <a:endParaRPr lang="en-US" dirty="0"/>
          </a:p>
        </p:txBody>
      </p:sp>
    </p:spTree>
    <p:extLst>
      <p:ext uri="{BB962C8B-B14F-4D97-AF65-F5344CB8AC3E}">
        <p14:creationId xmlns:p14="http://schemas.microsoft.com/office/powerpoint/2010/main" val="1640620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Say:</a:t>
            </a:r>
            <a:r>
              <a:rPr lang="en-US" dirty="0">
                <a:cs typeface="Calibri"/>
              </a:rPr>
              <a:t>  Now we will transition to Technology</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17</a:t>
            </a:fld>
            <a:endParaRPr lang="en-US" dirty="0"/>
          </a:p>
        </p:txBody>
      </p:sp>
    </p:spTree>
    <p:extLst>
      <p:ext uri="{BB962C8B-B14F-4D97-AF65-F5344CB8AC3E}">
        <p14:creationId xmlns:p14="http://schemas.microsoft.com/office/powerpoint/2010/main" val="3453791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  2 min</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r>
              <a:rPr lang="en-US" sz="1200" b="1" i="0" u="none" strike="noStrike" kern="1200" dirty="0">
                <a:solidFill>
                  <a:schemeClr val="tx1"/>
                </a:solidFill>
                <a:effectLst/>
                <a:latin typeface="+mn-lt"/>
                <a:ea typeface="+mn-ea"/>
                <a:cs typeface="+mn-cs"/>
              </a:rPr>
              <a:t>Say:</a:t>
            </a:r>
            <a:r>
              <a:rPr lang="en-US" b="1" dirty="0"/>
              <a:t>  </a:t>
            </a:r>
            <a:r>
              <a:rPr lang="en-US" dirty="0"/>
              <a:t>In the midst of the COVID-19 pandemic, Fort Bend ISD is reimagining education and how we work together to support our students and staff, in accordance with the District’s Mission, Vision and Core Beliefs and Commitments.</a:t>
            </a:r>
            <a:endParaRPr lang="en-US" dirty="0">
              <a:cs typeface="Calibri"/>
            </a:endParaRPr>
          </a:p>
          <a:p>
            <a:r>
              <a:rPr lang="en-US" b="1" dirty="0"/>
              <a:t>Improved online experience</a:t>
            </a:r>
            <a:endParaRPr lang="en-US" dirty="0"/>
          </a:p>
          <a:p>
            <a:r>
              <a:rPr lang="en-US" dirty="0"/>
              <a:t>Students and families will experience an improved online experience as we begin the year.</a:t>
            </a:r>
            <a:endParaRPr lang="en-US" dirty="0">
              <a:cs typeface="Calibri"/>
            </a:endParaRPr>
          </a:p>
          <a:p>
            <a:endParaRPr lang="en-US" dirty="0"/>
          </a:p>
          <a:p>
            <a:r>
              <a:rPr lang="en-US" dirty="0"/>
              <a:t>This will include:</a:t>
            </a:r>
            <a:endParaRPr lang="en-US" dirty="0">
              <a:cs typeface="Calibri"/>
            </a:endParaRPr>
          </a:p>
          <a:p>
            <a:r>
              <a:rPr lang="en-US" b="1" dirty="0"/>
              <a:t>Learning Experience Delivery</a:t>
            </a:r>
            <a:endParaRPr lang="en-US" dirty="0"/>
          </a:p>
          <a:p>
            <a:pPr marL="285750" indent="-285750">
              <a:buFont typeface="Arial"/>
              <a:buChar char="•"/>
            </a:pPr>
            <a:r>
              <a:rPr lang="en-US" dirty="0"/>
              <a:t>Scheduled live synchronous instruction via video conferencing tools</a:t>
            </a:r>
            <a:endParaRPr lang="en-US" dirty="0">
              <a:cs typeface="Calibri"/>
            </a:endParaRPr>
          </a:p>
          <a:p>
            <a:pPr marL="285750" indent="-285750">
              <a:buFont typeface="Arial"/>
              <a:buChar char="•"/>
            </a:pPr>
            <a:r>
              <a:rPr lang="en-US" dirty="0"/>
              <a:t>Daily asynchronous learning experiences according to a defined schedule</a:t>
            </a:r>
            <a:endParaRPr lang="en-US" dirty="0">
              <a:cs typeface="Calibri"/>
            </a:endParaRPr>
          </a:p>
          <a:p>
            <a:pPr marL="285750" indent="-285750">
              <a:buFont typeface="Arial"/>
              <a:buChar char="•"/>
            </a:pPr>
            <a:r>
              <a:rPr lang="en-US" dirty="0"/>
              <a:t>Streamlined technology tools to support consistency and student engagement</a:t>
            </a:r>
            <a:endParaRPr lang="en-US" dirty="0">
              <a:cs typeface="Calibri"/>
            </a:endParaRPr>
          </a:p>
          <a:p>
            <a:r>
              <a:rPr lang="en-US" b="1" dirty="0"/>
              <a:t>Use of Schoology</a:t>
            </a:r>
            <a:endParaRPr lang="en-US" dirty="0"/>
          </a:p>
          <a:p>
            <a:pPr marL="285750" indent="-285750">
              <a:buFont typeface="Arial"/>
              <a:buChar char="•"/>
            </a:pPr>
            <a:r>
              <a:rPr lang="en-US" dirty="0"/>
              <a:t>Improved course organization using a standardized folder structure within Schoology for ease of navigation and consistency for students and parents</a:t>
            </a:r>
            <a:endParaRPr lang="en-US" dirty="0">
              <a:cs typeface="Calibri"/>
            </a:endParaRPr>
          </a:p>
          <a:p>
            <a:pPr marL="285750" indent="-285750">
              <a:buFont typeface="Arial"/>
              <a:buChar char="•"/>
            </a:pPr>
            <a:r>
              <a:rPr lang="en-US" dirty="0"/>
              <a:t>Standardized communication systems for parents in Schoology</a:t>
            </a:r>
            <a:endParaRPr lang="en-US" dirty="0">
              <a:cs typeface="Calibri"/>
            </a:endParaRPr>
          </a:p>
          <a:p>
            <a:pPr marL="285750" indent="-285750">
              <a:buFont typeface="Arial"/>
              <a:buChar char="•"/>
            </a:pPr>
            <a:r>
              <a:rPr lang="en-US" dirty="0"/>
              <a:t>Use of calendar and Schoology gradebook features for progress monitoring</a:t>
            </a:r>
            <a:endParaRPr lang="en-US" dirty="0">
              <a:cs typeface="Calibri"/>
            </a:endParaRPr>
          </a:p>
          <a:p>
            <a:r>
              <a:rPr lang="en-US" b="1" dirty="0"/>
              <a:t>Progress Monitoring and Feedback</a:t>
            </a:r>
            <a:endParaRPr lang="en-US" dirty="0"/>
          </a:p>
          <a:p>
            <a:pPr marL="285750" indent="-285750">
              <a:buFont typeface="Arial"/>
              <a:buChar char="•"/>
            </a:pPr>
            <a:r>
              <a:rPr lang="en-US" dirty="0"/>
              <a:t>Formative assessments to check for daily student progress through interactive digital tools, student work submissions, and live interaction with teacher</a:t>
            </a:r>
            <a:endParaRPr lang="en-US" dirty="0">
              <a:cs typeface="Calibri"/>
            </a:endParaRPr>
          </a:p>
          <a:p>
            <a:pPr marL="285750" indent="-285750">
              <a:buFont typeface="Arial"/>
              <a:buChar char="•"/>
            </a:pPr>
            <a:r>
              <a:rPr lang="en-US" dirty="0"/>
              <a:t>Consistent and ongoing feedback within the Learning Management System, Schoology.</a:t>
            </a:r>
            <a:endParaRPr lang="en-US" dirty="0">
              <a:cs typeface="Calibri"/>
            </a:endParaRPr>
          </a:p>
          <a:p>
            <a:pPr marL="285750" indent="-285750">
              <a:buFont typeface="Arial"/>
              <a:buChar char="•"/>
            </a:pPr>
            <a:r>
              <a:rPr lang="en-US" dirty="0"/>
              <a:t>Grading practices will align to pre-COVID19 practices and include numerical or standards-based grades.</a:t>
            </a:r>
            <a:endParaRPr lang="en-US" dirty="0">
              <a:cs typeface="Calibri"/>
            </a:endParaRPr>
          </a:p>
          <a:p>
            <a:r>
              <a:rPr lang="en-US" b="1" dirty="0"/>
              <a:t>Transition to face-to-face instruction</a:t>
            </a:r>
            <a:endParaRPr lang="en-US" dirty="0"/>
          </a:p>
          <a:p>
            <a:r>
              <a:rPr lang="en-US" dirty="0"/>
              <a:t>When FBISD transitions to face-to-face instruction, the intention will be to have all students in daily face-to-face instruction, but planning does give priority to students in Prekindergarten to sixth grade and ninth grade.</a:t>
            </a:r>
            <a:endParaRPr lang="en-US" dirty="0">
              <a:cs typeface="Calibri"/>
            </a:endParaRPr>
          </a:p>
          <a:p>
            <a:r>
              <a:rPr lang="en-US" dirty="0"/>
              <a:t>Secondary students may participate in a rotation of both online and face-to-face instruction.</a:t>
            </a:r>
            <a:endParaRPr lang="en-US" dirty="0">
              <a:cs typeface="Calibri"/>
            </a:endParaRPr>
          </a:p>
          <a:p>
            <a:r>
              <a:rPr lang="en-US" dirty="0"/>
              <a:t>When students transition to face-to-face learning, participation in co- and extra-curricular activities will also become face-to-face, with proper safety guidelines in place.</a:t>
            </a:r>
            <a:endParaRPr lang="en-US" dirty="0">
              <a:cs typeface="Calibri"/>
            </a:endParaRPr>
          </a:p>
          <a:p>
            <a:endParaRPr lang="en-US" dirty="0">
              <a:cs typeface="Calibri"/>
            </a:endParaRPr>
          </a:p>
          <a:p>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18</a:t>
            </a:fld>
            <a:endParaRPr lang="en-US" dirty="0"/>
          </a:p>
        </p:txBody>
      </p:sp>
    </p:spTree>
    <p:extLst>
      <p:ext uri="{BB962C8B-B14F-4D97-AF65-F5344CB8AC3E}">
        <p14:creationId xmlns:p14="http://schemas.microsoft.com/office/powerpoint/2010/main" val="3821126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endParaRPr lang="en-US" dirty="0" smtClean="0"/>
          </a:p>
          <a:p>
            <a:r>
              <a:rPr lang="en-US" b="1" dirty="0" smtClean="0"/>
              <a:t>Say:  </a:t>
            </a:r>
            <a:r>
              <a:rPr lang="en-US" dirty="0" smtClean="0"/>
              <a:t>As we start the 2020-21</a:t>
            </a:r>
            <a:r>
              <a:rPr lang="en-US" baseline="0" dirty="0" smtClean="0"/>
              <a:t> school year, we are working to standardized the major instructional tools we use, so parents and students will know what tools to utilize and we can ensure consistency and quality across all courses.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  will briefly introduce the purpose of teach of the tools and then go more in depth with Schoology.</a:t>
            </a:r>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19</a:t>
            </a:fld>
            <a:endParaRPr lang="en-US" dirty="0"/>
          </a:p>
        </p:txBody>
      </p:sp>
    </p:spTree>
    <p:extLst>
      <p:ext uri="{BB962C8B-B14F-4D97-AF65-F5344CB8AC3E}">
        <p14:creationId xmlns:p14="http://schemas.microsoft.com/office/powerpoint/2010/main" val="26433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2 min</a:t>
            </a:r>
            <a:r>
              <a:rPr lang="en-US" dirty="0"/>
              <a:t> </a:t>
            </a:r>
          </a:p>
          <a:p>
            <a:r>
              <a:rPr lang="en-US" i="1" dirty="0">
                <a:cs typeface="Calibri"/>
              </a:rPr>
              <a:t>Please customize this slide, feel free to add more contact person or minimize contact person if there will only be one contact on your campus. </a:t>
            </a:r>
            <a:endParaRPr lang="en-US" dirty="0">
              <a:cs typeface="Calibri"/>
            </a:endParaRPr>
          </a:p>
          <a:p>
            <a:r>
              <a:rPr lang="en-US" dirty="0"/>
              <a:t>Introduce yourself, the campus name and contacts for parents to call in case of questions.</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2</a:t>
            </a:fld>
            <a:endParaRPr lang="en-US" dirty="0"/>
          </a:p>
        </p:txBody>
      </p:sp>
    </p:spTree>
    <p:extLst>
      <p:ext uri="{BB962C8B-B14F-4D97-AF65-F5344CB8AC3E}">
        <p14:creationId xmlns:p14="http://schemas.microsoft.com/office/powerpoint/2010/main" val="999119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2 min.</a:t>
            </a:r>
            <a:endParaRPr lang="en-US" b="1" dirty="0"/>
          </a:p>
          <a:p>
            <a:r>
              <a:rPr lang="en-US" b="1" dirty="0"/>
              <a:t>Say:  Skyward </a:t>
            </a:r>
            <a:r>
              <a:rPr lang="en-US" dirty="0"/>
              <a:t>is our student information system and includes schedules, the gradebook, the attendance record, discipline, etc.</a:t>
            </a:r>
          </a:p>
          <a:p>
            <a:r>
              <a:rPr lang="en-US" dirty="0">
                <a:cs typeface="Calibri"/>
              </a:rPr>
              <a:t>Through Skyward, we are able to monitor progress as of official progress and grade reporting periods.</a:t>
            </a:r>
          </a:p>
          <a:p>
            <a:r>
              <a:rPr lang="en-US" dirty="0">
                <a:cs typeface="Calibri"/>
              </a:rPr>
              <a:t>It houses the official gradebook, attendance and disciplinary records for students.</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20</a:t>
            </a:fld>
            <a:endParaRPr lang="en-US" dirty="0"/>
          </a:p>
        </p:txBody>
      </p:sp>
    </p:spTree>
    <p:extLst>
      <p:ext uri="{BB962C8B-B14F-4D97-AF65-F5344CB8AC3E}">
        <p14:creationId xmlns:p14="http://schemas.microsoft.com/office/powerpoint/2010/main" val="127113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b="1" dirty="0">
                <a:cs typeface="Calibri"/>
              </a:rPr>
              <a:t>2 min</a:t>
            </a:r>
          </a:p>
          <a:p>
            <a:pPr>
              <a:spcBef>
                <a:spcPts val="600"/>
              </a:spcBef>
            </a:pPr>
            <a:r>
              <a:rPr lang="en-US" b="1" dirty="0">
                <a:cs typeface="Calibri"/>
              </a:rPr>
              <a:t>Say: </a:t>
            </a:r>
            <a:r>
              <a:rPr lang="en-US" dirty="0">
                <a:cs typeface="Calibri"/>
              </a:rPr>
              <a:t> Schoology is our Learning Management System and is where teachers post lessons and assignments for students and give feedback. It is where students will engage with each other through collaboration tools and where students will submit their assignments.  </a:t>
            </a:r>
          </a:p>
          <a:p>
            <a:pPr>
              <a:spcBef>
                <a:spcPts val="600"/>
              </a:spcBef>
            </a:pPr>
            <a:r>
              <a:rPr lang="en-US" dirty="0">
                <a:cs typeface="Calibri"/>
              </a:rPr>
              <a:t>-In an effort to improve the instructional experience for students, there are standardized folder structures and frameworks within Schoology this year.</a:t>
            </a:r>
            <a:endParaRPr lang="en-US" dirty="0"/>
          </a:p>
          <a:p>
            <a:pPr>
              <a:spcBef>
                <a:spcPts val="600"/>
              </a:spcBef>
            </a:pPr>
            <a:r>
              <a:rPr lang="en-US" b="1" dirty="0"/>
              <a:t>-Additionally, students will see the Respondus LockDown Browser when they are required to take </a:t>
            </a:r>
            <a:r>
              <a:rPr lang="en-US" dirty="0"/>
              <a:t>secure assessments inside Schoology.  This is a new tool to secure online tests.  Students will be locked out of visiting other programs or sites on their computer while taking an assessment.</a:t>
            </a:r>
            <a:endParaRPr lang="en-US" dirty="0">
              <a:cs typeface="Calibri"/>
            </a:endParaRPr>
          </a:p>
          <a:p>
            <a:pPr>
              <a:spcBef>
                <a:spcPts val="600"/>
              </a:spcBef>
            </a:pPr>
            <a:r>
              <a:rPr lang="en-US" dirty="0"/>
              <a:t>-FBISD now has </a:t>
            </a:r>
            <a:r>
              <a:rPr lang="en-US" b="1" dirty="0"/>
              <a:t>FBISD 1Link </a:t>
            </a:r>
            <a:r>
              <a:rPr lang="en-US" dirty="0"/>
              <a:t>which will support improved access through a single sign-on and can provide data analytics to teachers on student engagement with the learning.</a:t>
            </a:r>
            <a:endParaRPr lang="en-US" dirty="0">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21</a:t>
            </a:fld>
            <a:endParaRPr lang="en-US" dirty="0"/>
          </a:p>
        </p:txBody>
      </p:sp>
    </p:spTree>
    <p:extLst>
      <p:ext uri="{BB962C8B-B14F-4D97-AF65-F5344CB8AC3E}">
        <p14:creationId xmlns:p14="http://schemas.microsoft.com/office/powerpoint/2010/main" val="3210841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2 min</a:t>
            </a:r>
            <a:endParaRPr lang="en-US" b="1" dirty="0"/>
          </a:p>
          <a:p>
            <a:r>
              <a:rPr lang="en-US" b="1" dirty="0"/>
              <a:t>Say:  Microsoft Teams </a:t>
            </a:r>
            <a:r>
              <a:rPr lang="en-US" dirty="0"/>
              <a:t>will be used</a:t>
            </a:r>
            <a:r>
              <a:rPr lang="en-US" b="1" dirty="0"/>
              <a:t> </a:t>
            </a:r>
            <a:r>
              <a:rPr lang="en-US" dirty="0"/>
              <a:t>for live, real time, synchronous instruction via videoconference with teachers and students.  And it will be utilized with small group instruction.</a:t>
            </a:r>
          </a:p>
          <a:p>
            <a:r>
              <a:rPr lang="en-US" dirty="0">
                <a:cs typeface="Calibri"/>
              </a:rPr>
              <a:t>In Teams, the teacher and students can share documents, files and links to assist students with collaboration.  It is a more secure environment for collaboration and engagement that integrates with Microsoft Office 365.</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22</a:t>
            </a:fld>
            <a:endParaRPr lang="en-US" dirty="0"/>
          </a:p>
        </p:txBody>
      </p:sp>
    </p:spTree>
    <p:extLst>
      <p:ext uri="{BB962C8B-B14F-4D97-AF65-F5344CB8AC3E}">
        <p14:creationId xmlns:p14="http://schemas.microsoft.com/office/powerpoint/2010/main" val="568166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 1 </a:t>
            </a:r>
            <a:r>
              <a:rPr lang="en-US" sz="1200" b="1" i="0" u="none" strike="noStrike" kern="1200" dirty="0">
                <a:solidFill>
                  <a:schemeClr val="tx1"/>
                </a:solidFill>
                <a:effectLst/>
                <a:latin typeface="+mn-lt"/>
                <a:ea typeface="+mn-ea"/>
                <a:cs typeface="+mn-cs"/>
              </a:rPr>
              <a:t>min</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r>
              <a:rPr lang="en-US" sz="1200" b="1" i="0" u="none" strike="noStrike" kern="1200" dirty="0">
                <a:solidFill>
                  <a:schemeClr val="tx1"/>
                </a:solidFill>
                <a:effectLst/>
                <a:latin typeface="+mn-lt"/>
                <a:ea typeface="+mn-ea"/>
                <a:cs typeface="+mn-cs"/>
              </a:rPr>
              <a:t>Say:</a:t>
            </a:r>
            <a:r>
              <a:rPr lang="en-US" b="1" dirty="0"/>
              <a:t>  </a:t>
            </a:r>
            <a:r>
              <a:rPr lang="en-US" dirty="0"/>
              <a:t>Share information on the slide. Be sure to emphasize the dates for Phase 1 and Phase 2.</a:t>
            </a:r>
            <a:endParaRPr lang="en-US"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23</a:t>
            </a:fld>
            <a:endParaRPr lang="en-US" dirty="0"/>
          </a:p>
        </p:txBody>
      </p:sp>
    </p:spTree>
    <p:extLst>
      <p:ext uri="{BB962C8B-B14F-4D97-AF65-F5344CB8AC3E}">
        <p14:creationId xmlns:p14="http://schemas.microsoft.com/office/powerpoint/2010/main" val="1248756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Say: </a:t>
            </a:r>
            <a:r>
              <a:rPr lang="en-US" dirty="0">
                <a:cs typeface="Calibri"/>
              </a:rPr>
              <a:t> Now we will share the support resources.</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24</a:t>
            </a:fld>
            <a:endParaRPr lang="en-US" dirty="0"/>
          </a:p>
        </p:txBody>
      </p:sp>
    </p:spTree>
    <p:extLst>
      <p:ext uri="{BB962C8B-B14F-4D97-AF65-F5344CB8AC3E}">
        <p14:creationId xmlns:p14="http://schemas.microsoft.com/office/powerpoint/2010/main" val="1878648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2 min</a:t>
            </a:r>
            <a:r>
              <a:rPr lang="en-US" dirty="0"/>
              <a:t> </a:t>
            </a:r>
            <a:endParaRPr lang="en-US" sz="1200" kern="1200" dirty="0">
              <a:solidFill>
                <a:schemeClr val="tx1"/>
              </a:solidFill>
              <a:effectLst/>
              <a:latin typeface="+mn-lt"/>
              <a:cs typeface="Calibri"/>
            </a:endParaRPr>
          </a:p>
          <a:p>
            <a:pPr lvl="0"/>
            <a:endParaRPr lang="en-US" sz="1200" b="1" kern="1200" dirty="0">
              <a:solidFill>
                <a:schemeClr val="tx1"/>
              </a:solidFill>
              <a:effectLst/>
              <a:latin typeface="+mn-lt"/>
              <a:cs typeface="Calibri"/>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As we continue to explore, one the biggest questions you may have is about supporting your child in Grade Level Learning. The Student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At-Home Learning site provides optional opportunities for enrichment in core academics, electives, and special programs like English Language Learning.</a:t>
            </a:r>
            <a:r>
              <a:rPr lang="en-US" dirty="0"/>
              <a:t> </a:t>
            </a:r>
            <a:r>
              <a:rPr lang="en-US" sz="1200" kern="1200" baseline="0" dirty="0">
                <a:solidFill>
                  <a:schemeClr val="tx1"/>
                </a:solidFill>
                <a:effectLst/>
                <a:latin typeface="+mn-lt"/>
                <a:ea typeface="+mn-ea"/>
                <a:cs typeface="+mn-cs"/>
              </a:rPr>
              <a:t> The supports are grouped by Elementary, Middle, and High School</a:t>
            </a:r>
            <a:r>
              <a:rPr lang="en-US" sz="1200" kern="1200" dirty="0">
                <a:solidFill>
                  <a:schemeClr val="tx1"/>
                </a:solidFill>
                <a:effectLst/>
                <a:latin typeface="+mn-lt"/>
                <a:ea typeface="+mn-ea"/>
                <a:cs typeface="+mn-cs"/>
              </a:rPr>
              <a:t>. Let’s look at the supports that</a:t>
            </a:r>
            <a:r>
              <a:rPr lang="en-US" sz="1200" kern="1200" baseline="0" dirty="0">
                <a:solidFill>
                  <a:schemeClr val="tx1"/>
                </a:solidFill>
                <a:effectLst/>
                <a:latin typeface="+mn-lt"/>
                <a:ea typeface="+mn-ea"/>
                <a:cs typeface="+mn-cs"/>
              </a:rPr>
              <a:t> are</a:t>
            </a:r>
            <a:r>
              <a:rPr lang="en-US" sz="1200" kern="1200" dirty="0">
                <a:solidFill>
                  <a:schemeClr val="tx1"/>
                </a:solidFill>
                <a:effectLst/>
                <a:latin typeface="+mn-lt"/>
                <a:ea typeface="+mn-ea"/>
                <a:cs typeface="+mn-cs"/>
              </a:rPr>
              <a:t> provided and how to access the them.</a:t>
            </a:r>
            <a:r>
              <a:rPr lang="en-US" dirty="0"/>
              <a:t> </a:t>
            </a:r>
            <a:endParaRPr lang="en-US" sz="1200" kern="1200" dirty="0">
              <a:solidFill>
                <a:schemeClr val="tx1"/>
              </a:solidFill>
              <a:effectLst/>
              <a:latin typeface="+mn-lt"/>
              <a:cs typeface="Calibri"/>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285750" lvl="0" indent="-285750">
              <a:buFont typeface="Arial"/>
              <a:buChar char="•"/>
            </a:pPr>
            <a:r>
              <a:rPr lang="en-US" sz="1200" kern="1200" dirty="0">
                <a:solidFill>
                  <a:schemeClr val="tx1"/>
                </a:solidFill>
                <a:effectLst/>
                <a:latin typeface="+mn-lt"/>
                <a:ea typeface="+mn-ea"/>
                <a:cs typeface="+mn-cs"/>
              </a:rPr>
              <a:t>Access the district website using the QR code</a:t>
            </a:r>
            <a:endParaRPr lang="en-US" sz="1200" kern="1200" dirty="0">
              <a:solidFill>
                <a:schemeClr val="tx1"/>
              </a:solidFill>
              <a:effectLst/>
              <a:latin typeface="+mn-lt"/>
              <a:cs typeface="Calibri"/>
            </a:endParaRPr>
          </a:p>
          <a:p>
            <a:pPr marL="171450" lvl="0" indent="-171450">
              <a:buFont typeface="Arial" panose="020B0604020202020204" pitchFamily="34" charset="0"/>
              <a:buChar char="•"/>
            </a:pPr>
            <a:endParaRPr lang="en-US" sz="1200" kern="1200" dirty="0">
              <a:solidFill>
                <a:schemeClr val="tx1"/>
              </a:solidFill>
              <a:effectLst/>
              <a:latin typeface="+mn-lt"/>
              <a:cs typeface="Calibri"/>
            </a:endParaRPr>
          </a:p>
          <a:p>
            <a:endParaRPr lang="en-US" dirty="0">
              <a:cs typeface="Calibri"/>
            </a:endParaRPr>
          </a:p>
          <a:p>
            <a:r>
              <a:rPr lang="en-US" dirty="0"/>
              <a:t>If a parent is unable to use the QR code, copy/paste the link below to the Chat box.  </a:t>
            </a:r>
            <a:endParaRPr lang="en-US" dirty="0">
              <a:cs typeface="Calibri"/>
            </a:endParaRPr>
          </a:p>
          <a:p>
            <a:r>
              <a:rPr lang="en-US" dirty="0">
                <a:hlinkClick r:id="rId3"/>
              </a:rPr>
              <a:t>https://www.fortbendisd.com/Page/123380</a:t>
            </a:r>
            <a:endParaRPr lang="en-US"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25</a:t>
            </a:fld>
            <a:endParaRPr lang="en-US" dirty="0"/>
          </a:p>
        </p:txBody>
      </p:sp>
    </p:spTree>
    <p:extLst>
      <p:ext uri="{BB962C8B-B14F-4D97-AF65-F5344CB8AC3E}">
        <p14:creationId xmlns:p14="http://schemas.microsoft.com/office/powerpoint/2010/main" val="421609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  2 min</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smtClean="0">
                <a:solidFill>
                  <a:schemeClr val="tx1"/>
                </a:solidFill>
                <a:effectLst/>
                <a:latin typeface="+mn-lt"/>
                <a:ea typeface="+mn-ea"/>
                <a:cs typeface="+mn-cs"/>
              </a:rPr>
              <a:t>Presenter:</a:t>
            </a:r>
            <a:r>
              <a:rPr lang="en-US" sz="1200" b="0" i="0" kern="1200" baseline="0" dirty="0" smtClean="0">
                <a:solidFill>
                  <a:schemeClr val="tx1"/>
                </a:solidFill>
                <a:effectLst/>
                <a:latin typeface="+mn-lt"/>
                <a:ea typeface="+mn-ea"/>
                <a:cs typeface="+mn-cs"/>
              </a:rPr>
              <a:t>  </a:t>
            </a:r>
            <a:r>
              <a:rPr lang="en-US" dirty="0" smtClean="0"/>
              <a:t>************</a:t>
            </a:r>
            <a:r>
              <a:rPr lang="en-US" b="1" dirty="0" smtClean="0"/>
              <a:t>Hide this slide if you are a</a:t>
            </a:r>
            <a:r>
              <a:rPr lang="en-US" b="1" baseline="0" dirty="0" smtClean="0"/>
              <a:t> middle </a:t>
            </a:r>
            <a:r>
              <a:rPr lang="en-US" b="1" dirty="0" smtClean="0"/>
              <a:t>or high school campus</a:t>
            </a:r>
            <a:r>
              <a:rPr lang="en-US" dirty="0" smtClean="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smtClean="0">
              <a:solidFill>
                <a:schemeClr val="tx1"/>
              </a:solidFill>
              <a:effectLst/>
              <a:latin typeface="+mn-lt"/>
              <a:cs typeface="Calibri"/>
            </a:endParaRPr>
          </a:p>
          <a:p>
            <a:r>
              <a:rPr lang="en-US" b="1" dirty="0" smtClean="0"/>
              <a:t>Say:  </a:t>
            </a:r>
            <a:r>
              <a:rPr lang="en-US" dirty="0" smtClean="0"/>
              <a:t>Let’s</a:t>
            </a:r>
            <a:r>
              <a:rPr lang="en-US" sz="1200" b="0" i="0" u="none" strike="noStrike" kern="1200" dirty="0" smtClean="0">
                <a:solidFill>
                  <a:schemeClr val="tx1"/>
                </a:solidFill>
                <a:effectLst/>
                <a:latin typeface="+mn-lt"/>
                <a:ea typeface="+mn-ea"/>
                <a:cs typeface="+mn-cs"/>
              </a:rPr>
              <a:t> take a</a:t>
            </a:r>
            <a:r>
              <a:rPr lang="en-US" sz="1200" b="0" i="0" u="none" strike="noStrike" kern="1200" baseline="0" dirty="0" smtClean="0">
                <a:solidFill>
                  <a:schemeClr val="tx1"/>
                </a:solidFill>
                <a:effectLst/>
                <a:latin typeface="+mn-lt"/>
                <a:ea typeface="+mn-ea"/>
                <a:cs typeface="+mn-cs"/>
              </a:rPr>
              <a:t> closer look and navigate to the resources available on the Fort Bend website.</a:t>
            </a:r>
            <a:r>
              <a:rPr lang="en-US" dirty="0" smtClean="0"/>
              <a:t>  </a:t>
            </a:r>
            <a:endParaRPr lang="en-US" sz="1200" b="0" i="0" u="none" strike="noStrike" kern="1200" baseline="0" dirty="0" smtClean="0">
              <a:solidFill>
                <a:schemeClr val="tx1"/>
              </a:solidFill>
              <a:effectLst/>
              <a:latin typeface="+mn-lt"/>
              <a:cs typeface="Calibri"/>
            </a:endParaRPr>
          </a:p>
          <a:p>
            <a:pPr marL="228600" indent="-228600">
              <a:buAutoNum type="arabicPeriod"/>
            </a:pPr>
            <a:r>
              <a:rPr lang="en-US" sz="1200" b="0" i="0" u="none" strike="noStrike" kern="1200" baseline="0" dirty="0" smtClean="0">
                <a:solidFill>
                  <a:schemeClr val="tx1"/>
                </a:solidFill>
                <a:effectLst/>
                <a:latin typeface="+mn-lt"/>
                <a:ea typeface="+mn-ea"/>
                <a:cs typeface="+mn-cs"/>
              </a:rPr>
              <a:t>If you select the blue Elementary Resource button, you will be taken to a new page with an array </a:t>
            </a:r>
            <a:r>
              <a:rPr lang="en-US" dirty="0" smtClean="0"/>
              <a:t>of</a:t>
            </a:r>
            <a:r>
              <a:rPr lang="en-US" sz="1200" b="0" i="0" u="none" strike="noStrike" kern="1200" baseline="0" dirty="0" smtClean="0">
                <a:solidFill>
                  <a:schemeClr val="tx1"/>
                </a:solidFill>
                <a:effectLst/>
                <a:latin typeface="+mn-lt"/>
                <a:ea typeface="+mn-ea"/>
                <a:cs typeface="+mn-cs"/>
              </a:rPr>
              <a:t> grade level icon options.</a:t>
            </a:r>
          </a:p>
          <a:p>
            <a:pPr marL="228600" indent="-228600">
              <a:buAutoNum type="arabicPeriod"/>
            </a:pPr>
            <a:r>
              <a:rPr lang="en-US" sz="1200" b="0" i="0" u="none" strike="noStrike" kern="1200" baseline="0" dirty="0" smtClean="0">
                <a:solidFill>
                  <a:schemeClr val="tx1"/>
                </a:solidFill>
                <a:effectLst/>
                <a:latin typeface="+mn-lt"/>
                <a:ea typeface="+mn-ea"/>
                <a:cs typeface="+mn-cs"/>
              </a:rPr>
              <a:t>Select the desired grade level button. </a:t>
            </a:r>
          </a:p>
          <a:p>
            <a:pPr marL="228600" indent="-228600">
              <a:buAutoNum type="arabicPeriod"/>
            </a:pPr>
            <a:r>
              <a:rPr lang="en-US" sz="1200" b="0" i="0" u="none" strike="noStrike" kern="1200" baseline="0" dirty="0" smtClean="0">
                <a:solidFill>
                  <a:schemeClr val="tx1"/>
                </a:solidFill>
                <a:effectLst/>
                <a:latin typeface="+mn-lt"/>
                <a:ea typeface="+mn-ea"/>
                <a:cs typeface="+mn-cs"/>
              </a:rPr>
              <a:t>A PDF document will then appear on the screen.  </a:t>
            </a:r>
            <a:r>
              <a:rPr lang="en-US" dirty="0" smtClean="0"/>
              <a:t> Remember,</a:t>
            </a:r>
            <a:r>
              <a:rPr lang="en-US" baseline="0" dirty="0" smtClean="0"/>
              <a:t> use this document as an additional resource to supplement classroom instruction. </a:t>
            </a:r>
            <a:endParaRPr lang="en-US" dirty="0" smtClean="0">
              <a:cs typeface="Calibri"/>
            </a:endParaRPr>
          </a:p>
          <a:p>
            <a:endParaRPr lang="en-US" sz="1200" b="0" i="0" u="none" strike="noStrike" kern="1200" dirty="0" smtClean="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Presenter Note:  </a:t>
            </a:r>
            <a:endParaRPr lang="en-US" b="1" dirty="0" smtClean="0"/>
          </a:p>
          <a:p>
            <a:r>
              <a:rPr lang="en-US" dirty="0" smtClean="0">
                <a:cs typeface="Calibri"/>
              </a:rPr>
              <a:t>If a parent is unable to use the QR code, copy/paste the link below to the Chat box.  </a:t>
            </a:r>
          </a:p>
          <a:p>
            <a:r>
              <a:rPr lang="en-US" dirty="0" smtClean="0">
                <a:hlinkClick r:id="rId3"/>
              </a:rPr>
              <a:t>https://www.fortbendisd.com/Page/123380</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26</a:t>
            </a:fld>
            <a:endParaRPr lang="en-US" dirty="0"/>
          </a:p>
        </p:txBody>
      </p:sp>
    </p:spTree>
    <p:extLst>
      <p:ext uri="{BB962C8B-B14F-4D97-AF65-F5344CB8AC3E}">
        <p14:creationId xmlns:p14="http://schemas.microsoft.com/office/powerpoint/2010/main" val="3698053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  2 min</a:t>
            </a:r>
            <a:r>
              <a:rPr lang="en-US" sz="1200" b="0" i="0" u="none" strike="noStrike"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smtClean="0">
                <a:solidFill>
                  <a:schemeClr val="tx1"/>
                </a:solidFill>
                <a:effectLst/>
                <a:latin typeface="+mn-lt"/>
                <a:ea typeface="+mn-ea"/>
                <a:cs typeface="+mn-cs"/>
              </a:rPr>
              <a:t>Presenter:</a:t>
            </a:r>
            <a:r>
              <a:rPr lang="en-US" sz="1200" b="0" i="0" kern="1200" baseline="0" dirty="0" smtClean="0">
                <a:solidFill>
                  <a:schemeClr val="tx1"/>
                </a:solidFill>
                <a:effectLst/>
                <a:latin typeface="+mn-lt"/>
                <a:ea typeface="+mn-ea"/>
                <a:cs typeface="+mn-cs"/>
              </a:rPr>
              <a:t>  </a:t>
            </a:r>
            <a:r>
              <a:rPr lang="en-US" dirty="0" smtClean="0"/>
              <a:t>************</a:t>
            </a:r>
            <a:r>
              <a:rPr lang="en-US" b="1" dirty="0" smtClean="0"/>
              <a:t>Hide this slide if you are an elementary or high school campus</a:t>
            </a:r>
            <a:r>
              <a:rPr lang="en-US" dirty="0" smtClean="0"/>
              <a:t>************</a:t>
            </a:r>
            <a:endParaRPr lang="en-US" dirty="0" smtClean="0">
              <a:cs typeface="Calibri"/>
            </a:endParaRPr>
          </a:p>
          <a:p>
            <a:pPr rtl="0" fontAlgn="base"/>
            <a:r>
              <a:rPr lang="en-US" sz="1200" b="0" i="0" kern="1200" dirty="0" smtClean="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r>
              <a:rPr lang="en-US" b="1" dirty="0"/>
              <a:t>Say:  </a:t>
            </a:r>
            <a:r>
              <a:rPr lang="en-US" dirty="0"/>
              <a:t>Let’s</a:t>
            </a:r>
            <a:r>
              <a:rPr lang="en-US" sz="1200" b="0" i="0" u="none" strike="noStrike" kern="1200" dirty="0">
                <a:solidFill>
                  <a:schemeClr val="tx1"/>
                </a:solidFill>
                <a:effectLst/>
                <a:latin typeface="+mn-lt"/>
                <a:ea typeface="+mn-ea"/>
                <a:cs typeface="+mn-cs"/>
              </a:rPr>
              <a:t> take a</a:t>
            </a:r>
            <a:r>
              <a:rPr lang="en-US" sz="1200" b="0" i="0" u="none" strike="noStrike" kern="1200" baseline="0" dirty="0">
                <a:solidFill>
                  <a:schemeClr val="tx1"/>
                </a:solidFill>
                <a:effectLst/>
                <a:latin typeface="+mn-lt"/>
                <a:ea typeface="+mn-ea"/>
                <a:cs typeface="+mn-cs"/>
              </a:rPr>
              <a:t> closer look and navigate to the resources available on the Fort Bend </a:t>
            </a:r>
            <a:r>
              <a:rPr lang="en-US" sz="1200" b="0" i="0" u="none" strike="noStrike" kern="1200" baseline="0" dirty="0" smtClean="0">
                <a:solidFill>
                  <a:schemeClr val="tx1"/>
                </a:solidFill>
                <a:effectLst/>
                <a:latin typeface="+mn-lt"/>
                <a:ea typeface="+mn-ea"/>
                <a:cs typeface="+mn-cs"/>
              </a:rPr>
              <a:t>website</a:t>
            </a:r>
            <a:r>
              <a:rPr lang="en-US" sz="1200" b="0" i="0" u="none" strike="noStrike" kern="1200" baseline="0" dirty="0">
                <a:solidFill>
                  <a:schemeClr val="tx1"/>
                </a:solidFill>
                <a:effectLst/>
                <a:latin typeface="+mn-lt"/>
                <a:ea typeface="+mn-ea"/>
                <a:cs typeface="+mn-cs"/>
              </a:rPr>
              <a:t>.</a:t>
            </a:r>
            <a:r>
              <a:rPr lang="en-US" dirty="0"/>
              <a:t>  </a:t>
            </a:r>
            <a:endParaRPr lang="en-US" sz="1200" b="0" i="0" u="none" strike="noStrike" kern="1200" baseline="0" dirty="0">
              <a:solidFill>
                <a:schemeClr val="tx1"/>
              </a:solidFill>
              <a:effectLst/>
              <a:latin typeface="+mn-lt"/>
              <a:cs typeface="Calibri"/>
            </a:endParaRPr>
          </a:p>
          <a:p>
            <a:pPr marL="228600" indent="-228600">
              <a:buAutoNum type="arabicPeriod"/>
            </a:pPr>
            <a:r>
              <a:rPr lang="en-US" sz="1200" b="0" i="0" u="none" strike="noStrike" kern="1200" baseline="0" dirty="0">
                <a:solidFill>
                  <a:schemeClr val="tx1"/>
                </a:solidFill>
                <a:effectLst/>
                <a:latin typeface="+mn-lt"/>
                <a:ea typeface="+mn-ea"/>
                <a:cs typeface="+mn-cs"/>
              </a:rPr>
              <a:t>If you select the </a:t>
            </a:r>
            <a:r>
              <a:rPr lang="en-US" sz="1200" b="0" i="0" u="none" strike="noStrike" kern="1200" baseline="0" dirty="0" smtClean="0">
                <a:solidFill>
                  <a:schemeClr val="tx1"/>
                </a:solidFill>
                <a:effectLst/>
                <a:latin typeface="+mn-lt"/>
                <a:ea typeface="+mn-ea"/>
                <a:cs typeface="+mn-cs"/>
              </a:rPr>
              <a:t>purple Middle School </a:t>
            </a:r>
            <a:r>
              <a:rPr lang="en-US" sz="1200" b="0" i="0" u="none" strike="noStrike" kern="1200" baseline="0" dirty="0">
                <a:solidFill>
                  <a:schemeClr val="tx1"/>
                </a:solidFill>
                <a:effectLst/>
                <a:latin typeface="+mn-lt"/>
                <a:ea typeface="+mn-ea"/>
                <a:cs typeface="+mn-cs"/>
              </a:rPr>
              <a:t>Resource button, </a:t>
            </a:r>
            <a:r>
              <a:rPr lang="en-US" sz="1200" b="0" i="0" u="none" strike="noStrike" kern="1200" baseline="0" dirty="0" smtClean="0">
                <a:solidFill>
                  <a:schemeClr val="tx1"/>
                </a:solidFill>
                <a:effectLst/>
                <a:latin typeface="+mn-lt"/>
                <a:ea typeface="+mn-ea"/>
                <a:cs typeface="+mn-cs"/>
              </a:rPr>
              <a:t>you will be taken to a new page with an array </a:t>
            </a:r>
            <a:r>
              <a:rPr lang="en-US" dirty="0"/>
              <a:t>of</a:t>
            </a:r>
            <a:r>
              <a:rPr lang="en-US" sz="1200" b="0" i="0" u="none" strike="noStrike" kern="1200" baseline="0" dirty="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content specific icons.  </a:t>
            </a:r>
          </a:p>
          <a:p>
            <a:pPr marL="228600" indent="-228600">
              <a:buAutoNum type="arabicPeriod"/>
            </a:pPr>
            <a:r>
              <a:rPr lang="en-US" sz="1200" b="0" i="0" u="none" strike="noStrike" kern="1200" baseline="0" dirty="0" smtClean="0">
                <a:solidFill>
                  <a:schemeClr val="tx1"/>
                </a:solidFill>
                <a:effectLst/>
                <a:latin typeface="+mn-lt"/>
                <a:ea typeface="+mn-ea"/>
                <a:cs typeface="+mn-cs"/>
              </a:rPr>
              <a:t>Select the desired content specific button. </a:t>
            </a:r>
          </a:p>
          <a:p>
            <a:pPr marL="228600" indent="-228600">
              <a:buAutoNum type="arabicPeriod"/>
            </a:pPr>
            <a:r>
              <a:rPr lang="en-US" sz="1200" b="0" i="0" u="none" strike="noStrike" kern="1200" baseline="0" dirty="0" smtClean="0">
                <a:solidFill>
                  <a:schemeClr val="tx1"/>
                </a:solidFill>
                <a:effectLst/>
                <a:latin typeface="+mn-lt"/>
                <a:ea typeface="+mn-ea"/>
                <a:cs typeface="+mn-cs"/>
              </a:rPr>
              <a:t>A PDF document will then appear on the screen.  </a:t>
            </a:r>
            <a:r>
              <a:rPr lang="en-US" dirty="0" smtClean="0"/>
              <a:t> Remember,</a:t>
            </a:r>
            <a:r>
              <a:rPr lang="en-US" baseline="0" dirty="0" smtClean="0"/>
              <a:t> use this document as an additional resource to supplement classroom instruction. </a:t>
            </a:r>
            <a:endParaRPr lang="en-US" dirty="0" smtClean="0">
              <a:cs typeface="Calibri"/>
            </a:endParaRPr>
          </a:p>
          <a:p>
            <a:endParaRPr lang="en-US" sz="1200" b="0" i="0" u="none" strike="noStrike" kern="1200" dirty="0" smtClean="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Presenter Note:  </a:t>
            </a:r>
            <a:endParaRPr lang="en-US" b="1" dirty="0" smtClean="0"/>
          </a:p>
          <a:p>
            <a:r>
              <a:rPr lang="en-US" dirty="0" smtClean="0">
                <a:cs typeface="Calibri"/>
              </a:rPr>
              <a:t>If </a:t>
            </a:r>
            <a:r>
              <a:rPr lang="en-US" dirty="0">
                <a:cs typeface="Calibri"/>
              </a:rPr>
              <a:t>a parent is unable to use the QR code, copy/paste the link below to the Chat box.  </a:t>
            </a:r>
          </a:p>
          <a:p>
            <a:r>
              <a:rPr lang="en-US" dirty="0">
                <a:hlinkClick r:id="rId3"/>
              </a:rPr>
              <a:t>https://www.fortbendisd.com/Page/123380</a:t>
            </a:r>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27</a:t>
            </a:fld>
            <a:endParaRPr lang="en-US" dirty="0"/>
          </a:p>
        </p:txBody>
      </p:sp>
    </p:spTree>
    <p:extLst>
      <p:ext uri="{BB962C8B-B14F-4D97-AF65-F5344CB8AC3E}">
        <p14:creationId xmlns:p14="http://schemas.microsoft.com/office/powerpoint/2010/main" val="2811538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 2</a:t>
            </a:r>
            <a:r>
              <a:rPr lang="en-US" sz="1200" b="1" i="0" u="none" strike="noStrike" kern="1200" dirty="0">
                <a:solidFill>
                  <a:schemeClr val="tx1"/>
                </a:solidFill>
                <a:effectLst/>
                <a:latin typeface="+mn-lt"/>
                <a:ea typeface="+mn-ea"/>
                <a:cs typeface="+mn-cs"/>
              </a:rPr>
              <a:t> min</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r>
              <a:rPr lang="en-US" b="1" dirty="0"/>
              <a:t>Presenter:</a:t>
            </a:r>
            <a:r>
              <a:rPr lang="en-US" dirty="0"/>
              <a:t>  ************</a:t>
            </a:r>
            <a:r>
              <a:rPr lang="en-US" b="1" dirty="0"/>
              <a:t>Hide this slide if you are an </a:t>
            </a:r>
            <a:r>
              <a:rPr lang="en-US" b="1" dirty="0" smtClean="0"/>
              <a:t>elementary or middle school </a:t>
            </a:r>
            <a:r>
              <a:rPr lang="en-US" b="1" dirty="0"/>
              <a:t>campus</a:t>
            </a:r>
            <a:r>
              <a:rPr lang="en-US" dirty="0"/>
              <a:t>************</a:t>
            </a:r>
            <a:endParaRPr lang="en-US" dirty="0">
              <a:cs typeface="Calibri"/>
            </a:endParaRPr>
          </a:p>
          <a:p>
            <a:endParaRPr lang="en-US" b="1" dirty="0"/>
          </a:p>
          <a:p>
            <a:r>
              <a:rPr lang="en-US" b="1" dirty="0" smtClean="0"/>
              <a:t>Say:  </a:t>
            </a:r>
            <a:r>
              <a:rPr lang="en-US" dirty="0" smtClean="0"/>
              <a:t>Let’s</a:t>
            </a:r>
            <a:r>
              <a:rPr lang="en-US" sz="1200" b="0" i="0" u="none" strike="noStrike" kern="1200" dirty="0" smtClean="0">
                <a:solidFill>
                  <a:schemeClr val="tx1"/>
                </a:solidFill>
                <a:effectLst/>
                <a:latin typeface="+mn-lt"/>
                <a:ea typeface="+mn-ea"/>
                <a:cs typeface="+mn-cs"/>
              </a:rPr>
              <a:t> take a</a:t>
            </a:r>
            <a:r>
              <a:rPr lang="en-US" sz="1200" b="0" i="0" u="none" strike="noStrike" kern="1200" baseline="0" dirty="0" smtClean="0">
                <a:solidFill>
                  <a:schemeClr val="tx1"/>
                </a:solidFill>
                <a:effectLst/>
                <a:latin typeface="+mn-lt"/>
                <a:ea typeface="+mn-ea"/>
                <a:cs typeface="+mn-cs"/>
              </a:rPr>
              <a:t> closer look and navigate to the resources available on the Fort Bend website.</a:t>
            </a:r>
            <a:r>
              <a:rPr lang="en-US" dirty="0" smtClean="0"/>
              <a:t>  </a:t>
            </a:r>
            <a:endParaRPr lang="en-US" sz="1200" b="0" i="0" u="none" strike="noStrike" kern="1200" baseline="0" dirty="0" smtClean="0">
              <a:solidFill>
                <a:schemeClr val="tx1"/>
              </a:solidFill>
              <a:effectLst/>
              <a:latin typeface="+mn-lt"/>
              <a:cs typeface="Calibri"/>
            </a:endParaRPr>
          </a:p>
          <a:p>
            <a:pPr marL="228600" indent="-228600">
              <a:buAutoNum type="arabicPeriod"/>
            </a:pPr>
            <a:r>
              <a:rPr lang="en-US" sz="1200" b="0" i="0" u="none" strike="noStrike" kern="1200" baseline="0" dirty="0" smtClean="0">
                <a:solidFill>
                  <a:schemeClr val="tx1"/>
                </a:solidFill>
                <a:effectLst/>
                <a:latin typeface="+mn-lt"/>
                <a:ea typeface="+mn-ea"/>
                <a:cs typeface="+mn-cs"/>
              </a:rPr>
              <a:t>If you select the green High School Resource button, you will be taken to a new page with an array </a:t>
            </a:r>
            <a:r>
              <a:rPr lang="en-US" dirty="0" smtClean="0"/>
              <a:t>of</a:t>
            </a:r>
            <a:r>
              <a:rPr lang="en-US" sz="1200" b="0" i="0" u="none" strike="noStrike" kern="1200" baseline="0" dirty="0" smtClean="0">
                <a:solidFill>
                  <a:schemeClr val="tx1"/>
                </a:solidFill>
                <a:effectLst/>
                <a:latin typeface="+mn-lt"/>
                <a:ea typeface="+mn-ea"/>
                <a:cs typeface="+mn-cs"/>
              </a:rPr>
              <a:t> content specific icons.  </a:t>
            </a:r>
          </a:p>
          <a:p>
            <a:pPr marL="228600" indent="-228600">
              <a:buAutoNum type="arabicPeriod"/>
            </a:pPr>
            <a:r>
              <a:rPr lang="en-US" sz="1200" b="0" i="0" u="none" strike="noStrike" kern="1200" baseline="0" dirty="0" smtClean="0">
                <a:solidFill>
                  <a:schemeClr val="tx1"/>
                </a:solidFill>
                <a:effectLst/>
                <a:latin typeface="+mn-lt"/>
                <a:ea typeface="+mn-ea"/>
                <a:cs typeface="+mn-cs"/>
              </a:rPr>
              <a:t>Select the desired content specific button. </a:t>
            </a:r>
          </a:p>
          <a:p>
            <a:pPr marL="228600" indent="-228600">
              <a:buAutoNum type="arabicPeriod"/>
            </a:pPr>
            <a:r>
              <a:rPr lang="en-US" sz="1200" b="0" i="0" u="none" strike="noStrike" kern="1200" baseline="0" dirty="0" smtClean="0">
                <a:solidFill>
                  <a:schemeClr val="tx1"/>
                </a:solidFill>
                <a:effectLst/>
                <a:latin typeface="+mn-lt"/>
                <a:ea typeface="+mn-ea"/>
                <a:cs typeface="+mn-cs"/>
              </a:rPr>
              <a:t>A PDF document will then appear on the screen.  </a:t>
            </a:r>
            <a:r>
              <a:rPr lang="en-US" dirty="0" smtClean="0"/>
              <a:t> Remember,</a:t>
            </a:r>
            <a:r>
              <a:rPr lang="en-US" baseline="0" dirty="0" smtClean="0"/>
              <a:t> use this document as an additional resource to supplement classroom instruction. </a:t>
            </a:r>
          </a:p>
          <a:p>
            <a:pPr marL="0" indent="0">
              <a:buNone/>
            </a:pPr>
            <a:endParaRPr lang="en-US" baseline="0" dirty="0" smtClean="0"/>
          </a:p>
          <a:p>
            <a:pPr marL="0" indent="0">
              <a:buNone/>
            </a:pPr>
            <a:r>
              <a:rPr lang="en-US" b="1" baseline="0" dirty="0" smtClean="0"/>
              <a:t>Presenter Note:  </a:t>
            </a:r>
            <a:endParaRPr lang="en-US" b="1" dirty="0"/>
          </a:p>
          <a:p>
            <a:r>
              <a:rPr lang="en-US" dirty="0"/>
              <a:t>If a parent is unable to use the QR code, copy/paste the link below to the Chat box.  </a:t>
            </a:r>
            <a:endParaRPr lang="en-US" dirty="0">
              <a:cs typeface="Calibri"/>
            </a:endParaRPr>
          </a:p>
          <a:p>
            <a:r>
              <a:rPr lang="en-US" dirty="0">
                <a:hlinkClick r:id="rId3"/>
              </a:rPr>
              <a:t>https://www.fortbendisd.com/Page/123380</a:t>
            </a:r>
            <a:endParaRPr lang="en-US" dirty="0"/>
          </a:p>
          <a:p>
            <a:endParaRPr lang="en-US" b="1"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28</a:t>
            </a:fld>
            <a:endParaRPr lang="en-US" dirty="0"/>
          </a:p>
        </p:txBody>
      </p:sp>
    </p:spTree>
    <p:extLst>
      <p:ext uri="{BB962C8B-B14F-4D97-AF65-F5344CB8AC3E}">
        <p14:creationId xmlns:p14="http://schemas.microsoft.com/office/powerpoint/2010/main" val="1953859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  3 min</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endParaRPr lang="en-US" sz="1200" kern="1200" dirty="0">
              <a:solidFill>
                <a:schemeClr val="tx1"/>
              </a:solidFill>
              <a:effectLst/>
              <a:latin typeface="+mn-lt"/>
              <a:cs typeface="Calibri"/>
            </a:endParaRPr>
          </a:p>
          <a:p>
            <a:r>
              <a:rPr lang="en-US" sz="1200" b="1" kern="1200" dirty="0">
                <a:solidFill>
                  <a:schemeClr val="tx1"/>
                </a:solidFill>
                <a:effectLst/>
                <a:latin typeface="+mn-lt"/>
                <a:ea typeface="+mn-ea"/>
                <a:cs typeface="+mn-cs"/>
              </a:rPr>
              <a:t>Say</a:t>
            </a:r>
            <a:r>
              <a:rPr lang="en-US" b="1" dirty="0"/>
              <a:t>:</a:t>
            </a:r>
            <a:r>
              <a:rPr lang="en-US" sz="1200" kern="1200" dirty="0">
                <a:solidFill>
                  <a:schemeClr val="tx1"/>
                </a:solidFill>
                <a:effectLst/>
                <a:latin typeface="+mn-lt"/>
                <a:ea typeface="+mn-ea"/>
                <a:cs typeface="+mn-cs"/>
              </a:rPr>
              <a:t> If you click on the social studies</a:t>
            </a:r>
            <a:r>
              <a:rPr lang="en-US" sz="1200" kern="1200" baseline="0" dirty="0">
                <a:solidFill>
                  <a:schemeClr val="tx1"/>
                </a:solidFill>
                <a:effectLst/>
                <a:latin typeface="+mn-lt"/>
                <a:ea typeface="+mn-ea"/>
                <a:cs typeface="+mn-cs"/>
              </a:rPr>
              <a:t> icon. A document with activities will open. </a:t>
            </a:r>
            <a:r>
              <a:rPr lang="en-US" sz="1200" kern="1200" dirty="0">
                <a:solidFill>
                  <a:schemeClr val="tx1"/>
                </a:solidFill>
                <a:effectLst/>
                <a:latin typeface="+mn-lt"/>
                <a:ea typeface="+mn-ea"/>
                <a:cs typeface="+mn-cs"/>
              </a:rPr>
              <a:t>There are two types of resources available in each course – </a:t>
            </a:r>
            <a:r>
              <a:rPr lang="en-US" sz="1200" i="1" kern="1200" dirty="0">
                <a:solidFill>
                  <a:schemeClr val="tx1"/>
                </a:solidFill>
                <a:effectLst/>
                <a:latin typeface="+mn-lt"/>
                <a:ea typeface="+mn-ea"/>
                <a:cs typeface="+mn-cs"/>
              </a:rPr>
              <a:t>Online or screen time resources</a:t>
            </a:r>
            <a:r>
              <a:rPr lang="en-US" sz="1200" kern="1200" dirty="0">
                <a:solidFill>
                  <a:schemeClr val="tx1"/>
                </a:solidFill>
                <a:effectLst/>
                <a:latin typeface="+mn-lt"/>
                <a:ea typeface="+mn-ea"/>
                <a:cs typeface="+mn-cs"/>
              </a:rPr>
              <a:t> (point out the icon) and </a:t>
            </a:r>
            <a:r>
              <a:rPr lang="en-US" sz="1200" i="1" kern="1200" dirty="0">
                <a:solidFill>
                  <a:schemeClr val="tx1"/>
                </a:solidFill>
                <a:effectLst/>
                <a:latin typeface="+mn-lt"/>
                <a:ea typeface="+mn-ea"/>
                <a:cs typeface="+mn-cs"/>
              </a:rPr>
              <a:t>Offline/no screen time resources</a:t>
            </a:r>
            <a:r>
              <a:rPr lang="en-US" sz="1200" kern="1200" dirty="0">
                <a:solidFill>
                  <a:schemeClr val="tx1"/>
                </a:solidFill>
                <a:effectLst/>
                <a:latin typeface="+mn-lt"/>
                <a:ea typeface="+mn-ea"/>
                <a:cs typeface="+mn-cs"/>
              </a:rPr>
              <a:t> (point out the icon). At the top right hand corner of the table, the icon shows the type of resources. Each resource in the </a:t>
            </a:r>
            <a:r>
              <a:rPr lang="en-US" sz="1200" i="1" kern="1200" dirty="0">
                <a:solidFill>
                  <a:schemeClr val="tx1"/>
                </a:solidFill>
                <a:effectLst/>
                <a:latin typeface="+mn-lt"/>
                <a:ea typeface="+mn-ea"/>
                <a:cs typeface="+mn-cs"/>
              </a:rPr>
              <a:t>Online or screen time resources</a:t>
            </a:r>
            <a:r>
              <a:rPr lang="en-US" sz="1200" kern="1200" dirty="0">
                <a:solidFill>
                  <a:schemeClr val="tx1"/>
                </a:solidFill>
                <a:effectLst/>
                <a:latin typeface="+mn-lt"/>
                <a:ea typeface="+mn-ea"/>
                <a:cs typeface="+mn-cs"/>
              </a:rPr>
              <a:t> section provides the name of the site and link, a description/directions/or explanation and the</a:t>
            </a:r>
            <a:r>
              <a:rPr lang="en-US" dirty="0"/>
              <a:t> </a:t>
            </a:r>
            <a:r>
              <a:rPr lang="en-US" sz="1200" kern="1200" dirty="0">
                <a:solidFill>
                  <a:schemeClr val="tx1"/>
                </a:solidFill>
                <a:effectLst/>
                <a:latin typeface="+mn-lt"/>
                <a:ea typeface="+mn-ea"/>
                <a:cs typeface="+mn-cs"/>
              </a:rPr>
              <a:t> grade levels</a:t>
            </a:r>
            <a:endParaRPr lang="en-US" dirty="0">
              <a:cs typeface="Calibri"/>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Scroll</a:t>
            </a:r>
            <a:r>
              <a:rPr lang="en-US" sz="1200" kern="1200" baseline="0" dirty="0">
                <a:solidFill>
                  <a:schemeClr val="tx1"/>
                </a:solidFill>
                <a:effectLst/>
                <a:latin typeface="+mn-lt"/>
                <a:ea typeface="+mn-ea"/>
                <a:cs typeface="+mn-cs"/>
              </a:rPr>
              <a:t> down the </a:t>
            </a:r>
            <a:r>
              <a:rPr lang="en-US" dirty="0"/>
              <a:t>document </a:t>
            </a:r>
            <a:r>
              <a:rPr lang="en-US" sz="1200" kern="1200" baseline="0" dirty="0">
                <a:solidFill>
                  <a:schemeClr val="tx1"/>
                </a:solidFill>
                <a:effectLst/>
                <a:latin typeface="+mn-lt"/>
                <a:ea typeface="+mn-ea"/>
                <a:cs typeface="+mn-cs"/>
              </a:rPr>
              <a:t>and you will find the </a:t>
            </a:r>
            <a:r>
              <a:rPr lang="en-US" sz="1200" i="1" kern="1200" dirty="0">
                <a:solidFill>
                  <a:schemeClr val="tx1"/>
                </a:solidFill>
                <a:effectLst/>
                <a:latin typeface="+mn-lt"/>
                <a:ea typeface="+mn-ea"/>
                <a:cs typeface="+mn-cs"/>
              </a:rPr>
              <a:t>no screen time or technology </a:t>
            </a:r>
            <a:r>
              <a:rPr lang="en-US" dirty="0"/>
              <a:t>activities</a:t>
            </a:r>
            <a:r>
              <a:rPr lang="en-US" sz="1200" kern="1200" dirty="0">
                <a:solidFill>
                  <a:schemeClr val="tx1"/>
                </a:solidFill>
                <a:effectLst/>
                <a:latin typeface="+mn-lt"/>
                <a:ea typeface="+mn-ea"/>
                <a:cs typeface="+mn-cs"/>
              </a:rPr>
              <a:t>. Notice that the icon in the top right corner changes from a computer mouse to a pencil to indicate an off-line activity. The table provides a description of the activity and the grade levels that are appropriate for the activity. Notice that anything written in blue is hyperlinked to an activity. When you clicked the blue title,</a:t>
            </a:r>
            <a:r>
              <a:rPr lang="en-US" dirty="0"/>
              <a:t> </a:t>
            </a:r>
            <a:r>
              <a:rPr lang="en-US" sz="1200" kern="1200" dirty="0">
                <a:solidFill>
                  <a:schemeClr val="tx1"/>
                </a:solidFill>
                <a:effectLst/>
                <a:latin typeface="+mn-lt"/>
                <a:ea typeface="+mn-ea"/>
                <a:cs typeface="+mn-cs"/>
              </a:rPr>
              <a:t> you will be taken directly to the resource.</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29</a:t>
            </a:fld>
            <a:endParaRPr lang="en-US" dirty="0"/>
          </a:p>
        </p:txBody>
      </p:sp>
    </p:spTree>
    <p:extLst>
      <p:ext uri="{BB962C8B-B14F-4D97-AF65-F5344CB8AC3E}">
        <p14:creationId xmlns:p14="http://schemas.microsoft.com/office/powerpoint/2010/main" val="74492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2 </a:t>
            </a:r>
            <a:r>
              <a:rPr lang="en-US" sz="1200" b="1" i="0" u="none" strike="noStrike" kern="1200" dirty="0">
                <a:solidFill>
                  <a:schemeClr val="tx1"/>
                </a:solidFill>
                <a:effectLst/>
                <a:latin typeface="+mn-lt"/>
                <a:ea typeface="+mn-ea"/>
                <a:cs typeface="+mn-cs"/>
              </a:rPr>
              <a:t>min</a:t>
            </a:r>
            <a:r>
              <a:rPr lang="en-US" sz="1200" b="0" i="0" u="none" strike="noStrike" kern="1200" dirty="0">
                <a:solidFill>
                  <a:schemeClr val="tx1"/>
                </a:solidFill>
                <a:effectLst/>
                <a:latin typeface="+mn-lt"/>
                <a:ea typeface="+mn-ea"/>
                <a:cs typeface="+mn-cs"/>
              </a:rPr>
              <a:t>​</a:t>
            </a:r>
          </a:p>
          <a:p>
            <a:endParaRPr lang="en-US" sz="1200" b="0" i="0" u="none" strike="noStrike" kern="1200" dirty="0">
              <a:solidFill>
                <a:schemeClr val="tx1"/>
              </a:solidFill>
              <a:effectLst/>
              <a:latin typeface="+mn-lt"/>
              <a:cs typeface="Calibri"/>
            </a:endParaRPr>
          </a:p>
          <a:p>
            <a:r>
              <a:rPr lang="en-US" sz="1200" b="1" i="0" u="none" strike="noStrike" kern="1200" dirty="0">
                <a:solidFill>
                  <a:schemeClr val="tx1"/>
                </a:solidFill>
                <a:effectLst/>
                <a:latin typeface="+mn-lt"/>
                <a:ea typeface="+mn-ea"/>
                <a:cs typeface="+mn-cs"/>
              </a:rPr>
              <a:t>Say:</a:t>
            </a:r>
            <a:r>
              <a:rPr lang="en-US" b="1" dirty="0"/>
              <a:t> </a:t>
            </a:r>
            <a:r>
              <a:rPr lang="en-US" sz="1200" i="0" u="none" strike="noStrike" kern="1200" baseline="0" dirty="0">
                <a:solidFill>
                  <a:schemeClr val="tx1"/>
                </a:solidFill>
                <a:effectLst/>
                <a:latin typeface="+mn-lt"/>
                <a:ea typeface="+mn-ea"/>
                <a:cs typeface="+mn-cs"/>
              </a:rPr>
              <a:t> </a:t>
            </a:r>
            <a:r>
              <a:rPr lang="en-US" sz="1200" b="0" i="0" u="none" strike="noStrike" kern="1200" baseline="0" dirty="0">
                <a:solidFill>
                  <a:schemeClr val="tx1"/>
                </a:solidFill>
                <a:effectLst/>
                <a:latin typeface="+mn-lt"/>
                <a:ea typeface="+mn-ea"/>
                <a:cs typeface="+mn-cs"/>
              </a:rPr>
              <a:t>Before we jump into all the learning for today, I’d like to take a quick poll and just get a temperature check on how everyone is feeling about</a:t>
            </a:r>
            <a:r>
              <a:rPr lang="en-US" dirty="0"/>
              <a:t> your readiness for</a:t>
            </a:r>
            <a:r>
              <a:rPr lang="en-US" sz="1200" b="0" i="0" u="none" strike="noStrike" kern="1200" baseline="0" dirty="0">
                <a:solidFill>
                  <a:schemeClr val="tx1"/>
                </a:solidFill>
                <a:effectLst/>
                <a:latin typeface="+mn-lt"/>
                <a:ea typeface="+mn-ea"/>
                <a:cs typeface="+mn-cs"/>
              </a:rPr>
              <a:t> the launch of </a:t>
            </a:r>
            <a:r>
              <a:rPr lang="en-US" dirty="0"/>
              <a:t>the 2020-2021</a:t>
            </a:r>
            <a:r>
              <a:rPr lang="en-US" sz="1200" b="0" i="0" u="none" strike="noStrike" kern="1200" baseline="0" dirty="0">
                <a:solidFill>
                  <a:schemeClr val="tx1"/>
                </a:solidFill>
                <a:effectLst/>
                <a:latin typeface="+mn-lt"/>
                <a:ea typeface="+mn-ea"/>
                <a:cs typeface="+mn-cs"/>
              </a:rPr>
              <a:t> school year</a:t>
            </a:r>
            <a:r>
              <a:rPr lang="en-US" dirty="0"/>
              <a:t> online</a:t>
            </a:r>
            <a:r>
              <a:rPr lang="en-US" sz="1200" b="0" i="0" u="none" strike="noStrike" kern="1200" baseline="0" dirty="0">
                <a:solidFill>
                  <a:schemeClr val="tx1"/>
                </a:solidFill>
                <a:effectLst/>
                <a:latin typeface="+mn-lt"/>
                <a:ea typeface="+mn-ea"/>
                <a:cs typeface="+mn-cs"/>
              </a:rPr>
              <a:t>. Please take a moment to look at these emoji's, which one represents you the most. Just simply type in the number in the chat box.</a:t>
            </a:r>
            <a:endParaRPr lang="en-US" sz="1200" b="0" i="0" u="none" strike="noStrike" kern="1200" baseline="0" dirty="0">
              <a:solidFill>
                <a:schemeClr val="tx1"/>
              </a:solidFill>
              <a:effectLst/>
              <a:latin typeface="+mn-lt"/>
              <a:cs typeface="Calibri"/>
            </a:endParaRPr>
          </a:p>
          <a:p>
            <a:pPr rtl="0" fontAlgn="base"/>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effectLst/>
                <a:latin typeface="+mn-lt"/>
                <a:ea typeface="+mn-ea"/>
                <a:cs typeface="+mn-cs"/>
              </a:rPr>
              <a:t>Do: </a:t>
            </a:r>
            <a:r>
              <a:rPr lang="en-US" sz="1200" b="0" i="0" u="none" strike="noStrike" kern="1200" baseline="0" dirty="0">
                <a:solidFill>
                  <a:schemeClr val="tx1"/>
                </a:solidFill>
                <a:effectLst/>
                <a:latin typeface="+mn-lt"/>
                <a:ea typeface="+mn-ea"/>
                <a:cs typeface="+mn-cs"/>
              </a:rPr>
              <a:t>Presenter is to monitor the chat to get a sense of how parents are feeling</a:t>
            </a:r>
            <a:r>
              <a:rPr lang="en-US" dirty="0"/>
              <a:t> </a:t>
            </a:r>
            <a:endParaRPr lang="en-US" sz="1200" b="0" i="0" u="none" strike="noStrike" kern="1200" baseline="0" dirty="0">
              <a:solidFill>
                <a:schemeClr val="tx1"/>
              </a:solidFill>
              <a:effectLst/>
              <a:latin typeface="+mn-lt"/>
              <a:cs typeface="Calibri"/>
            </a:endParaRPr>
          </a:p>
          <a:p>
            <a:pPr rtl="0" fontAlgn="base"/>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effectLst/>
                <a:latin typeface="+mn-lt"/>
                <a:ea typeface="+mn-ea"/>
                <a:cs typeface="+mn-cs"/>
              </a:rPr>
              <a:t>Say: </a:t>
            </a:r>
            <a:r>
              <a:rPr lang="en-US" sz="1200" b="0" i="0" u="none" strike="noStrike" kern="1200" baseline="0" dirty="0">
                <a:solidFill>
                  <a:schemeClr val="tx1"/>
                </a:solidFill>
                <a:effectLst/>
                <a:latin typeface="+mn-lt"/>
                <a:ea typeface="+mn-ea"/>
                <a:cs typeface="+mn-cs"/>
              </a:rPr>
              <a:t>(Make a comment about what the majority of parents are feeling and validate their emotions especially if they are feeling concerned) We are hoping that by end of this session and any other parent session you participate in that we start to shift your mind to the excited Emoji. We know change is hard but rest assured FBISD is going above and beyond to ensure student received quality instruction.</a:t>
            </a:r>
            <a:r>
              <a:rPr lang="en-US" dirty="0"/>
              <a:t> </a:t>
            </a:r>
            <a:r>
              <a:rPr lang="en-US" sz="1200" b="0" i="0" u="none" strike="noStrike" kern="1200" baseline="0" dirty="0">
                <a:solidFill>
                  <a:schemeClr val="tx1"/>
                </a:solidFill>
                <a:effectLst/>
                <a:latin typeface="+mn-lt"/>
                <a:ea typeface="+mn-ea"/>
                <a:cs typeface="+mn-cs"/>
              </a:rPr>
              <a:t> And with that lets, look at our session goals.</a:t>
            </a:r>
            <a:r>
              <a:rPr lang="en-US" dirty="0"/>
              <a:t> </a:t>
            </a:r>
            <a:endParaRPr lang="en-US" sz="1200" b="1"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3</a:t>
            </a:fld>
            <a:endParaRPr lang="en-US" dirty="0"/>
          </a:p>
        </p:txBody>
      </p:sp>
    </p:spTree>
    <p:extLst>
      <p:ext uri="{BB962C8B-B14F-4D97-AF65-F5344CB8AC3E}">
        <p14:creationId xmlns:p14="http://schemas.microsoft.com/office/powerpoint/2010/main" val="2614466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 2</a:t>
            </a:r>
            <a:r>
              <a:rPr lang="en-US" sz="1200" b="1" i="0" u="none" strike="noStrike" kern="1200" dirty="0">
                <a:solidFill>
                  <a:schemeClr val="tx1"/>
                </a:solidFill>
                <a:effectLst/>
                <a:latin typeface="+mn-lt"/>
                <a:ea typeface="+mn-ea"/>
                <a:cs typeface="+mn-cs"/>
              </a:rPr>
              <a:t> min</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r>
              <a:rPr lang="en-US" sz="1200" b="0" i="0" kern="1200" dirty="0">
                <a:solidFill>
                  <a:schemeClr val="tx1"/>
                </a:solidFill>
                <a:effectLst/>
                <a:latin typeface="+mn-lt"/>
                <a:ea typeface="+mn-ea"/>
                <a:cs typeface="+mn-cs"/>
              </a:rPr>
              <a:t>​</a:t>
            </a:r>
            <a:r>
              <a:rPr lang="en-US" b="1" dirty="0"/>
              <a:t>Say:  </a:t>
            </a:r>
            <a:r>
              <a:rPr lang="en-US" dirty="0"/>
              <a:t>Share information on the slide and explain that parents can visit the </a:t>
            </a:r>
            <a:r>
              <a:rPr lang="en-US" dirty="0" smtClean="0"/>
              <a:t>website. </a:t>
            </a:r>
          </a:p>
          <a:p>
            <a:r>
              <a:rPr lang="en-US" dirty="0"/>
              <a:t>  </a:t>
            </a:r>
            <a:endParaRPr lang="en-US" dirty="0">
              <a:cs typeface="Calibri"/>
            </a:endParaRPr>
          </a:p>
          <a:p>
            <a:r>
              <a:rPr lang="en-US" dirty="0"/>
              <a:t>If a parent is unable to use the QR code, copy/paste the link below to the Chat box.  </a:t>
            </a:r>
            <a:endParaRPr lang="en-US" dirty="0">
              <a:cs typeface="Calibri"/>
            </a:endParaRPr>
          </a:p>
          <a:p>
            <a:pPr marL="285750" indent="-285750">
              <a:buFont typeface="Arial"/>
              <a:buChar char="•"/>
            </a:pPr>
            <a:r>
              <a:rPr lang="en-US" dirty="0"/>
              <a:t>Online Learning Support:  </a:t>
            </a:r>
            <a:r>
              <a:rPr lang="en-US" dirty="0">
                <a:hlinkClick r:id="rId3"/>
              </a:rPr>
              <a:t>https://www.fortbendisd.com/onlinelearningsupport</a:t>
            </a:r>
            <a:endParaRPr lang="en-US" dirty="0">
              <a:cs typeface="Calibri"/>
              <a:hlinkClick r:id="rId3"/>
            </a:endParaRPr>
          </a:p>
          <a:p>
            <a:endParaRPr lang="en-US"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30</a:t>
            </a:fld>
            <a:endParaRPr lang="en-US" dirty="0"/>
          </a:p>
        </p:txBody>
      </p:sp>
    </p:spTree>
    <p:extLst>
      <p:ext uri="{BB962C8B-B14F-4D97-AF65-F5344CB8AC3E}">
        <p14:creationId xmlns:p14="http://schemas.microsoft.com/office/powerpoint/2010/main" val="2418283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Time:  2 min</a:t>
            </a:r>
            <a:r>
              <a:rPr lang="en-US" sz="1200" b="0" i="0" u="none" strike="noStrike" kern="1200" dirty="0">
                <a:solidFill>
                  <a:schemeClr val="tx1"/>
                </a:solidFill>
                <a:effectLst/>
                <a:latin typeface="+mn-lt"/>
                <a:ea typeface="+mn-ea"/>
                <a:cs typeface="+mn-cs"/>
              </a:rPr>
              <a:t>​</a:t>
            </a:r>
          </a:p>
          <a:p>
            <a:pPr rtl="0" fontAlgn="base"/>
            <a:endParaRPr lang="en-US" sz="1200" b="1" i="0" u="none" strike="noStrike" kern="1200" dirty="0">
              <a:solidFill>
                <a:schemeClr val="tx1"/>
              </a:solidFill>
              <a:effectLst/>
              <a:latin typeface="+mn-lt"/>
              <a:cs typeface="Calibri"/>
            </a:endParaRPr>
          </a:p>
          <a:p>
            <a:pPr rtl="0" fontAlgn="base"/>
            <a:r>
              <a:rPr lang="en-US" sz="1200" b="1" i="0" u="none" strike="noStrike" kern="1200" dirty="0">
                <a:solidFill>
                  <a:schemeClr val="tx1"/>
                </a:solidFill>
                <a:effectLst/>
                <a:latin typeface="+mn-lt"/>
                <a:ea typeface="+mn-ea"/>
                <a:cs typeface="+mn-cs"/>
              </a:rPr>
              <a:t>Say:</a:t>
            </a:r>
            <a:r>
              <a:rPr lang="en-US" sz="1200" b="1" i="0" u="none" strike="noStrike" kern="1200" baseline="0" dirty="0">
                <a:solidFill>
                  <a:schemeClr val="tx1"/>
                </a:solidFill>
                <a:effectLst/>
                <a:latin typeface="+mn-lt"/>
                <a:ea typeface="+mn-ea"/>
                <a:cs typeface="+mn-cs"/>
              </a:rPr>
              <a:t> </a:t>
            </a:r>
            <a:r>
              <a:rPr lang="en-US" sz="1200" b="0" i="0" u="none" strike="noStrike" kern="1200" baseline="0" dirty="0">
                <a:solidFill>
                  <a:schemeClr val="tx1"/>
                </a:solidFill>
                <a:effectLst/>
                <a:latin typeface="+mn-lt"/>
                <a:ea typeface="+mn-ea"/>
                <a:cs typeface="+mn-cs"/>
              </a:rPr>
              <a:t> Now that we’ve concluded the session, I’d like to revisit our emoji’s from the beginning, I’d like to see if any your minds have shifted yet after hearing today’s presentation. Do you feel more comfortable and excited about the launch of the school year, are use still unsure or are you concerned. Please take a moment to indicate which one represents you the most now. Just simply type in the number in the chat box.</a:t>
            </a:r>
          </a:p>
          <a:p>
            <a:pPr rtl="0" fontAlgn="base"/>
            <a:endParaRPr lang="en-US" sz="1200" b="0" i="0" u="none" strike="noStrike" kern="1200" baseline="0" dirty="0">
              <a:solidFill>
                <a:schemeClr val="tx1"/>
              </a:solidFill>
              <a:effectLst/>
              <a:latin typeface="+mn-lt"/>
              <a:ea typeface="+mn-ea"/>
              <a:cs typeface="+mn-cs"/>
            </a:endParaRPr>
          </a:p>
          <a:p>
            <a:pPr rtl="0" fontAlgn="base"/>
            <a:r>
              <a:rPr lang="en-US" sz="1200" b="1" i="0" u="none" strike="noStrike" kern="1200" baseline="0" dirty="0">
                <a:solidFill>
                  <a:schemeClr val="tx1"/>
                </a:solidFill>
                <a:effectLst/>
                <a:latin typeface="+mn-lt"/>
                <a:ea typeface="+mn-ea"/>
                <a:cs typeface="+mn-cs"/>
              </a:rPr>
              <a:t>Do: </a:t>
            </a:r>
            <a:r>
              <a:rPr lang="en-US" sz="1200" b="0" i="0" u="none" strike="noStrike" kern="1200" baseline="0" dirty="0">
                <a:solidFill>
                  <a:schemeClr val="tx1"/>
                </a:solidFill>
                <a:effectLst/>
                <a:latin typeface="+mn-lt"/>
                <a:ea typeface="+mn-ea"/>
                <a:cs typeface="+mn-cs"/>
              </a:rPr>
              <a:t>Presenter is to monitor the chat to get a sense of how parents are feeling, if there is a change from the second slide mention it. </a:t>
            </a:r>
          </a:p>
          <a:p>
            <a:pPr rtl="0" fontAlgn="base"/>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31</a:t>
            </a:fld>
            <a:endParaRPr lang="en-US" dirty="0"/>
          </a:p>
        </p:txBody>
      </p:sp>
    </p:spTree>
    <p:extLst>
      <p:ext uri="{BB962C8B-B14F-4D97-AF65-F5344CB8AC3E}">
        <p14:creationId xmlns:p14="http://schemas.microsoft.com/office/powerpoint/2010/main" val="2744504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5 min</a:t>
            </a:r>
            <a:r>
              <a:rPr lang="en-US" dirty="0"/>
              <a:t> </a:t>
            </a:r>
          </a:p>
          <a:p>
            <a:r>
              <a:rPr lang="en-US" dirty="0"/>
              <a:t> </a:t>
            </a:r>
            <a:endParaRPr lang="en-US" dirty="0">
              <a:cs typeface="Calibri"/>
            </a:endParaRPr>
          </a:p>
          <a:p>
            <a:r>
              <a:rPr lang="en-US" b="1" dirty="0">
                <a:cs typeface="Calibri"/>
              </a:rPr>
              <a:t>Say: </a:t>
            </a:r>
            <a:r>
              <a:rPr lang="en-US" dirty="0">
                <a:cs typeface="Calibri"/>
              </a:rPr>
              <a:t>Now we'd like to hear what questions you have for us.  Please type your questions in the chat box or unmute your mic to speak. </a:t>
            </a:r>
            <a:endParaRPr lang="en-US" dirty="0" smtClean="0">
              <a:cs typeface="Calibri"/>
            </a:endParaRPr>
          </a:p>
          <a:p>
            <a:endParaRPr lang="en-US" dirty="0" smtClean="0">
              <a:cs typeface="Calibri"/>
            </a:endParaRPr>
          </a:p>
          <a:p>
            <a:endParaRPr lang="en-US" dirty="0" smtClean="0">
              <a:cs typeface="Calibri"/>
            </a:endParaRPr>
          </a:p>
          <a:p>
            <a:r>
              <a:rPr lang="en-US" dirty="0" smtClean="0">
                <a:cs typeface="Calibri"/>
              </a:rPr>
              <a:t>Note:   We</a:t>
            </a:r>
            <a:r>
              <a:rPr lang="en-US" baseline="0" dirty="0" smtClean="0">
                <a:cs typeface="Calibri"/>
              </a:rPr>
              <a:t> encourage you to adhere to the topics in the presentation; be sure to use the script as you reply to parent questions.  </a:t>
            </a:r>
          </a:p>
          <a:p>
            <a:r>
              <a:rPr lang="en-US" baseline="0" dirty="0" smtClean="0">
                <a:cs typeface="Calibri"/>
              </a:rPr>
              <a:t>If a parent has a question or concern, not aligned with the agenda topics, please respond using the following statement:</a:t>
            </a:r>
          </a:p>
          <a:p>
            <a:endParaRPr lang="en-US" sz="500" baseline="0" dirty="0" smtClean="0">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Say:  In an effort to share current information, I’m prepared to support</a:t>
            </a:r>
            <a:r>
              <a:rPr lang="en-US" sz="1200" b="1" kern="1200" baseline="0" dirty="0" smtClean="0">
                <a:solidFill>
                  <a:schemeClr val="tx1"/>
                </a:solidFill>
                <a:effectLst/>
                <a:latin typeface="+mn-lt"/>
                <a:ea typeface="+mn-ea"/>
                <a:cs typeface="+mn-cs"/>
              </a:rPr>
              <a:t> you on the content presented tonight.  I may not have information beyond what’s presented. Thank you.  </a:t>
            </a:r>
            <a:endParaRPr lang="en-US" dirty="0" smtClean="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32</a:t>
            </a:fld>
            <a:endParaRPr lang="en-US" dirty="0"/>
          </a:p>
        </p:txBody>
      </p:sp>
    </p:spTree>
    <p:extLst>
      <p:ext uri="{BB962C8B-B14F-4D97-AF65-F5344CB8AC3E}">
        <p14:creationId xmlns:p14="http://schemas.microsoft.com/office/powerpoint/2010/main" val="177242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Time:  </a:t>
            </a:r>
            <a:r>
              <a:rPr lang="en-US" b="1" dirty="0"/>
              <a:t>2</a:t>
            </a:r>
            <a:r>
              <a:rPr lang="en-US" sz="1200" b="1" i="0" u="none" strike="noStrike" kern="1200" dirty="0">
                <a:solidFill>
                  <a:schemeClr val="tx1"/>
                </a:solidFill>
                <a:effectLst/>
                <a:latin typeface="+mn-lt"/>
                <a:ea typeface="+mn-ea"/>
                <a:cs typeface="+mn-cs"/>
              </a:rPr>
              <a:t> min</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Say: </a:t>
            </a:r>
            <a:r>
              <a:rPr lang="en-US" sz="1200" b="0" i="0" u="none" strike="noStrike" kern="1200" dirty="0">
                <a:solidFill>
                  <a:schemeClr val="tx1"/>
                </a:solidFill>
                <a:effectLst/>
                <a:latin typeface="+mn-lt"/>
                <a:ea typeface="+mn-ea"/>
                <a:cs typeface="+mn-cs"/>
              </a:rPr>
              <a:t>Read the session goals to the parents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4</a:t>
            </a:fld>
            <a:endParaRPr lang="en-US" dirty="0"/>
          </a:p>
        </p:txBody>
      </p:sp>
    </p:spTree>
    <p:extLst>
      <p:ext uri="{BB962C8B-B14F-4D97-AF65-F5344CB8AC3E}">
        <p14:creationId xmlns:p14="http://schemas.microsoft.com/office/powerpoint/2010/main" val="194582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a:t>
            </a:r>
            <a:r>
              <a:rPr lang="en-US" sz="1200" b="1" i="0" u="none" strike="noStrike" kern="1200" dirty="0">
                <a:solidFill>
                  <a:schemeClr val="tx1"/>
                </a:solidFill>
                <a:effectLst/>
                <a:latin typeface="+mn-lt"/>
                <a:ea typeface="+mn-ea"/>
                <a:cs typeface="+mn-cs"/>
              </a:rPr>
              <a:t>min</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Say: </a:t>
            </a:r>
            <a:r>
              <a:rPr lang="en-US" dirty="0">
                <a:cs typeface="Calibri"/>
              </a:rPr>
              <a:t>As we enter into the new school year, let's keep these key elements in mind to set the tone for a successful school year.  </a:t>
            </a:r>
            <a:endParaRPr lang="en-US" b="1" dirty="0">
              <a:cs typeface="Calibri"/>
            </a:endParaRPr>
          </a:p>
          <a:p>
            <a:pPr marL="285750" indent="-285750">
              <a:buFont typeface="Arial"/>
              <a:buChar char="•"/>
            </a:pPr>
            <a:r>
              <a:rPr lang="en-US" dirty="0">
                <a:cs typeface="Calibri"/>
              </a:rPr>
              <a:t>Engage in </a:t>
            </a:r>
            <a:r>
              <a:rPr lang="en-US" b="1" dirty="0">
                <a:cs typeface="Calibri"/>
              </a:rPr>
              <a:t>positive talk</a:t>
            </a:r>
            <a:r>
              <a:rPr lang="en-US" dirty="0">
                <a:cs typeface="Calibri"/>
              </a:rPr>
              <a:t> and have a positive mindset.  </a:t>
            </a:r>
            <a:r>
              <a:rPr lang="en-US" dirty="0"/>
              <a:t>Research demonstrates that strong relationships between schools, families, and community members can positively affect student achievement and outcomes.  Remember, your child is watching and learning from your every move and action, encourage a positive talk as much as possible.  </a:t>
            </a:r>
            <a:endParaRPr lang="en-US" dirty="0">
              <a:cs typeface="Calibri"/>
            </a:endParaRPr>
          </a:p>
          <a:p>
            <a:pPr marL="285750" indent="-285750">
              <a:buFont typeface="Arial"/>
              <a:buChar char="•"/>
            </a:pPr>
            <a:r>
              <a:rPr lang="en-US" b="1" dirty="0"/>
              <a:t>Planning</a:t>
            </a:r>
            <a:r>
              <a:rPr lang="en-US" dirty="0"/>
              <a:t> helps identify and ultimately achieve goals. When a team (like the parent and child) work together to set goals, it allows everyone to be on the same page, working toward a common, shared purpose.</a:t>
            </a:r>
            <a:endParaRPr lang="en-US" dirty="0">
              <a:cs typeface="Calibri"/>
            </a:endParaRPr>
          </a:p>
          <a:p>
            <a:pPr marL="285750" indent="-285750">
              <a:buFont typeface="Arial"/>
              <a:buChar char="•"/>
            </a:pPr>
            <a:r>
              <a:rPr lang="en-US" b="1" dirty="0">
                <a:cs typeface="Calibri"/>
              </a:rPr>
              <a:t>Encouragement</a:t>
            </a:r>
            <a:r>
              <a:rPr lang="en-US" dirty="0">
                <a:cs typeface="Calibri"/>
              </a:rPr>
              <a:t> and support sets the</a:t>
            </a:r>
            <a:r>
              <a:rPr lang="en-US" dirty="0"/>
              <a:t> tone when learning new skills and concepts.  It is important to acknowledge when your child is excelling and to positively reinforce their behavior while doing so. Remember, there are steps to the learning process, be sure to celebrate their success along the way.  </a:t>
            </a:r>
            <a:endParaRPr lang="en-US" dirty="0">
              <a:cs typeface="Calibri"/>
            </a:endParaRPr>
          </a:p>
          <a:p>
            <a:pPr marL="285750" indent="-285750">
              <a:buFont typeface="Arial"/>
              <a:buChar char="•"/>
            </a:pPr>
            <a:r>
              <a:rPr lang="en-US" b="1" dirty="0">
                <a:cs typeface="Calibri"/>
              </a:rPr>
              <a:t>Communication</a:t>
            </a:r>
            <a:r>
              <a:rPr lang="en-US" dirty="0">
                <a:cs typeface="Calibri"/>
              </a:rPr>
              <a:t> is a key element with parent involvement.  Be sure to contact your child's teacher and utilize all available resources from your child's campus and the District.  We are here to support you!</a:t>
            </a:r>
            <a:endParaRPr lang="en-US" dirty="0"/>
          </a:p>
          <a:p>
            <a:pPr marL="285750" indent="-285750">
              <a:buFont typeface="Arial"/>
              <a:buChar char="•"/>
            </a:pPr>
            <a:r>
              <a:rPr lang="en-US" dirty="0"/>
              <a:t>As we proceed with the webinar,  we want to assure you that, even though the school year will look very different than any year we have lived to date, we are here and ready to support you to ensure your child has an outstanding year. </a:t>
            </a:r>
            <a:endParaRPr lang="en-US" dirty="0">
              <a:cs typeface="Calibri"/>
            </a:endParaRPr>
          </a:p>
          <a:p>
            <a:pPr marL="285750" indent="-285750">
              <a:buFont typeface="Arial"/>
              <a:buChar char="•"/>
            </a:pPr>
            <a:endParaRPr lang="en-US"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5</a:t>
            </a:fld>
            <a:endParaRPr lang="en-US" dirty="0"/>
          </a:p>
        </p:txBody>
      </p:sp>
    </p:spTree>
    <p:extLst>
      <p:ext uri="{BB962C8B-B14F-4D97-AF65-F5344CB8AC3E}">
        <p14:creationId xmlns:p14="http://schemas.microsoft.com/office/powerpoint/2010/main" val="386857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2 </a:t>
            </a:r>
            <a:r>
              <a:rPr lang="en-US" sz="1200" b="1" i="0" u="none" strike="noStrike" kern="1200" dirty="0">
                <a:solidFill>
                  <a:schemeClr val="tx1"/>
                </a:solidFill>
                <a:effectLst/>
                <a:latin typeface="+mn-lt"/>
                <a:ea typeface="+mn-ea"/>
                <a:cs typeface="+mn-cs"/>
              </a:rPr>
              <a:t>min</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r>
              <a:rPr lang="en-US" sz="1200" b="1" i="0" u="none" strike="noStrike" kern="1200" dirty="0">
                <a:solidFill>
                  <a:schemeClr val="tx1"/>
                </a:solidFill>
                <a:effectLst/>
                <a:latin typeface="+mn-lt"/>
                <a:ea typeface="+mn-ea"/>
                <a:cs typeface="+mn-cs"/>
              </a:rPr>
              <a:t>Say: </a:t>
            </a:r>
            <a:r>
              <a:rPr lang="en-US" dirty="0"/>
              <a:t>Let's briefly view the topics for our session.</a:t>
            </a:r>
            <a:endParaRPr lang="en-US" dirty="0">
              <a:cs typeface="Calibri"/>
            </a:endParaRPr>
          </a:p>
          <a:p>
            <a:r>
              <a:rPr lang="en-US" dirty="0">
                <a:cs typeface="Calibri"/>
              </a:rPr>
              <a:t>Today we will discuss:</a:t>
            </a:r>
          </a:p>
          <a:p>
            <a:pPr marL="285750" indent="-285750">
              <a:buFont typeface="Arial"/>
              <a:buChar char="•"/>
            </a:pPr>
            <a:r>
              <a:rPr lang="en-US" dirty="0">
                <a:cs typeface="Calibri"/>
              </a:rPr>
              <a:t>Daily Schedules.  This 2020-21 schedule will appear completely different from the schedule used in the Spring.  The schedules are more structured and will permit time for synchronous and asynchronous instruction.  </a:t>
            </a:r>
            <a:r>
              <a:rPr lang="en-US" dirty="0"/>
              <a:t>Daily, synchronous learning will be the foundation of our instructional program. Teachers and students will have a full daily schedule of teaching and learning. </a:t>
            </a:r>
            <a:endParaRPr lang="en-US" dirty="0">
              <a:cs typeface="Calibri"/>
            </a:endParaRPr>
          </a:p>
          <a:p>
            <a:pPr marL="285750" indent="-285750">
              <a:buFont typeface="Arial"/>
              <a:buChar char="•"/>
            </a:pPr>
            <a:r>
              <a:rPr lang="en-US" dirty="0">
                <a:cs typeface="Calibri"/>
              </a:rPr>
              <a:t>Student Work Space.  </a:t>
            </a:r>
            <a:r>
              <a:rPr lang="en-US" dirty="0"/>
              <a:t>The right workspace makes a huge difference in students’ mindset and ability to focus. When participating in e-learning, students have the ability to complete their work where they want, so it’s important to put thought into what kind of environment is truly most effective for them and make sure that they have a designated space at home.</a:t>
            </a:r>
            <a:endParaRPr lang="en-US" dirty="0">
              <a:cs typeface="Calibri"/>
            </a:endParaRPr>
          </a:p>
          <a:p>
            <a:pPr marL="285750" indent="-285750">
              <a:buFont typeface="Arial"/>
              <a:buChar char="•"/>
            </a:pPr>
            <a:r>
              <a:rPr lang="en-US" dirty="0">
                <a:cs typeface="Calibri"/>
              </a:rPr>
              <a:t>Technology.  S</a:t>
            </a:r>
            <a:r>
              <a:rPr lang="en-US" dirty="0"/>
              <a:t>tudents and families will experience an improved online experience as we begin the new year with </a:t>
            </a:r>
            <a:r>
              <a:rPr lang="en-US" dirty="0" smtClean="0"/>
              <a:t>improvements </a:t>
            </a:r>
            <a:r>
              <a:rPr lang="en-US" dirty="0"/>
              <a:t>with the learning </a:t>
            </a:r>
            <a:r>
              <a:rPr lang="en-US" dirty="0" smtClean="0"/>
              <a:t>experience </a:t>
            </a:r>
            <a:r>
              <a:rPr lang="en-US" dirty="0"/>
              <a:t>delivery, the use of Schoology, and consistent progress monitoring and feedback.  Additionally, we will review the Technology distribution plan for families in need of a device.  </a:t>
            </a:r>
            <a:endParaRPr lang="en-US" dirty="0">
              <a:cs typeface="Calibri"/>
            </a:endParaRPr>
          </a:p>
          <a:p>
            <a:pPr marL="285750" indent="-285750">
              <a:buFont typeface="Arial"/>
              <a:buChar char="•"/>
            </a:pPr>
            <a:r>
              <a:rPr lang="en-US" dirty="0">
                <a:cs typeface="Calibri"/>
              </a:rPr>
              <a:t>Support Resources. We will review the At-Home Learning resources available from the District website.  </a:t>
            </a:r>
          </a:p>
          <a:p>
            <a:r>
              <a:rPr lang="en-US" dirty="0">
                <a:cs typeface="Calibri"/>
              </a:rPr>
              <a:t>Let's begin!</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6</a:t>
            </a:fld>
            <a:endParaRPr lang="en-US" dirty="0"/>
          </a:p>
        </p:txBody>
      </p:sp>
    </p:spTree>
    <p:extLst>
      <p:ext uri="{BB962C8B-B14F-4D97-AF65-F5344CB8AC3E}">
        <p14:creationId xmlns:p14="http://schemas.microsoft.com/office/powerpoint/2010/main" val="679649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Say:</a:t>
            </a:r>
            <a:r>
              <a:rPr lang="en-US" dirty="0">
                <a:cs typeface="Calibri"/>
              </a:rPr>
              <a:t>  Now we will transition to student schedules</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7</a:t>
            </a:fld>
            <a:endParaRPr lang="en-US" dirty="0"/>
          </a:p>
        </p:txBody>
      </p:sp>
    </p:spTree>
    <p:extLst>
      <p:ext uri="{BB962C8B-B14F-4D97-AF65-F5344CB8AC3E}">
        <p14:creationId xmlns:p14="http://schemas.microsoft.com/office/powerpoint/2010/main" val="256738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2 min</a:t>
            </a:r>
            <a:endParaRPr lang="en-US" b="1" dirty="0"/>
          </a:p>
          <a:p>
            <a:r>
              <a:rPr lang="en-US" b="1" dirty="0"/>
              <a:t>Say: </a:t>
            </a:r>
            <a:r>
              <a:rPr lang="en-US" dirty="0"/>
              <a:t> Attendanc</a:t>
            </a:r>
            <a:r>
              <a:rPr lang="en-US" baseline="0" dirty="0"/>
              <a:t>e in the online environment will look differently than it did last spring.</a:t>
            </a:r>
            <a:r>
              <a:rPr lang="en-US" dirty="0"/>
              <a:t> </a:t>
            </a:r>
            <a:r>
              <a:rPr lang="en-US" baseline="0" dirty="0"/>
              <a:t> Teachers are required to record attendance daily.</a:t>
            </a:r>
            <a:r>
              <a:rPr lang="en-US" dirty="0"/>
              <a:t>  </a:t>
            </a:r>
            <a:endParaRPr lang="en-US" baseline="0" dirty="0"/>
          </a:p>
          <a:p>
            <a:r>
              <a:rPr lang="en-US" baseline="0" dirty="0"/>
              <a:t>-For students in grades 3-12, attendance is based on being engaged in the synchronous/live lessons daily at the designated time.</a:t>
            </a:r>
          </a:p>
          <a:p>
            <a:r>
              <a:rPr lang="en-US" baseline="0" dirty="0"/>
              <a:t>-For grades PK-2</a:t>
            </a:r>
            <a:r>
              <a:rPr lang="en-US" baseline="30000" dirty="0"/>
              <a:t>nd</a:t>
            </a:r>
            <a:r>
              <a:rPr lang="en-US" baseline="0" dirty="0"/>
              <a:t> grade, students are marked present through asynchronous engagement daily.</a:t>
            </a:r>
          </a:p>
          <a:p>
            <a:r>
              <a:rPr lang="en-US" baseline="0" dirty="0"/>
              <a:t>-All students must make daily progress in their courses through synchronous and asynchronous learning and attendance will be taken daily in all courses to count toward course credit.</a:t>
            </a:r>
          </a:p>
          <a:p>
            <a:r>
              <a:rPr lang="en-US" baseline="0" dirty="0"/>
              <a:t>-</a:t>
            </a:r>
            <a:r>
              <a:rPr lang="en-US" dirty="0"/>
              <a:t>FBISD utilizes Blackboard Connect to notify parents when students are marked absent. </a:t>
            </a:r>
          </a:p>
          <a:p>
            <a:r>
              <a:rPr lang="en-US" dirty="0"/>
              <a:t>-The Blackboard Connect system sends weekday daily attendance messages to parents for students who are marked absent.</a:t>
            </a: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8</a:t>
            </a:fld>
            <a:endParaRPr lang="en-US" dirty="0"/>
          </a:p>
        </p:txBody>
      </p:sp>
    </p:spTree>
    <p:extLst>
      <p:ext uri="{BB962C8B-B14F-4D97-AF65-F5344CB8AC3E}">
        <p14:creationId xmlns:p14="http://schemas.microsoft.com/office/powerpoint/2010/main" val="109700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 2 </a:t>
            </a:r>
            <a:r>
              <a:rPr lang="en-US" sz="1200" b="1" i="0" u="none" strike="noStrike" kern="1200" dirty="0">
                <a:solidFill>
                  <a:schemeClr val="tx1"/>
                </a:solidFill>
                <a:effectLst/>
                <a:latin typeface="+mn-lt"/>
                <a:ea typeface="+mn-ea"/>
                <a:cs typeface="+mn-cs"/>
              </a:rPr>
              <a:t>min</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a:spcBef>
                <a:spcPts val="0"/>
              </a:spcBef>
              <a:spcAft>
                <a:spcPts val="0"/>
              </a:spcAft>
            </a:pPr>
            <a:r>
              <a:rPr lang="en-US" sz="1200" b="1" i="0" u="none" strike="noStrike" kern="1200" dirty="0">
                <a:solidFill>
                  <a:schemeClr val="tx1"/>
                </a:solidFill>
                <a:effectLst/>
                <a:latin typeface="+mn-lt"/>
                <a:ea typeface="+mn-ea"/>
                <a:cs typeface="+mn-cs"/>
              </a:rPr>
              <a:t>Say:</a:t>
            </a:r>
            <a:r>
              <a:rPr lang="en-US" b="1" dirty="0"/>
              <a:t>  </a:t>
            </a:r>
            <a:r>
              <a:rPr lang="en-US" dirty="0"/>
              <a:t>When planning your child's daily schedule, follow this 4 step process:  </a:t>
            </a:r>
            <a:endParaRPr lang="en-US" dirty="0">
              <a:cs typeface="Calibri"/>
            </a:endParaRPr>
          </a:p>
          <a:p>
            <a:pPr>
              <a:spcBef>
                <a:spcPts val="0"/>
              </a:spcBef>
              <a:spcAft>
                <a:spcPts val="0"/>
              </a:spcAft>
            </a:pPr>
            <a:r>
              <a:rPr lang="en-US" dirty="0"/>
              <a:t>Step 1:  Review communications about  your child’s grade level expectations for each subject.  </a:t>
            </a:r>
            <a:endParaRPr lang="en-US" dirty="0">
              <a:cs typeface="Calibri"/>
            </a:endParaRPr>
          </a:p>
          <a:p>
            <a:pPr>
              <a:spcBef>
                <a:spcPts val="0"/>
              </a:spcBef>
              <a:spcAft>
                <a:spcPts val="0"/>
              </a:spcAft>
            </a:pPr>
            <a:r>
              <a:rPr lang="en-US" dirty="0"/>
              <a:t>Step 2:  Consider the children in your household, their grade level expectations, devices available in the household, and parental support needed.</a:t>
            </a:r>
            <a:endParaRPr lang="en-US" dirty="0">
              <a:cs typeface="Calibri"/>
            </a:endParaRPr>
          </a:p>
          <a:p>
            <a:pPr>
              <a:spcBef>
                <a:spcPts val="0"/>
              </a:spcBef>
              <a:spcAft>
                <a:spcPts val="0"/>
              </a:spcAft>
            </a:pPr>
            <a:r>
              <a:rPr lang="en-US" dirty="0"/>
              <a:t>Step 3:  Plan a schedule with daily content time for each child in your home, considering the communicated expectations.  Consider the best space for your child to do their work. </a:t>
            </a:r>
            <a:endParaRPr lang="en-US" dirty="0">
              <a:cs typeface="Calibri"/>
            </a:endParaRPr>
          </a:p>
          <a:p>
            <a:pPr>
              <a:spcBef>
                <a:spcPts val="0"/>
              </a:spcBef>
              <a:spcAft>
                <a:spcPts val="0"/>
              </a:spcAft>
            </a:pPr>
            <a:r>
              <a:rPr lang="en-US" dirty="0"/>
              <a:t>Step 4:  Consider other supports  your child needs, such as exercise, mental breaks, meals, etc. </a:t>
            </a:r>
            <a:endParaRPr lang="en-US" dirty="0">
              <a:cs typeface="Calibri"/>
            </a:endParaRPr>
          </a:p>
          <a:p>
            <a:endParaRPr lang="en-US" b="1"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9</a:t>
            </a:fld>
            <a:endParaRPr lang="en-US" dirty="0"/>
          </a:p>
        </p:txBody>
      </p:sp>
    </p:spTree>
    <p:extLst>
      <p:ext uri="{BB962C8B-B14F-4D97-AF65-F5344CB8AC3E}">
        <p14:creationId xmlns:p14="http://schemas.microsoft.com/office/powerpoint/2010/main" val="1709949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7162" y="2130425"/>
            <a:ext cx="6785811" cy="1470025"/>
          </a:xfrm>
        </p:spPr>
        <p:txBody>
          <a:bodyPr/>
          <a:lstStyle/>
          <a:p>
            <a:r>
              <a:rPr lang="en-US"/>
              <a:t>Click to edit Master title style</a:t>
            </a:r>
          </a:p>
        </p:txBody>
      </p:sp>
      <p:sp>
        <p:nvSpPr>
          <p:cNvPr id="3" name="Subtitle 2"/>
          <p:cNvSpPr>
            <a:spLocks noGrp="1"/>
          </p:cNvSpPr>
          <p:nvPr>
            <p:ph type="subTitle" idx="1"/>
          </p:nvPr>
        </p:nvSpPr>
        <p:spPr>
          <a:xfrm>
            <a:off x="1357163" y="3886200"/>
            <a:ext cx="678581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37CF4D4A-ED9A-6248-90E6-8B1EAA9102A9}" type="slidenum">
              <a:rPr lang="en-US"/>
              <a:pPr>
                <a:defRPr/>
              </a:pPr>
              <a:t>‹#›</a:t>
            </a:fld>
            <a:endParaRPr lang="en-US" dirty="0"/>
          </a:p>
        </p:txBody>
      </p:sp>
    </p:spTree>
    <p:extLst>
      <p:ext uri="{BB962C8B-B14F-4D97-AF65-F5344CB8AC3E}">
        <p14:creationId xmlns:p14="http://schemas.microsoft.com/office/powerpoint/2010/main" val="1999631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C4D48A56-4A41-A44B-8C23-894CB2AA3E99}" type="slidenum">
              <a:rPr lang="en-US"/>
              <a:pPr>
                <a:defRPr/>
              </a:pPr>
              <a:t>‹#›</a:t>
            </a:fld>
            <a:endParaRPr lang="en-US" dirty="0"/>
          </a:p>
        </p:txBody>
      </p:sp>
    </p:spTree>
    <p:extLst>
      <p:ext uri="{BB962C8B-B14F-4D97-AF65-F5344CB8AC3E}">
        <p14:creationId xmlns:p14="http://schemas.microsoft.com/office/powerpoint/2010/main" val="38460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57162"/>
            <a:ext cx="2057400" cy="47690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61422" y="1357162"/>
            <a:ext cx="4715578" cy="4769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E3CB8BE-CAF0-DD4D-BD81-18C4561ABF33}" type="slidenum">
              <a:rPr lang="en-US"/>
              <a:pPr>
                <a:defRPr/>
              </a:pPr>
              <a:t>‹#›</a:t>
            </a:fld>
            <a:endParaRPr lang="en-US" dirty="0"/>
          </a:p>
        </p:txBody>
      </p:sp>
    </p:spTree>
    <p:extLst>
      <p:ext uri="{BB962C8B-B14F-4D97-AF65-F5344CB8AC3E}">
        <p14:creationId xmlns:p14="http://schemas.microsoft.com/office/powerpoint/2010/main" val="10970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0CF0625A-6DA4-2542-A4CE-A3929B575227}" type="slidenum">
              <a:rPr lang="en-US"/>
              <a:pPr>
                <a:defRPr/>
              </a:pPr>
              <a:t>‹#›</a:t>
            </a:fld>
            <a:endParaRPr lang="en-US" dirty="0"/>
          </a:p>
        </p:txBody>
      </p:sp>
    </p:spTree>
    <p:extLst>
      <p:ext uri="{BB962C8B-B14F-4D97-AF65-F5344CB8AC3E}">
        <p14:creationId xmlns:p14="http://schemas.microsoft.com/office/powerpoint/2010/main" val="184287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7162" y="4406900"/>
            <a:ext cx="713755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357163" y="2906713"/>
            <a:ext cx="71375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94D3B676-9F07-AA4C-A4A8-68150F223411}" type="slidenum">
              <a:rPr lang="en-US"/>
              <a:pPr>
                <a:defRPr/>
              </a:pPr>
              <a:t>‹#›</a:t>
            </a:fld>
            <a:endParaRPr lang="en-US" dirty="0"/>
          </a:p>
        </p:txBody>
      </p:sp>
    </p:spTree>
    <p:extLst>
      <p:ext uri="{BB962C8B-B14F-4D97-AF65-F5344CB8AC3E}">
        <p14:creationId xmlns:p14="http://schemas.microsoft.com/office/powerpoint/2010/main" val="8493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57162" y="1600200"/>
            <a:ext cx="33977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5517" y="1600200"/>
            <a:ext cx="33977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537FCD57-5D43-7148-BD1A-7A0E65B8A9BE}" type="slidenum">
              <a:rPr lang="en-US"/>
              <a:pPr>
                <a:defRPr/>
              </a:pPr>
              <a:t>‹#›</a:t>
            </a:fld>
            <a:endParaRPr lang="en-US" dirty="0"/>
          </a:p>
        </p:txBody>
      </p:sp>
    </p:spTree>
    <p:extLst>
      <p:ext uri="{BB962C8B-B14F-4D97-AF65-F5344CB8AC3E}">
        <p14:creationId xmlns:p14="http://schemas.microsoft.com/office/powerpoint/2010/main" val="149577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57162" y="2353453"/>
            <a:ext cx="33977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57162" y="2993215"/>
            <a:ext cx="3397719" cy="3218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90898" y="2353453"/>
            <a:ext cx="33990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90898" y="2993215"/>
            <a:ext cx="3399054" cy="3218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4F7F2505-C90C-5A4F-A55F-15024E589230}" type="slidenum">
              <a:rPr lang="en-US"/>
              <a:pPr>
                <a:defRPr/>
              </a:pPr>
              <a:t>‹#›</a:t>
            </a:fld>
            <a:endParaRPr lang="en-US" dirty="0"/>
          </a:p>
        </p:txBody>
      </p:sp>
    </p:spTree>
    <p:extLst>
      <p:ext uri="{BB962C8B-B14F-4D97-AF65-F5344CB8AC3E}">
        <p14:creationId xmlns:p14="http://schemas.microsoft.com/office/powerpoint/2010/main" val="99406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804574E0-DB0B-7D42-81A9-32E6CDCEE861}" type="slidenum">
              <a:rPr lang="en-US"/>
              <a:pPr>
                <a:defRPr/>
              </a:pPr>
              <a:t>‹#›</a:t>
            </a:fld>
            <a:endParaRPr lang="en-US" dirty="0"/>
          </a:p>
        </p:txBody>
      </p:sp>
    </p:spTree>
    <p:extLst>
      <p:ext uri="{BB962C8B-B14F-4D97-AF65-F5344CB8AC3E}">
        <p14:creationId xmlns:p14="http://schemas.microsoft.com/office/powerpoint/2010/main" val="193198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DAA1F853-145A-5346-8B70-675A3EFC9450}" type="slidenum">
              <a:rPr lang="en-US"/>
              <a:pPr>
                <a:defRPr/>
              </a:pPr>
              <a:t>‹#›</a:t>
            </a:fld>
            <a:endParaRPr lang="en-US" dirty="0"/>
          </a:p>
        </p:txBody>
      </p:sp>
    </p:spTree>
    <p:extLst>
      <p:ext uri="{BB962C8B-B14F-4D97-AF65-F5344CB8AC3E}">
        <p14:creationId xmlns:p14="http://schemas.microsoft.com/office/powerpoint/2010/main" val="96627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162" y="1194593"/>
            <a:ext cx="24933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9920" y="1194594"/>
            <a:ext cx="4236739" cy="49133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57162" y="2356643"/>
            <a:ext cx="2493361" cy="3751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4C57F327-B2A1-3E48-B4E0-10601113EB68}" type="slidenum">
              <a:rPr lang="en-US"/>
              <a:pPr>
                <a:defRPr/>
              </a:pPr>
              <a:t>‹#›</a:t>
            </a:fld>
            <a:endParaRPr lang="en-US" dirty="0"/>
          </a:p>
        </p:txBody>
      </p:sp>
    </p:spTree>
    <p:extLst>
      <p:ext uri="{BB962C8B-B14F-4D97-AF65-F5344CB8AC3E}">
        <p14:creationId xmlns:p14="http://schemas.microsoft.com/office/powerpoint/2010/main" val="98297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162" y="4800600"/>
            <a:ext cx="5921526"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162" y="1142999"/>
            <a:ext cx="5921526"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357162" y="5367338"/>
            <a:ext cx="592152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C6353B5E-9517-5741-84B8-4D69C4F871E3}" type="slidenum">
              <a:rPr lang="en-US"/>
              <a:pPr>
                <a:defRPr/>
              </a:pPr>
              <a:t>‹#›</a:t>
            </a:fld>
            <a:endParaRPr lang="en-US" dirty="0"/>
          </a:p>
        </p:txBody>
      </p:sp>
    </p:spTree>
    <p:extLst>
      <p:ext uri="{BB962C8B-B14F-4D97-AF65-F5344CB8AC3E}">
        <p14:creationId xmlns:p14="http://schemas.microsoft.com/office/powerpoint/2010/main" val="254035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60388" y="1065974"/>
            <a:ext cx="8429625"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8" name="Text Placeholder 2"/>
          <p:cNvSpPr>
            <a:spLocks noGrp="1"/>
          </p:cNvSpPr>
          <p:nvPr>
            <p:ph type="body" idx="1"/>
          </p:nvPr>
        </p:nvSpPr>
        <p:spPr bwMode="auto">
          <a:xfrm>
            <a:off x="560388" y="2391536"/>
            <a:ext cx="8429625" cy="34718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5" name="Footer Placeholder 4"/>
          <p:cNvSpPr>
            <a:spLocks noGrp="1"/>
          </p:cNvSpPr>
          <p:nvPr>
            <p:ph type="ftr" sz="quarter" idx="3"/>
          </p:nvPr>
        </p:nvSpPr>
        <p:spPr>
          <a:xfrm>
            <a:off x="560388" y="6356350"/>
            <a:ext cx="7480300" cy="365125"/>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194675" y="6356350"/>
            <a:ext cx="795338"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BCC93B7B-67BB-A649-BE18-E9202DF7E99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457200" rtl="0" eaLnBrk="1" fontAlgn="base" hangingPunct="1">
        <a:spcBef>
          <a:spcPct val="0"/>
        </a:spcBef>
        <a:spcAft>
          <a:spcPct val="0"/>
        </a:spcAft>
        <a:defRPr sz="4000" kern="1200">
          <a:solidFill>
            <a:schemeClr val="tx1"/>
          </a:solidFill>
          <a:latin typeface="+mj-lt"/>
          <a:ea typeface="+mj-ea"/>
          <a:cs typeface="+mj-cs"/>
        </a:defRPr>
      </a:lvl1pPr>
      <a:lvl2pPr algn="l" defTabSz="457200" rtl="0" eaLnBrk="1" fontAlgn="base" hangingPunct="1">
        <a:spcBef>
          <a:spcPct val="0"/>
        </a:spcBef>
        <a:spcAft>
          <a:spcPct val="0"/>
        </a:spcAft>
        <a:defRPr sz="4000">
          <a:solidFill>
            <a:schemeClr val="tx1"/>
          </a:solidFill>
          <a:latin typeface="Calibri" charset="0"/>
        </a:defRPr>
      </a:lvl2pPr>
      <a:lvl3pPr algn="l" defTabSz="457200" rtl="0" eaLnBrk="1" fontAlgn="base" hangingPunct="1">
        <a:spcBef>
          <a:spcPct val="0"/>
        </a:spcBef>
        <a:spcAft>
          <a:spcPct val="0"/>
        </a:spcAft>
        <a:defRPr sz="4000">
          <a:solidFill>
            <a:schemeClr val="tx1"/>
          </a:solidFill>
          <a:latin typeface="Calibri" charset="0"/>
        </a:defRPr>
      </a:lvl3pPr>
      <a:lvl4pPr algn="l" defTabSz="457200" rtl="0" eaLnBrk="1" fontAlgn="base" hangingPunct="1">
        <a:spcBef>
          <a:spcPct val="0"/>
        </a:spcBef>
        <a:spcAft>
          <a:spcPct val="0"/>
        </a:spcAft>
        <a:defRPr sz="4000">
          <a:solidFill>
            <a:schemeClr val="tx1"/>
          </a:solidFill>
          <a:latin typeface="Calibri" charset="0"/>
        </a:defRPr>
      </a:lvl4pPr>
      <a:lvl5pPr algn="l" defTabSz="457200" rtl="0" eaLnBrk="1" fontAlgn="base" hangingPunct="1">
        <a:spcBef>
          <a:spcPct val="0"/>
        </a:spcBef>
        <a:spcAft>
          <a:spcPct val="0"/>
        </a:spcAft>
        <a:defRPr sz="4000">
          <a:solidFill>
            <a:schemeClr val="tx1"/>
          </a:solidFill>
          <a:latin typeface="Calibri" charset="0"/>
        </a:defRPr>
      </a:lvl5pPr>
      <a:lvl6pPr marL="457200" algn="l" defTabSz="457200" rtl="0" eaLnBrk="1" fontAlgn="base" hangingPunct="1">
        <a:spcBef>
          <a:spcPct val="0"/>
        </a:spcBef>
        <a:spcAft>
          <a:spcPct val="0"/>
        </a:spcAft>
        <a:defRPr sz="4000">
          <a:solidFill>
            <a:schemeClr val="tx1"/>
          </a:solidFill>
          <a:latin typeface="Calibri" charset="0"/>
        </a:defRPr>
      </a:lvl6pPr>
      <a:lvl7pPr marL="914400" algn="l" defTabSz="457200" rtl="0" eaLnBrk="1" fontAlgn="base" hangingPunct="1">
        <a:spcBef>
          <a:spcPct val="0"/>
        </a:spcBef>
        <a:spcAft>
          <a:spcPct val="0"/>
        </a:spcAft>
        <a:defRPr sz="4000">
          <a:solidFill>
            <a:schemeClr val="tx1"/>
          </a:solidFill>
          <a:latin typeface="Calibri" charset="0"/>
        </a:defRPr>
      </a:lvl7pPr>
      <a:lvl8pPr marL="1371600" algn="l" defTabSz="457200" rtl="0" eaLnBrk="1" fontAlgn="base" hangingPunct="1">
        <a:spcBef>
          <a:spcPct val="0"/>
        </a:spcBef>
        <a:spcAft>
          <a:spcPct val="0"/>
        </a:spcAft>
        <a:defRPr sz="4000">
          <a:solidFill>
            <a:schemeClr val="tx1"/>
          </a:solidFill>
          <a:latin typeface="Calibri" charset="0"/>
        </a:defRPr>
      </a:lvl8pPr>
      <a:lvl9pPr marL="1828800" algn="l" defTabSz="457200" rtl="0" eaLnBrk="1" fontAlgn="base" hangingPunct="1">
        <a:spcBef>
          <a:spcPct val="0"/>
        </a:spcBef>
        <a:spcAft>
          <a:spcPct val="0"/>
        </a:spcAft>
        <a:defRPr sz="4000">
          <a:solidFill>
            <a:schemeClr val="tx1"/>
          </a:solidFill>
          <a:latin typeface="Calibri"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lverteducation.com/"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www.fortbendisd.com/onlinelearningsuppor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1007E-CB32-BC4A-8C15-34D29C3396D4}"/>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3CF75641-9AD6-AB42-B3B6-7C5706664872}"/>
              </a:ext>
            </a:extLst>
          </p:cNvPr>
          <p:cNvSpPr>
            <a:spLocks noGrp="1"/>
          </p:cNvSpPr>
          <p:nvPr>
            <p:ph type="ctrTitle"/>
          </p:nvPr>
        </p:nvSpPr>
        <p:spPr>
          <a:xfrm>
            <a:off x="4498626" y="4593334"/>
            <a:ext cx="4527460" cy="1281642"/>
          </a:xfrm>
        </p:spPr>
        <p:txBody>
          <a:bodyPr/>
          <a:lstStyle/>
          <a:p>
            <a:pPr algn="ctr"/>
            <a:r>
              <a:rPr lang="en-US" sz="4400" b="1" dirty="0">
                <a:solidFill>
                  <a:srgbClr val="555559"/>
                </a:solidFill>
              </a:rPr>
              <a:t>S</a:t>
            </a:r>
            <a:r>
              <a:rPr lang="en-US" sz="3000" b="1" dirty="0">
                <a:solidFill>
                  <a:srgbClr val="555559"/>
                </a:solidFill>
              </a:rPr>
              <a:t>tructuring for </a:t>
            </a:r>
            <a:r>
              <a:rPr lang="en-US" sz="4400" b="1" dirty="0">
                <a:solidFill>
                  <a:srgbClr val="555559"/>
                </a:solidFill>
              </a:rPr>
              <a:t>S</a:t>
            </a:r>
            <a:r>
              <a:rPr lang="en-US" sz="3000" b="1" dirty="0">
                <a:solidFill>
                  <a:srgbClr val="555559"/>
                </a:solidFill>
              </a:rPr>
              <a:t>uccess</a:t>
            </a:r>
            <a:r>
              <a:rPr lang="en-US" sz="3000" b="1" dirty="0">
                <a:cs typeface="Calibri"/>
              </a:rPr>
              <a:t/>
            </a:r>
            <a:br>
              <a:rPr lang="en-US" sz="3000" b="1" dirty="0">
                <a:cs typeface="Calibri"/>
              </a:rPr>
            </a:br>
            <a:r>
              <a:rPr lang="en-US" sz="3000" b="1" dirty="0">
                <a:solidFill>
                  <a:srgbClr val="555559"/>
                </a:solidFill>
                <a:cs typeface="Calibri"/>
              </a:rPr>
              <a:t>for Parents</a:t>
            </a:r>
            <a:r>
              <a:rPr lang="en-US" sz="3200" dirty="0"/>
              <a:t/>
            </a:r>
            <a:br>
              <a:rPr lang="en-US" sz="3200" dirty="0"/>
            </a:br>
            <a:endParaRPr lang="en-US" sz="2200" dirty="0">
              <a:solidFill>
                <a:srgbClr val="555559"/>
              </a:solidFill>
              <a:cs typeface="Calibri"/>
            </a:endParaRPr>
          </a:p>
        </p:txBody>
      </p:sp>
    </p:spTree>
    <p:extLst>
      <p:ext uri="{BB962C8B-B14F-4D97-AF65-F5344CB8AC3E}">
        <p14:creationId xmlns:p14="http://schemas.microsoft.com/office/powerpoint/2010/main" val="2600368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624A0F-5D43-4EC8-A659-32D2419B1A70}"/>
              </a:ext>
            </a:extLst>
          </p:cNvPr>
          <p:cNvSpPr txBox="1"/>
          <p:nvPr/>
        </p:nvSpPr>
        <p:spPr>
          <a:xfrm>
            <a:off x="123467" y="86751"/>
            <a:ext cx="621101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mn-lt"/>
                <a:cs typeface="Calibri Light"/>
              </a:rPr>
              <a:t>Master Schedule – Online Learning</a:t>
            </a:r>
            <a:r>
              <a:rPr lang="en-US" sz="4400" b="1" dirty="0">
                <a:latin typeface="Calibri Light"/>
                <a:cs typeface="Calibri Light"/>
              </a:rPr>
              <a:t> </a:t>
            </a:r>
            <a:r>
              <a:rPr lang="en-US" sz="4400" dirty="0">
                <a:latin typeface="Calibri Light"/>
                <a:cs typeface="Calibri Light"/>
              </a:rPr>
              <a:t>​</a:t>
            </a:r>
          </a:p>
        </p:txBody>
      </p:sp>
      <p:pic>
        <p:nvPicPr>
          <p:cNvPr id="7" name="Picture 7" descr="A picture containing bird&#10;&#10;Description automatically generated">
            <a:extLst>
              <a:ext uri="{FF2B5EF4-FFF2-40B4-BE49-F238E27FC236}">
                <a16:creationId xmlns:a16="http://schemas.microsoft.com/office/drawing/2014/main" id="{6122AEAB-43F5-4B52-B833-769B10D03AE3}"/>
              </a:ext>
            </a:extLst>
          </p:cNvPr>
          <p:cNvPicPr>
            <a:picLocks noChangeAspect="1"/>
          </p:cNvPicPr>
          <p:nvPr/>
        </p:nvPicPr>
        <p:blipFill rotWithShape="1">
          <a:blip r:embed="rId3"/>
          <a:srcRect b="61813"/>
          <a:stretch/>
        </p:blipFill>
        <p:spPr>
          <a:xfrm>
            <a:off x="209192" y="911511"/>
            <a:ext cx="8714836" cy="460089"/>
          </a:xfrm>
          <a:prstGeom prst="rect">
            <a:avLst/>
          </a:prstGeom>
        </p:spPr>
      </p:pic>
      <p:sp>
        <p:nvSpPr>
          <p:cNvPr id="9" name="TextBox 8"/>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50713082"/>
              </p:ext>
            </p:extLst>
          </p:nvPr>
        </p:nvGraphicFramePr>
        <p:xfrm>
          <a:off x="438150" y="2460403"/>
          <a:ext cx="8274050" cy="1857597"/>
        </p:xfrm>
        <a:graphic>
          <a:graphicData uri="http://schemas.openxmlformats.org/drawingml/2006/table">
            <a:tbl>
              <a:tblPr firstRow="1" firstCol="1" bandRow="1"/>
              <a:tblGrid>
                <a:gridCol w="1572672">
                  <a:extLst>
                    <a:ext uri="{9D8B030D-6E8A-4147-A177-3AD203B41FA5}">
                      <a16:colId xmlns:a16="http://schemas.microsoft.com/office/drawing/2014/main" val="2021533227"/>
                    </a:ext>
                  </a:extLst>
                </a:gridCol>
                <a:gridCol w="6701378">
                  <a:extLst>
                    <a:ext uri="{9D8B030D-6E8A-4147-A177-3AD203B41FA5}">
                      <a16:colId xmlns:a16="http://schemas.microsoft.com/office/drawing/2014/main" val="486456222"/>
                    </a:ext>
                  </a:extLst>
                </a:gridCol>
              </a:tblGrid>
              <a:tr h="237734">
                <a:tc>
                  <a:txBody>
                    <a:bodyPr/>
                    <a:lstStyle/>
                    <a:p>
                      <a:pPr marL="0" marR="0" algn="ctr">
                        <a:lnSpc>
                          <a:spcPct val="107000"/>
                        </a:lnSpc>
                        <a:spcBef>
                          <a:spcPts val="0"/>
                        </a:spcBef>
                        <a:spcAft>
                          <a:spcPts val="0"/>
                        </a:spcAft>
                      </a:pPr>
                      <a:r>
                        <a:rPr lang="en-US" sz="13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Time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2829"/>
                    </a:solidFill>
                  </a:tcPr>
                </a:tc>
                <a:tc>
                  <a:txBody>
                    <a:bodyPr/>
                    <a:lstStyle/>
                    <a:p>
                      <a:pPr marL="0" marR="0" algn="ctr">
                        <a:lnSpc>
                          <a:spcPct val="107000"/>
                        </a:lnSpc>
                        <a:spcBef>
                          <a:spcPts val="0"/>
                        </a:spcBef>
                        <a:spcAft>
                          <a:spcPts val="0"/>
                        </a:spcAft>
                      </a:pPr>
                      <a:r>
                        <a:rPr lang="en-US" sz="13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Synchronous Learning Experience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2829"/>
                    </a:solidFill>
                  </a:tcPr>
                </a:tc>
                <a:extLst>
                  <a:ext uri="{0D108BD9-81ED-4DB2-BD59-A6C34878D82A}">
                    <a16:rowId xmlns:a16="http://schemas.microsoft.com/office/drawing/2014/main" val="3516844690"/>
                  </a:ext>
                </a:extLst>
              </a:tr>
              <a:tr h="231409">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8:50 – 9:05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Synchronous Outclass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extLst>
                  <a:ext uri="{0D108BD9-81ED-4DB2-BD59-A6C34878D82A}">
                    <a16:rowId xmlns:a16="http://schemas.microsoft.com/office/drawing/2014/main" val="1603270317"/>
                  </a:ext>
                </a:extLst>
              </a:tr>
              <a:tr h="231409">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9:10 – 9:40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Synchronous Reading w/Small Group</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extLst>
                  <a:ext uri="{0D108BD9-81ED-4DB2-BD59-A6C34878D82A}">
                    <a16:rowId xmlns:a16="http://schemas.microsoft.com/office/drawing/2014/main" val="2293101070"/>
                  </a:ext>
                </a:extLst>
              </a:tr>
              <a:tr h="231409">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9:40 – 9:55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Synchronous Writing</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extLst>
                  <a:ext uri="{0D108BD9-81ED-4DB2-BD59-A6C34878D82A}">
                    <a16:rowId xmlns:a16="http://schemas.microsoft.com/office/drawing/2014/main" val="679160614"/>
                  </a:ext>
                </a:extLst>
              </a:tr>
              <a:tr h="231409">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9:55 – 10:25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Synchronous-Science (MWF), Social Studies (T/TH)</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extLst>
                  <a:ext uri="{0D108BD9-81ED-4DB2-BD59-A6C34878D82A}">
                    <a16:rowId xmlns:a16="http://schemas.microsoft.com/office/drawing/2014/main" val="1871019100"/>
                  </a:ext>
                </a:extLst>
              </a:tr>
              <a:tr h="231409">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11:30 – 12:30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Lunch/Recess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DEF"/>
                    </a:solidFill>
                  </a:tcPr>
                </a:tc>
                <a:extLst>
                  <a:ext uri="{0D108BD9-81ED-4DB2-BD59-A6C34878D82A}">
                    <a16:rowId xmlns:a16="http://schemas.microsoft.com/office/drawing/2014/main" val="3923527962"/>
                  </a:ext>
                </a:extLst>
              </a:tr>
              <a:tr h="231409">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12:30 – 1:00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Synchronous Math w/Small Group</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extLst>
                  <a:ext uri="{0D108BD9-81ED-4DB2-BD59-A6C34878D82A}">
                    <a16:rowId xmlns:a16="http://schemas.microsoft.com/office/drawing/2014/main" val="2008437195"/>
                  </a:ext>
                </a:extLst>
              </a:tr>
              <a:tr h="231409">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 – 1:45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Synchronous Small Group Intervention/Enrichment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extLst>
                  <a:ext uri="{0D108BD9-81ED-4DB2-BD59-A6C34878D82A}">
                    <a16:rowId xmlns:a16="http://schemas.microsoft.com/office/drawing/2014/main" val="1157590776"/>
                  </a:ext>
                </a:extLst>
              </a:tr>
            </a:tbl>
          </a:graphicData>
        </a:graphic>
      </p:graphicFrame>
      <p:sp>
        <p:nvSpPr>
          <p:cNvPr id="6" name="Rectangle 5"/>
          <p:cNvSpPr/>
          <p:nvPr/>
        </p:nvSpPr>
        <p:spPr>
          <a:xfrm>
            <a:off x="438150" y="1702089"/>
            <a:ext cx="7181850" cy="685059"/>
          </a:xfrm>
          <a:prstGeom prst="rect">
            <a:avLst/>
          </a:prstGeom>
        </p:spPr>
        <p:txBody>
          <a:bodyPr wrap="square">
            <a:spAutoFit/>
          </a:bodyPr>
          <a:lstStyle/>
          <a:p>
            <a:pPr marL="0" marR="0">
              <a:lnSpc>
                <a:spcPct val="107000"/>
              </a:lnSpc>
              <a:spcBef>
                <a:spcPts val="0"/>
              </a:spcBef>
              <a:spcAft>
                <a:spcPts val="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Prekindergarten – 1</a:t>
            </a:r>
            <a:r>
              <a:rPr lang="en-US" b="1" baseline="30000" dirty="0" smtClean="0">
                <a:latin typeface="Calibri" panose="020F0502020204030204" pitchFamily="34" charset="0"/>
                <a:ea typeface="Calibri" panose="020F0502020204030204" pitchFamily="34" charset="0"/>
                <a:cs typeface="Times New Roman" panose="02020603050405020304" pitchFamily="18" charset="0"/>
              </a:rPr>
              <a:t>st</a:t>
            </a:r>
            <a:r>
              <a:rPr lang="en-US" b="1" dirty="0" smtClean="0">
                <a:latin typeface="Calibri" panose="020F0502020204030204" pitchFamily="34" charset="0"/>
                <a:ea typeface="Calibri" panose="020F0502020204030204" pitchFamily="34" charset="0"/>
                <a:cs typeface="Times New Roman" panose="02020603050405020304" pitchFamily="18" charset="0"/>
              </a:rPr>
              <a:t> Grade</a:t>
            </a:r>
          </a:p>
          <a:p>
            <a:pPr marL="0" marR="0">
              <a:lnSpc>
                <a:spcPct val="107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A student’s </a:t>
            </a:r>
            <a:r>
              <a:rPr lang="en-US" dirty="0">
                <a:latin typeface="Calibri" panose="020F0502020204030204" pitchFamily="34" charset="0"/>
                <a:ea typeface="Calibri" panose="020F0502020204030204" pitchFamily="34" charset="0"/>
                <a:cs typeface="Times New Roman" panose="02020603050405020304" pitchFamily="18" charset="0"/>
              </a:rPr>
              <a:t>daily schedule </a:t>
            </a:r>
            <a:r>
              <a:rPr lang="en-US" b="1" dirty="0">
                <a:latin typeface="Calibri" panose="020F0502020204030204" pitchFamily="34" charset="0"/>
                <a:ea typeface="Calibri" panose="020F0502020204030204" pitchFamily="34" charset="0"/>
                <a:cs typeface="Times New Roman" panose="02020603050405020304" pitchFamily="18" charset="0"/>
              </a:rPr>
              <a:t>may</a:t>
            </a:r>
            <a:r>
              <a:rPr lang="en-US" dirty="0">
                <a:latin typeface="Calibri" panose="020F0502020204030204" pitchFamily="34" charset="0"/>
                <a:ea typeface="Calibri" panose="020F0502020204030204" pitchFamily="34" charset="0"/>
                <a:cs typeface="Times New Roman" panose="02020603050405020304" pitchFamily="18" charset="0"/>
              </a:rPr>
              <a:t> look like the example provided below.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38150" y="4407226"/>
            <a:ext cx="8274050" cy="871008"/>
          </a:xfrm>
          <a:prstGeom prst="rect">
            <a:avLst/>
          </a:prstGeom>
        </p:spPr>
        <p:txBody>
          <a:bodyPr wrap="square">
            <a:spAutoFit/>
          </a:bodyPr>
          <a:lstStyle/>
          <a:p>
            <a:pPr marL="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Planned asynchronous learning experiences will be provided to students, but students and their family have the flexibility of when to engage in those asynchronous learning experiences throughout the day.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8040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624A0F-5D43-4EC8-A659-32D2419B1A70}"/>
              </a:ext>
            </a:extLst>
          </p:cNvPr>
          <p:cNvSpPr txBox="1"/>
          <p:nvPr/>
        </p:nvSpPr>
        <p:spPr>
          <a:xfrm>
            <a:off x="123467" y="86751"/>
            <a:ext cx="621101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mn-lt"/>
                <a:cs typeface="Calibri Light"/>
              </a:rPr>
              <a:t>Master Schedule – Online Learning</a:t>
            </a:r>
            <a:r>
              <a:rPr lang="en-US" sz="4400" b="1" dirty="0">
                <a:latin typeface="Calibri Light"/>
                <a:cs typeface="Calibri Light"/>
              </a:rPr>
              <a:t> </a:t>
            </a:r>
            <a:r>
              <a:rPr lang="en-US" sz="4400" dirty="0">
                <a:latin typeface="Calibri Light"/>
                <a:cs typeface="Calibri Light"/>
              </a:rPr>
              <a:t>​</a:t>
            </a:r>
          </a:p>
        </p:txBody>
      </p:sp>
      <p:pic>
        <p:nvPicPr>
          <p:cNvPr id="7" name="Picture 7" descr="A picture containing bird&#10;&#10;Description automatically generated">
            <a:extLst>
              <a:ext uri="{FF2B5EF4-FFF2-40B4-BE49-F238E27FC236}">
                <a16:creationId xmlns:a16="http://schemas.microsoft.com/office/drawing/2014/main" id="{6122AEAB-43F5-4B52-B833-769B10D03AE3}"/>
              </a:ext>
            </a:extLst>
          </p:cNvPr>
          <p:cNvPicPr>
            <a:picLocks noChangeAspect="1"/>
          </p:cNvPicPr>
          <p:nvPr/>
        </p:nvPicPr>
        <p:blipFill rotWithShape="1">
          <a:blip r:embed="rId3"/>
          <a:srcRect b="61813"/>
          <a:stretch/>
        </p:blipFill>
        <p:spPr>
          <a:xfrm>
            <a:off x="209192" y="911511"/>
            <a:ext cx="8714836" cy="460089"/>
          </a:xfrm>
          <a:prstGeom prst="rect">
            <a:avLst/>
          </a:prstGeom>
        </p:spPr>
      </p:pic>
      <p:sp>
        <p:nvSpPr>
          <p:cNvPr id="9" name="TextBox 8"/>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
        <p:nvSpPr>
          <p:cNvPr id="6" name="Rectangle 5"/>
          <p:cNvSpPr/>
          <p:nvPr/>
        </p:nvSpPr>
        <p:spPr>
          <a:xfrm>
            <a:off x="438150" y="1702089"/>
            <a:ext cx="7181850" cy="685059"/>
          </a:xfrm>
          <a:prstGeom prst="rect">
            <a:avLst/>
          </a:prstGeom>
        </p:spPr>
        <p:txBody>
          <a:bodyPr wrap="square">
            <a:spAutoFit/>
          </a:bodyPr>
          <a:lstStyle/>
          <a:p>
            <a:pPr marL="0" marR="0">
              <a:lnSpc>
                <a:spcPct val="107000"/>
              </a:lnSpc>
              <a:spcBef>
                <a:spcPts val="0"/>
              </a:spcBef>
              <a:spcAft>
                <a:spcPts val="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2</a:t>
            </a:r>
            <a:r>
              <a:rPr lang="en-US" b="1" baseline="30000" dirty="0" smtClean="0">
                <a:latin typeface="Calibri" panose="020F0502020204030204" pitchFamily="34" charset="0"/>
                <a:ea typeface="Calibri" panose="020F0502020204030204" pitchFamily="34" charset="0"/>
                <a:cs typeface="Times New Roman" panose="02020603050405020304" pitchFamily="18" charset="0"/>
              </a:rPr>
              <a:t>nd</a:t>
            </a:r>
            <a:r>
              <a:rPr lang="en-US" b="1" dirty="0" smtClean="0">
                <a:latin typeface="Calibri" panose="020F0502020204030204" pitchFamily="34" charset="0"/>
                <a:ea typeface="Calibri" panose="020F0502020204030204" pitchFamily="34" charset="0"/>
                <a:cs typeface="Times New Roman" panose="02020603050405020304" pitchFamily="18" charset="0"/>
              </a:rPr>
              <a:t> – 5</a:t>
            </a:r>
            <a:r>
              <a:rPr lang="en-US" b="1" baseline="30000" dirty="0" smtClean="0">
                <a:latin typeface="Calibri" panose="020F0502020204030204" pitchFamily="34" charset="0"/>
                <a:ea typeface="Calibri" panose="020F0502020204030204" pitchFamily="34" charset="0"/>
                <a:cs typeface="Times New Roman" panose="02020603050405020304" pitchFamily="18" charset="0"/>
              </a:rPr>
              <a:t>th</a:t>
            </a:r>
            <a:r>
              <a:rPr lang="en-US" b="1" dirty="0" smtClean="0">
                <a:latin typeface="Calibri" panose="020F0502020204030204" pitchFamily="34" charset="0"/>
                <a:ea typeface="Calibri" panose="020F0502020204030204" pitchFamily="34" charset="0"/>
                <a:cs typeface="Times New Roman" panose="02020603050405020304" pitchFamily="18" charset="0"/>
              </a:rPr>
              <a:t> Grade</a:t>
            </a:r>
          </a:p>
          <a:p>
            <a:pPr marL="0" marR="0">
              <a:lnSpc>
                <a:spcPct val="107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A student’s </a:t>
            </a:r>
            <a:r>
              <a:rPr lang="en-US" dirty="0">
                <a:latin typeface="Calibri" panose="020F0502020204030204" pitchFamily="34" charset="0"/>
                <a:ea typeface="Calibri" panose="020F0502020204030204" pitchFamily="34" charset="0"/>
                <a:cs typeface="Times New Roman" panose="02020603050405020304" pitchFamily="18" charset="0"/>
              </a:rPr>
              <a:t>daily schedule </a:t>
            </a:r>
            <a:r>
              <a:rPr lang="en-US" b="1" dirty="0">
                <a:latin typeface="Calibri" panose="020F0502020204030204" pitchFamily="34" charset="0"/>
                <a:ea typeface="Calibri" panose="020F0502020204030204" pitchFamily="34" charset="0"/>
                <a:cs typeface="Times New Roman" panose="02020603050405020304" pitchFamily="18" charset="0"/>
              </a:rPr>
              <a:t>may</a:t>
            </a:r>
            <a:r>
              <a:rPr lang="en-US" dirty="0">
                <a:latin typeface="Calibri" panose="020F0502020204030204" pitchFamily="34" charset="0"/>
                <a:ea typeface="Calibri" panose="020F0502020204030204" pitchFamily="34" charset="0"/>
                <a:cs typeface="Times New Roman" panose="02020603050405020304" pitchFamily="18" charset="0"/>
              </a:rPr>
              <a:t> look like the example provided below.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38150" y="4407226"/>
            <a:ext cx="8274050" cy="871008"/>
          </a:xfrm>
          <a:prstGeom prst="rect">
            <a:avLst/>
          </a:prstGeom>
        </p:spPr>
        <p:txBody>
          <a:bodyPr wrap="square">
            <a:spAutoFit/>
          </a:bodyPr>
          <a:lstStyle/>
          <a:p>
            <a:pPr marL="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Planned asynchronous learning experiences will be provided to students, but students and their family have the flexibility of when to engage in those asynchronous learning experiences throughout the day.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68483211"/>
              </p:ext>
            </p:extLst>
          </p:nvPr>
        </p:nvGraphicFramePr>
        <p:xfrm>
          <a:off x="527050" y="2467466"/>
          <a:ext cx="8274050" cy="1874711"/>
        </p:xfrm>
        <a:graphic>
          <a:graphicData uri="http://schemas.openxmlformats.org/drawingml/2006/table">
            <a:tbl>
              <a:tblPr firstRow="1" firstCol="1" bandRow="1"/>
              <a:tblGrid>
                <a:gridCol w="1572672">
                  <a:extLst>
                    <a:ext uri="{9D8B030D-6E8A-4147-A177-3AD203B41FA5}">
                      <a16:colId xmlns:a16="http://schemas.microsoft.com/office/drawing/2014/main" val="3897810214"/>
                    </a:ext>
                  </a:extLst>
                </a:gridCol>
                <a:gridCol w="6701378">
                  <a:extLst>
                    <a:ext uri="{9D8B030D-6E8A-4147-A177-3AD203B41FA5}">
                      <a16:colId xmlns:a16="http://schemas.microsoft.com/office/drawing/2014/main" val="3898231399"/>
                    </a:ext>
                  </a:extLst>
                </a:gridCol>
              </a:tblGrid>
              <a:tr h="239924">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2829"/>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Synchronous Learning Experience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2829"/>
                    </a:solidFill>
                  </a:tcPr>
                </a:tc>
                <a:extLst>
                  <a:ext uri="{0D108BD9-81ED-4DB2-BD59-A6C34878D82A}">
                    <a16:rowId xmlns:a16="http://schemas.microsoft.com/office/drawing/2014/main" val="3405950495"/>
                  </a:ext>
                </a:extLst>
              </a:tr>
              <a:tr h="233541">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8:35 – 9:00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Synchronous Reading w/Small Group</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extLst>
                  <a:ext uri="{0D108BD9-81ED-4DB2-BD59-A6C34878D82A}">
                    <a16:rowId xmlns:a16="http://schemas.microsoft.com/office/drawing/2014/main" val="2347272184"/>
                  </a:ext>
                </a:extLst>
              </a:tr>
              <a:tr h="233541">
                <a:tc>
                  <a:txBody>
                    <a:bodyPr/>
                    <a:lstStyle/>
                    <a:p>
                      <a:pPr marL="0" marR="0" algn="ctr">
                        <a:lnSpc>
                          <a:spcPct val="107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9:00 – 9:15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Synchronous Writing</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extLst>
                  <a:ext uri="{0D108BD9-81ED-4DB2-BD59-A6C34878D82A}">
                    <a16:rowId xmlns:a16="http://schemas.microsoft.com/office/drawing/2014/main" val="3205986928"/>
                  </a:ext>
                </a:extLst>
              </a:tr>
              <a:tr h="233541">
                <a:tc>
                  <a:txBody>
                    <a:bodyPr/>
                    <a:lstStyle/>
                    <a:p>
                      <a:pPr marL="0" marR="0" algn="ctr">
                        <a:lnSpc>
                          <a:spcPct val="107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10:05 – 10:35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Synchronous Outclass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extLst>
                  <a:ext uri="{0D108BD9-81ED-4DB2-BD59-A6C34878D82A}">
                    <a16:rowId xmlns:a16="http://schemas.microsoft.com/office/drawing/2014/main" val="2853611386"/>
                  </a:ext>
                </a:extLst>
              </a:tr>
              <a:tr h="233541">
                <a:tc>
                  <a:txBody>
                    <a:bodyPr/>
                    <a:lstStyle/>
                    <a:p>
                      <a:pPr marL="0" marR="0" algn="ctr">
                        <a:lnSpc>
                          <a:spcPct val="107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10:45 – 11:30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Synchronous Small Group Intervention/Enrichment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extLst>
                  <a:ext uri="{0D108BD9-81ED-4DB2-BD59-A6C34878D82A}">
                    <a16:rowId xmlns:a16="http://schemas.microsoft.com/office/drawing/2014/main" val="1084877898"/>
                  </a:ext>
                </a:extLst>
              </a:tr>
              <a:tr h="233541">
                <a:tc>
                  <a:txBody>
                    <a:bodyPr/>
                    <a:lstStyle/>
                    <a:p>
                      <a:pPr marL="0" marR="0" algn="ctr">
                        <a:lnSpc>
                          <a:spcPct val="107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11:30 – 12:30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Lunch/Recess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DEF"/>
                    </a:solidFill>
                  </a:tcPr>
                </a:tc>
                <a:extLst>
                  <a:ext uri="{0D108BD9-81ED-4DB2-BD59-A6C34878D82A}">
                    <a16:rowId xmlns:a16="http://schemas.microsoft.com/office/drawing/2014/main" val="2701008426"/>
                  </a:ext>
                </a:extLst>
              </a:tr>
              <a:tr h="233541">
                <a:tc>
                  <a:txBody>
                    <a:bodyPr/>
                    <a:lstStyle/>
                    <a:p>
                      <a:pPr marL="0" marR="0" algn="ctr">
                        <a:lnSpc>
                          <a:spcPct val="107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12:30 – 1:15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Synchronous Math w/Small Group</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extLst>
                  <a:ext uri="{0D108BD9-81ED-4DB2-BD59-A6C34878D82A}">
                    <a16:rowId xmlns:a16="http://schemas.microsoft.com/office/drawing/2014/main" val="2214245411"/>
                  </a:ext>
                </a:extLst>
              </a:tr>
              <a:tr h="233541">
                <a:tc>
                  <a:txBody>
                    <a:bodyPr/>
                    <a:lstStyle/>
                    <a:p>
                      <a:pPr marL="0" marR="0" algn="ctr">
                        <a:lnSpc>
                          <a:spcPct val="107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1:15 – 2:00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Synchronous-Science (MWF), Social Studies (T/TH)</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extLst>
                  <a:ext uri="{0D108BD9-81ED-4DB2-BD59-A6C34878D82A}">
                    <a16:rowId xmlns:a16="http://schemas.microsoft.com/office/drawing/2014/main" val="1562316868"/>
                  </a:ext>
                </a:extLst>
              </a:tr>
            </a:tbl>
          </a:graphicData>
        </a:graphic>
      </p:graphicFrame>
    </p:spTree>
    <p:extLst>
      <p:ext uri="{BB962C8B-B14F-4D97-AF65-F5344CB8AC3E}">
        <p14:creationId xmlns:p14="http://schemas.microsoft.com/office/powerpoint/2010/main" val="132753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624A0F-5D43-4EC8-A659-32D2419B1A70}"/>
              </a:ext>
            </a:extLst>
          </p:cNvPr>
          <p:cNvSpPr txBox="1"/>
          <p:nvPr/>
        </p:nvSpPr>
        <p:spPr>
          <a:xfrm>
            <a:off x="123825" y="80333"/>
            <a:ext cx="621101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mn-lt"/>
                <a:cs typeface="Calibri Light"/>
              </a:rPr>
              <a:t>Master Schedule – Online Learning</a:t>
            </a:r>
            <a:r>
              <a:rPr lang="en-US" sz="4400" b="1" dirty="0">
                <a:latin typeface="Calibri Light"/>
                <a:cs typeface="Calibri Light"/>
              </a:rPr>
              <a:t> </a:t>
            </a:r>
            <a:r>
              <a:rPr lang="en-US" sz="4400" dirty="0">
                <a:latin typeface="Calibri Light"/>
                <a:cs typeface="Calibri Light"/>
              </a:rPr>
              <a:t>​</a:t>
            </a:r>
          </a:p>
        </p:txBody>
      </p:sp>
      <p:sp>
        <p:nvSpPr>
          <p:cNvPr id="7" name="TextBox 6"/>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pic>
        <p:nvPicPr>
          <p:cNvPr id="9" name="Picture 13" descr="A screenshot of a cell phone&#10;&#10;Description automatically generated">
            <a:extLst>
              <a:ext uri="{FF2B5EF4-FFF2-40B4-BE49-F238E27FC236}">
                <a16:creationId xmlns:a16="http://schemas.microsoft.com/office/drawing/2014/main" id="{5127F166-960D-496D-8A7C-D4F8D2F34E36}"/>
              </a:ext>
            </a:extLst>
          </p:cNvPr>
          <p:cNvPicPr>
            <a:picLocks noChangeAspect="1"/>
          </p:cNvPicPr>
          <p:nvPr/>
        </p:nvPicPr>
        <p:blipFill rotWithShape="1">
          <a:blip r:embed="rId3"/>
          <a:srcRect r="2811" b="89132"/>
          <a:stretch/>
        </p:blipFill>
        <p:spPr>
          <a:xfrm>
            <a:off x="63830" y="986977"/>
            <a:ext cx="7848270" cy="371924"/>
          </a:xfrm>
          <a:prstGeom prst="rect">
            <a:avLst/>
          </a:prstGeom>
        </p:spPr>
      </p:pic>
      <p:sp>
        <p:nvSpPr>
          <p:cNvPr id="2" name="Rectangle 1"/>
          <p:cNvSpPr/>
          <p:nvPr/>
        </p:nvSpPr>
        <p:spPr>
          <a:xfrm>
            <a:off x="152565" y="1412360"/>
            <a:ext cx="7670800" cy="388696"/>
          </a:xfrm>
          <a:prstGeom prst="rect">
            <a:avLst/>
          </a:prstGeom>
        </p:spPr>
        <p:txBody>
          <a:bodyPr wrap="square">
            <a:spAutoFit/>
          </a:bodyPr>
          <a:lstStyle/>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 </a:t>
            </a:r>
            <a:r>
              <a:rPr lang="en-US" dirty="0" smtClean="0">
                <a:latin typeface="Calibri" panose="020F0502020204030204" pitchFamily="34" charset="0"/>
                <a:ea typeface="Calibri" panose="020F0502020204030204" pitchFamily="34" charset="0"/>
                <a:cs typeface="Times New Roman" panose="02020603050405020304" pitchFamily="18" charset="0"/>
              </a:rPr>
              <a:t>secondary student’s </a:t>
            </a:r>
            <a:r>
              <a:rPr lang="en-US" dirty="0">
                <a:latin typeface="Calibri" panose="020F0502020204030204" pitchFamily="34" charset="0"/>
                <a:ea typeface="Calibri" panose="020F0502020204030204" pitchFamily="34" charset="0"/>
                <a:cs typeface="Times New Roman" panose="02020603050405020304" pitchFamily="18" charset="0"/>
              </a:rPr>
              <a:t>daily schedule </a:t>
            </a:r>
            <a:r>
              <a:rPr lang="en-US" b="1" dirty="0">
                <a:latin typeface="Calibri" panose="020F0502020204030204" pitchFamily="34" charset="0"/>
                <a:ea typeface="Calibri" panose="020F0502020204030204" pitchFamily="34" charset="0"/>
                <a:cs typeface="Times New Roman" panose="02020603050405020304" pitchFamily="18" charset="0"/>
              </a:rPr>
              <a:t>may</a:t>
            </a:r>
            <a:r>
              <a:rPr lang="en-US" dirty="0">
                <a:latin typeface="Calibri" panose="020F0502020204030204" pitchFamily="34" charset="0"/>
                <a:ea typeface="Calibri" panose="020F0502020204030204" pitchFamily="34" charset="0"/>
                <a:cs typeface="Times New Roman" panose="02020603050405020304" pitchFamily="18" charset="0"/>
              </a:rPr>
              <a:t> look like the example provided below.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99738748"/>
              </p:ext>
            </p:extLst>
          </p:nvPr>
        </p:nvGraphicFramePr>
        <p:xfrm>
          <a:off x="433386" y="1989388"/>
          <a:ext cx="8313574" cy="3460917"/>
        </p:xfrm>
        <a:graphic>
          <a:graphicData uri="http://schemas.openxmlformats.org/drawingml/2006/table">
            <a:tbl>
              <a:tblPr firstRow="1" firstCol="1" bandRow="1"/>
              <a:tblGrid>
                <a:gridCol w="1723545">
                  <a:extLst>
                    <a:ext uri="{9D8B030D-6E8A-4147-A177-3AD203B41FA5}">
                      <a16:colId xmlns:a16="http://schemas.microsoft.com/office/drawing/2014/main" val="470211928"/>
                    </a:ext>
                  </a:extLst>
                </a:gridCol>
                <a:gridCol w="1216621">
                  <a:extLst>
                    <a:ext uri="{9D8B030D-6E8A-4147-A177-3AD203B41FA5}">
                      <a16:colId xmlns:a16="http://schemas.microsoft.com/office/drawing/2014/main" val="1296379927"/>
                    </a:ext>
                  </a:extLst>
                </a:gridCol>
                <a:gridCol w="1216621">
                  <a:extLst>
                    <a:ext uri="{9D8B030D-6E8A-4147-A177-3AD203B41FA5}">
                      <a16:colId xmlns:a16="http://schemas.microsoft.com/office/drawing/2014/main" val="3039089745"/>
                    </a:ext>
                  </a:extLst>
                </a:gridCol>
                <a:gridCol w="1723545">
                  <a:extLst>
                    <a:ext uri="{9D8B030D-6E8A-4147-A177-3AD203B41FA5}">
                      <a16:colId xmlns:a16="http://schemas.microsoft.com/office/drawing/2014/main" val="3595392089"/>
                    </a:ext>
                  </a:extLst>
                </a:gridCol>
                <a:gridCol w="1216621">
                  <a:extLst>
                    <a:ext uri="{9D8B030D-6E8A-4147-A177-3AD203B41FA5}">
                      <a16:colId xmlns:a16="http://schemas.microsoft.com/office/drawing/2014/main" val="2035550554"/>
                    </a:ext>
                  </a:extLst>
                </a:gridCol>
                <a:gridCol w="1216621">
                  <a:extLst>
                    <a:ext uri="{9D8B030D-6E8A-4147-A177-3AD203B41FA5}">
                      <a16:colId xmlns:a16="http://schemas.microsoft.com/office/drawing/2014/main" val="760627654"/>
                    </a:ext>
                  </a:extLst>
                </a:gridCol>
              </a:tblGrid>
              <a:tr h="182154">
                <a:tc>
                  <a:txBody>
                    <a:bodyPr/>
                    <a:lstStyle/>
                    <a:p>
                      <a:pPr marL="0" marR="0" algn="ctr">
                        <a:lnSpc>
                          <a:spcPct val="107000"/>
                        </a:lnSpc>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Time</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2829"/>
                    </a:solidFill>
                  </a:tcPr>
                </a:tc>
                <a:tc>
                  <a:txBody>
                    <a:bodyPr/>
                    <a:lstStyle/>
                    <a:p>
                      <a:pPr marL="0" marR="0" algn="ctr">
                        <a:lnSpc>
                          <a:spcPct val="107000"/>
                        </a:lnSpc>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Monday</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2829"/>
                    </a:solidFill>
                  </a:tcPr>
                </a:tc>
                <a:tc>
                  <a:txBody>
                    <a:bodyPr/>
                    <a:lstStyle/>
                    <a:p>
                      <a:pPr marL="0" marR="0" algn="ctr">
                        <a:lnSpc>
                          <a:spcPct val="107000"/>
                        </a:lnSpc>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Tuesday</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2829"/>
                    </a:solidFill>
                  </a:tcPr>
                </a:tc>
                <a:tc>
                  <a:txBody>
                    <a:bodyPr/>
                    <a:lstStyle/>
                    <a:p>
                      <a:pPr marL="0" marR="0" algn="ctr">
                        <a:lnSpc>
                          <a:spcPct val="107000"/>
                        </a:lnSpc>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Wednesday</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2829"/>
                    </a:solidFill>
                  </a:tcPr>
                </a:tc>
                <a:tc>
                  <a:txBody>
                    <a:bodyPr/>
                    <a:lstStyle/>
                    <a:p>
                      <a:pPr marL="0" marR="0" algn="ctr">
                        <a:lnSpc>
                          <a:spcPct val="107000"/>
                        </a:lnSpc>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Thursday</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2829"/>
                    </a:solidFill>
                  </a:tcPr>
                </a:tc>
                <a:tc>
                  <a:txBody>
                    <a:bodyPr/>
                    <a:lstStyle/>
                    <a:p>
                      <a:pPr marL="0" marR="0" algn="ctr">
                        <a:lnSpc>
                          <a:spcPct val="107000"/>
                        </a:lnSpc>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Friday</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2829"/>
                    </a:solidFill>
                  </a:tcPr>
                </a:tc>
                <a:extLst>
                  <a:ext uri="{0D108BD9-81ED-4DB2-BD59-A6C34878D82A}">
                    <a16:rowId xmlns:a16="http://schemas.microsoft.com/office/drawing/2014/main" val="109669952"/>
                  </a:ext>
                </a:extLst>
              </a:tr>
              <a:tr h="364307">
                <a:tc rowSpan="2">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9:00 – 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Period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tc rowSpan="2">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Period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9:00 – 9:35</a:t>
                      </a:r>
                    </a:p>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Period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Period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tc rowSpan="2">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Period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extLst>
                  <a:ext uri="{0D108BD9-81ED-4DB2-BD59-A6C34878D82A}">
                    <a16:rowId xmlns:a16="http://schemas.microsoft.com/office/drawing/2014/main" val="841650269"/>
                  </a:ext>
                </a:extLst>
              </a:tr>
              <a:tr h="36430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9:45 – 10:20</a:t>
                      </a:r>
                    </a:p>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Period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26712965"/>
                  </a:ext>
                </a:extLst>
              </a:tr>
              <a:tr h="364307">
                <a:tc rowSpan="2">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10:15 – 11:15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Period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tc rowSpan="2">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Period 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10:30 – 11:05</a:t>
                      </a:r>
                    </a:p>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Period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Period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tc rowSpan="2">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Period 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extLst>
                  <a:ext uri="{0D108BD9-81ED-4DB2-BD59-A6C34878D82A}">
                    <a16:rowId xmlns:a16="http://schemas.microsoft.com/office/drawing/2014/main" val="1036416336"/>
                  </a:ext>
                </a:extLst>
              </a:tr>
              <a:tr h="36430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11:15 – 11:50</a:t>
                      </a:r>
                    </a:p>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Period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38059107"/>
                  </a:ext>
                </a:extLst>
              </a:tr>
              <a:tr h="364307">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11:30 – 12:30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Period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Period 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12:00 – 12:35</a:t>
                      </a:r>
                    </a:p>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Period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Period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Period 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extLst>
                  <a:ext uri="{0D108BD9-81ED-4DB2-BD59-A6C34878D82A}">
                    <a16:rowId xmlns:a16="http://schemas.microsoft.com/office/drawing/2014/main" val="1952244895"/>
                  </a:ext>
                </a:extLst>
              </a:tr>
              <a:tr h="364307">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12:30 – 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Lunch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DEF"/>
                    </a:solidFill>
                  </a:tcPr>
                </a:tc>
                <a:tc hMerge="1">
                  <a:txBody>
                    <a:bodyPr/>
                    <a:lstStyle/>
                    <a:p>
                      <a:endParaRPr lang="en-US"/>
                    </a:p>
                  </a:txBody>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12:35 – 1:05</a:t>
                      </a:r>
                    </a:p>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Lunch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DEF"/>
                    </a:solidFill>
                  </a:tcPr>
                </a:tc>
                <a:tc gridSpan="2">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Lunch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DEF"/>
                    </a:solidFill>
                  </a:tcPr>
                </a:tc>
                <a:tc hMerge="1">
                  <a:txBody>
                    <a:bodyPr/>
                    <a:lstStyle/>
                    <a:p>
                      <a:endParaRPr lang="en-US"/>
                    </a:p>
                  </a:txBody>
                  <a:tcPr/>
                </a:tc>
                <a:extLst>
                  <a:ext uri="{0D108BD9-81ED-4DB2-BD59-A6C34878D82A}">
                    <a16:rowId xmlns:a16="http://schemas.microsoft.com/office/drawing/2014/main" val="2821996667"/>
                  </a:ext>
                </a:extLst>
              </a:tr>
              <a:tr h="364307">
                <a:tc rowSpan="2">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1:30 – 2:30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Period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tc rowSpan="2">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Social-Emotional Learning, Intervention, Enrichment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1:30 – 2:05</a:t>
                      </a:r>
                    </a:p>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Period 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Period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tc rowSpan="2">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Synchronous Social-Emotional Learning, Intervention, Enrichment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BCB"/>
                    </a:solidFill>
                  </a:tcPr>
                </a:tc>
                <a:extLst>
                  <a:ext uri="{0D108BD9-81ED-4DB2-BD59-A6C34878D82A}">
                    <a16:rowId xmlns:a16="http://schemas.microsoft.com/office/drawing/2014/main" val="4162769991"/>
                  </a:ext>
                </a:extLst>
              </a:tr>
              <a:tr h="72861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2:15 – 2:50</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Synchronous Period 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27899514"/>
                  </a:ext>
                </a:extLst>
              </a:tr>
            </a:tbl>
          </a:graphicData>
        </a:graphic>
      </p:graphicFrame>
      <p:sp>
        <p:nvSpPr>
          <p:cNvPr id="12" name="Rectangle 11"/>
          <p:cNvSpPr/>
          <p:nvPr/>
        </p:nvSpPr>
        <p:spPr>
          <a:xfrm>
            <a:off x="412750" y="5586408"/>
            <a:ext cx="8274050" cy="871008"/>
          </a:xfrm>
          <a:prstGeom prst="rect">
            <a:avLst/>
          </a:prstGeom>
        </p:spPr>
        <p:txBody>
          <a:bodyPr wrap="square">
            <a:spAutoFit/>
          </a:bodyPr>
          <a:lstStyle/>
          <a:p>
            <a:pPr marL="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Planned asynchronous learning experiences will be provided to students, but students and their family have the flexibility of when to engage in those asynchronous learning experiences throughout the day.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0009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5"/>
          <p:cNvSpPr>
            <a:spLocks noEditPoints="1"/>
          </p:cNvSpPr>
          <p:nvPr/>
        </p:nvSpPr>
        <p:spPr bwMode="auto">
          <a:xfrm>
            <a:off x="2688385" y="1980798"/>
            <a:ext cx="972913" cy="597688"/>
          </a:xfrm>
          <a:custGeom>
            <a:avLst/>
            <a:gdLst>
              <a:gd name="T0" fmla="*/ 696 w 1197"/>
              <a:gd name="T1" fmla="*/ 373 h 735"/>
              <a:gd name="T2" fmla="*/ 777 w 1197"/>
              <a:gd name="T3" fmla="*/ 396 h 735"/>
              <a:gd name="T4" fmla="*/ 741 w 1197"/>
              <a:gd name="T5" fmla="*/ 337 h 735"/>
              <a:gd name="T6" fmla="*/ 736 w 1197"/>
              <a:gd name="T7" fmla="*/ 75 h 735"/>
              <a:gd name="T8" fmla="*/ 465 w 1197"/>
              <a:gd name="T9" fmla="*/ 343 h 735"/>
              <a:gd name="T10" fmla="*/ 682 w 1197"/>
              <a:gd name="T11" fmla="*/ 184 h 735"/>
              <a:gd name="T12" fmla="*/ 682 w 1197"/>
              <a:gd name="T13" fmla="*/ 234 h 735"/>
              <a:gd name="T14" fmla="*/ 574 w 1197"/>
              <a:gd name="T15" fmla="*/ 209 h 735"/>
              <a:gd name="T16" fmla="*/ 624 w 1197"/>
              <a:gd name="T17" fmla="*/ 209 h 735"/>
              <a:gd name="T18" fmla="*/ 574 w 1197"/>
              <a:gd name="T19" fmla="*/ 209 h 735"/>
              <a:gd name="T20" fmla="*/ 517 w 1197"/>
              <a:gd name="T21" fmla="*/ 184 h 735"/>
              <a:gd name="T22" fmla="*/ 517 w 1197"/>
              <a:gd name="T23" fmla="*/ 234 h 735"/>
              <a:gd name="T24" fmla="*/ 486 w 1197"/>
              <a:gd name="T25" fmla="*/ 384 h 735"/>
              <a:gd name="T26" fmla="*/ 420 w 1197"/>
              <a:gd name="T27" fmla="*/ 381 h 735"/>
              <a:gd name="T28" fmla="*/ 452 w 1197"/>
              <a:gd name="T29" fmla="*/ 356 h 735"/>
              <a:gd name="T30" fmla="*/ 346 w 1197"/>
              <a:gd name="T31" fmla="*/ 405 h 735"/>
              <a:gd name="T32" fmla="*/ 226 w 1197"/>
              <a:gd name="T33" fmla="*/ 530 h 735"/>
              <a:gd name="T34" fmla="*/ 110 w 1197"/>
              <a:gd name="T35" fmla="*/ 399 h 735"/>
              <a:gd name="T36" fmla="*/ 117 w 1197"/>
              <a:gd name="T37" fmla="*/ 299 h 735"/>
              <a:gd name="T38" fmla="*/ 173 w 1197"/>
              <a:gd name="T39" fmla="*/ 225 h 735"/>
              <a:gd name="T40" fmla="*/ 200 w 1197"/>
              <a:gd name="T41" fmla="*/ 211 h 735"/>
              <a:gd name="T42" fmla="*/ 223 w 1197"/>
              <a:gd name="T43" fmla="*/ 206 h 735"/>
              <a:gd name="T44" fmla="*/ 312 w 1197"/>
              <a:gd name="T45" fmla="*/ 246 h 735"/>
              <a:gd name="T46" fmla="*/ 342 w 1197"/>
              <a:gd name="T47" fmla="*/ 361 h 735"/>
              <a:gd name="T48" fmla="*/ 291 w 1197"/>
              <a:gd name="T49" fmla="*/ 727 h 735"/>
              <a:gd name="T50" fmla="*/ 0 w 1197"/>
              <a:gd name="T51" fmla="*/ 620 h 735"/>
              <a:gd name="T52" fmla="*/ 147 w 1197"/>
              <a:gd name="T53" fmla="*/ 517 h 735"/>
              <a:gd name="T54" fmla="*/ 197 w 1197"/>
              <a:gd name="T55" fmla="*/ 674 h 735"/>
              <a:gd name="T56" fmla="*/ 230 w 1197"/>
              <a:gd name="T57" fmla="*/ 554 h 735"/>
              <a:gd name="T58" fmla="*/ 261 w 1197"/>
              <a:gd name="T59" fmla="*/ 674 h 735"/>
              <a:gd name="T60" fmla="*/ 267 w 1197"/>
              <a:gd name="T61" fmla="*/ 655 h 735"/>
              <a:gd name="T62" fmla="*/ 311 w 1197"/>
              <a:gd name="T63" fmla="*/ 519 h 735"/>
              <a:gd name="T64" fmla="*/ 458 w 1197"/>
              <a:gd name="T65" fmla="*/ 620 h 735"/>
              <a:gd name="T66" fmla="*/ 1085 w 1197"/>
              <a:gd name="T67" fmla="*/ 405 h 735"/>
              <a:gd name="T68" fmla="*/ 965 w 1197"/>
              <a:gd name="T69" fmla="*/ 530 h 735"/>
              <a:gd name="T70" fmla="*/ 848 w 1197"/>
              <a:gd name="T71" fmla="*/ 399 h 735"/>
              <a:gd name="T72" fmla="*/ 856 w 1197"/>
              <a:gd name="T73" fmla="*/ 299 h 735"/>
              <a:gd name="T74" fmla="*/ 912 w 1197"/>
              <a:gd name="T75" fmla="*/ 225 h 735"/>
              <a:gd name="T76" fmla="*/ 938 w 1197"/>
              <a:gd name="T77" fmla="*/ 211 h 735"/>
              <a:gd name="T78" fmla="*/ 962 w 1197"/>
              <a:gd name="T79" fmla="*/ 206 h 735"/>
              <a:gd name="T80" fmla="*/ 1051 w 1197"/>
              <a:gd name="T81" fmla="*/ 246 h 735"/>
              <a:gd name="T82" fmla="*/ 1081 w 1197"/>
              <a:gd name="T83" fmla="*/ 361 h 735"/>
              <a:gd name="T84" fmla="*/ 1030 w 1197"/>
              <a:gd name="T85" fmla="*/ 727 h 735"/>
              <a:gd name="T86" fmla="*/ 738 w 1197"/>
              <a:gd name="T87" fmla="*/ 620 h 735"/>
              <a:gd name="T88" fmla="*/ 886 w 1197"/>
              <a:gd name="T89" fmla="*/ 517 h 735"/>
              <a:gd name="T90" fmla="*/ 936 w 1197"/>
              <a:gd name="T91" fmla="*/ 674 h 735"/>
              <a:gd name="T92" fmla="*/ 968 w 1197"/>
              <a:gd name="T93" fmla="*/ 554 h 735"/>
              <a:gd name="T94" fmla="*/ 1000 w 1197"/>
              <a:gd name="T95" fmla="*/ 674 h 735"/>
              <a:gd name="T96" fmla="*/ 1006 w 1197"/>
              <a:gd name="T97" fmla="*/ 655 h 735"/>
              <a:gd name="T98" fmla="*/ 1050 w 1197"/>
              <a:gd name="T99" fmla="*/ 519 h 735"/>
              <a:gd name="T100" fmla="*/ 1197 w 1197"/>
              <a:gd name="T101" fmla="*/ 62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7" h="735">
                <a:moveTo>
                  <a:pt x="465" y="343"/>
                </a:moveTo>
                <a:cubicBezTo>
                  <a:pt x="527" y="406"/>
                  <a:pt x="623" y="416"/>
                  <a:pt x="696" y="373"/>
                </a:cubicBezTo>
                <a:lnTo>
                  <a:pt x="696" y="373"/>
                </a:lnTo>
                <a:cubicBezTo>
                  <a:pt x="725" y="395"/>
                  <a:pt x="756" y="398"/>
                  <a:pt x="777" y="396"/>
                </a:cubicBezTo>
                <a:cubicBezTo>
                  <a:pt x="785" y="395"/>
                  <a:pt x="786" y="385"/>
                  <a:pt x="779" y="382"/>
                </a:cubicBezTo>
                <a:cubicBezTo>
                  <a:pt x="760" y="372"/>
                  <a:pt x="747" y="353"/>
                  <a:pt x="741" y="337"/>
                </a:cubicBezTo>
                <a:lnTo>
                  <a:pt x="743" y="336"/>
                </a:lnTo>
                <a:cubicBezTo>
                  <a:pt x="810" y="261"/>
                  <a:pt x="807" y="146"/>
                  <a:pt x="736" y="75"/>
                </a:cubicBezTo>
                <a:cubicBezTo>
                  <a:pt x="661" y="0"/>
                  <a:pt x="541" y="0"/>
                  <a:pt x="466" y="75"/>
                </a:cubicBezTo>
                <a:cubicBezTo>
                  <a:pt x="390" y="149"/>
                  <a:pt x="390" y="268"/>
                  <a:pt x="465" y="343"/>
                </a:cubicBezTo>
                <a:close/>
                <a:moveTo>
                  <a:pt x="657" y="209"/>
                </a:moveTo>
                <a:cubicBezTo>
                  <a:pt x="657" y="195"/>
                  <a:pt x="668" y="184"/>
                  <a:pt x="682" y="184"/>
                </a:cubicBezTo>
                <a:cubicBezTo>
                  <a:pt x="696" y="184"/>
                  <a:pt x="707" y="195"/>
                  <a:pt x="707" y="209"/>
                </a:cubicBezTo>
                <a:cubicBezTo>
                  <a:pt x="707" y="222"/>
                  <a:pt x="696" y="234"/>
                  <a:pt x="682" y="234"/>
                </a:cubicBezTo>
                <a:cubicBezTo>
                  <a:pt x="668" y="234"/>
                  <a:pt x="657" y="222"/>
                  <a:pt x="657" y="209"/>
                </a:cubicBezTo>
                <a:close/>
                <a:moveTo>
                  <a:pt x="574" y="209"/>
                </a:moveTo>
                <a:cubicBezTo>
                  <a:pt x="574" y="195"/>
                  <a:pt x="586" y="184"/>
                  <a:pt x="599" y="184"/>
                </a:cubicBezTo>
                <a:cubicBezTo>
                  <a:pt x="613" y="184"/>
                  <a:pt x="624" y="195"/>
                  <a:pt x="624" y="209"/>
                </a:cubicBezTo>
                <a:cubicBezTo>
                  <a:pt x="624" y="222"/>
                  <a:pt x="613" y="234"/>
                  <a:pt x="599" y="234"/>
                </a:cubicBezTo>
                <a:cubicBezTo>
                  <a:pt x="586" y="234"/>
                  <a:pt x="574" y="222"/>
                  <a:pt x="574" y="209"/>
                </a:cubicBezTo>
                <a:close/>
                <a:moveTo>
                  <a:pt x="492" y="209"/>
                </a:moveTo>
                <a:cubicBezTo>
                  <a:pt x="492" y="195"/>
                  <a:pt x="503" y="184"/>
                  <a:pt x="517" y="184"/>
                </a:cubicBezTo>
                <a:cubicBezTo>
                  <a:pt x="531" y="184"/>
                  <a:pt x="542" y="195"/>
                  <a:pt x="542" y="209"/>
                </a:cubicBezTo>
                <a:cubicBezTo>
                  <a:pt x="542" y="222"/>
                  <a:pt x="531" y="234"/>
                  <a:pt x="517" y="234"/>
                </a:cubicBezTo>
                <a:cubicBezTo>
                  <a:pt x="503" y="234"/>
                  <a:pt x="492" y="222"/>
                  <a:pt x="492" y="209"/>
                </a:cubicBezTo>
                <a:close/>
                <a:moveTo>
                  <a:pt x="486" y="384"/>
                </a:moveTo>
                <a:cubicBezTo>
                  <a:pt x="462" y="396"/>
                  <a:pt x="438" y="397"/>
                  <a:pt x="422" y="395"/>
                </a:cubicBezTo>
                <a:cubicBezTo>
                  <a:pt x="415" y="393"/>
                  <a:pt x="413" y="384"/>
                  <a:pt x="420" y="381"/>
                </a:cubicBezTo>
                <a:cubicBezTo>
                  <a:pt x="432" y="375"/>
                  <a:pt x="442" y="365"/>
                  <a:pt x="450" y="353"/>
                </a:cubicBezTo>
                <a:cubicBezTo>
                  <a:pt x="451" y="355"/>
                  <a:pt x="451" y="356"/>
                  <a:pt x="452" y="356"/>
                </a:cubicBezTo>
                <a:cubicBezTo>
                  <a:pt x="462" y="366"/>
                  <a:pt x="473" y="376"/>
                  <a:pt x="486" y="384"/>
                </a:cubicBezTo>
                <a:close/>
                <a:moveTo>
                  <a:pt x="346" y="405"/>
                </a:moveTo>
                <a:cubicBezTo>
                  <a:pt x="336" y="441"/>
                  <a:pt x="326" y="442"/>
                  <a:pt x="321" y="439"/>
                </a:cubicBezTo>
                <a:cubicBezTo>
                  <a:pt x="313" y="477"/>
                  <a:pt x="293" y="527"/>
                  <a:pt x="226" y="530"/>
                </a:cubicBezTo>
                <a:cubicBezTo>
                  <a:pt x="157" y="525"/>
                  <a:pt x="136" y="474"/>
                  <a:pt x="130" y="434"/>
                </a:cubicBezTo>
                <a:cubicBezTo>
                  <a:pt x="125" y="434"/>
                  <a:pt x="117" y="425"/>
                  <a:pt x="110" y="399"/>
                </a:cubicBezTo>
                <a:cubicBezTo>
                  <a:pt x="100" y="361"/>
                  <a:pt x="111" y="356"/>
                  <a:pt x="120" y="356"/>
                </a:cubicBezTo>
                <a:cubicBezTo>
                  <a:pt x="112" y="336"/>
                  <a:pt x="112" y="317"/>
                  <a:pt x="117" y="299"/>
                </a:cubicBezTo>
                <a:cubicBezTo>
                  <a:pt x="122" y="277"/>
                  <a:pt x="133" y="261"/>
                  <a:pt x="146" y="247"/>
                </a:cubicBezTo>
                <a:cubicBezTo>
                  <a:pt x="153" y="239"/>
                  <a:pt x="163" y="231"/>
                  <a:pt x="173" y="225"/>
                </a:cubicBezTo>
                <a:cubicBezTo>
                  <a:pt x="181" y="220"/>
                  <a:pt x="190" y="215"/>
                  <a:pt x="200" y="211"/>
                </a:cubicBezTo>
                <a:lnTo>
                  <a:pt x="200" y="211"/>
                </a:lnTo>
                <a:lnTo>
                  <a:pt x="200" y="211"/>
                </a:lnTo>
                <a:cubicBezTo>
                  <a:pt x="207" y="208"/>
                  <a:pt x="215" y="207"/>
                  <a:pt x="223" y="206"/>
                </a:cubicBezTo>
                <a:cubicBezTo>
                  <a:pt x="250" y="203"/>
                  <a:pt x="270" y="210"/>
                  <a:pt x="283" y="218"/>
                </a:cubicBezTo>
                <a:cubicBezTo>
                  <a:pt x="305" y="230"/>
                  <a:pt x="312" y="246"/>
                  <a:pt x="312" y="246"/>
                </a:cubicBezTo>
                <a:cubicBezTo>
                  <a:pt x="312" y="246"/>
                  <a:pt x="366" y="250"/>
                  <a:pt x="342" y="361"/>
                </a:cubicBezTo>
                <a:lnTo>
                  <a:pt x="342" y="361"/>
                </a:lnTo>
                <a:cubicBezTo>
                  <a:pt x="349" y="366"/>
                  <a:pt x="354" y="376"/>
                  <a:pt x="346" y="405"/>
                </a:cubicBezTo>
                <a:close/>
                <a:moveTo>
                  <a:pt x="291" y="727"/>
                </a:moveTo>
                <a:cubicBezTo>
                  <a:pt x="270" y="732"/>
                  <a:pt x="248" y="735"/>
                  <a:pt x="227" y="735"/>
                </a:cubicBezTo>
                <a:cubicBezTo>
                  <a:pt x="135" y="735"/>
                  <a:pt x="51" y="690"/>
                  <a:pt x="0" y="620"/>
                </a:cubicBezTo>
                <a:cubicBezTo>
                  <a:pt x="3" y="597"/>
                  <a:pt x="13" y="572"/>
                  <a:pt x="42" y="565"/>
                </a:cubicBezTo>
                <a:cubicBezTo>
                  <a:pt x="100" y="550"/>
                  <a:pt x="147" y="517"/>
                  <a:pt x="147" y="517"/>
                </a:cubicBezTo>
                <a:lnTo>
                  <a:pt x="191" y="655"/>
                </a:lnTo>
                <a:lnTo>
                  <a:pt x="197" y="674"/>
                </a:lnTo>
                <a:lnTo>
                  <a:pt x="217" y="619"/>
                </a:lnTo>
                <a:cubicBezTo>
                  <a:pt x="168" y="551"/>
                  <a:pt x="230" y="554"/>
                  <a:pt x="230" y="554"/>
                </a:cubicBezTo>
                <a:cubicBezTo>
                  <a:pt x="230" y="554"/>
                  <a:pt x="291" y="551"/>
                  <a:pt x="242" y="619"/>
                </a:cubicBezTo>
                <a:lnTo>
                  <a:pt x="261" y="674"/>
                </a:lnTo>
                <a:lnTo>
                  <a:pt x="267" y="655"/>
                </a:lnTo>
                <a:lnTo>
                  <a:pt x="267" y="655"/>
                </a:lnTo>
                <a:lnTo>
                  <a:pt x="275" y="634"/>
                </a:lnTo>
                <a:lnTo>
                  <a:pt x="311" y="519"/>
                </a:lnTo>
                <a:cubicBezTo>
                  <a:pt x="311" y="519"/>
                  <a:pt x="357" y="551"/>
                  <a:pt x="416" y="566"/>
                </a:cubicBezTo>
                <a:cubicBezTo>
                  <a:pt x="443" y="574"/>
                  <a:pt x="455" y="597"/>
                  <a:pt x="458" y="620"/>
                </a:cubicBezTo>
                <a:cubicBezTo>
                  <a:pt x="416" y="674"/>
                  <a:pt x="357" y="712"/>
                  <a:pt x="291" y="727"/>
                </a:cubicBezTo>
                <a:close/>
                <a:moveTo>
                  <a:pt x="1085" y="405"/>
                </a:moveTo>
                <a:cubicBezTo>
                  <a:pt x="1074" y="441"/>
                  <a:pt x="1065" y="442"/>
                  <a:pt x="1060" y="439"/>
                </a:cubicBezTo>
                <a:cubicBezTo>
                  <a:pt x="1052" y="477"/>
                  <a:pt x="1032" y="527"/>
                  <a:pt x="965" y="530"/>
                </a:cubicBezTo>
                <a:cubicBezTo>
                  <a:pt x="896" y="525"/>
                  <a:pt x="875" y="474"/>
                  <a:pt x="868" y="434"/>
                </a:cubicBezTo>
                <a:cubicBezTo>
                  <a:pt x="863" y="434"/>
                  <a:pt x="856" y="425"/>
                  <a:pt x="848" y="399"/>
                </a:cubicBezTo>
                <a:cubicBezTo>
                  <a:pt x="838" y="361"/>
                  <a:pt x="850" y="356"/>
                  <a:pt x="858" y="356"/>
                </a:cubicBezTo>
                <a:cubicBezTo>
                  <a:pt x="851" y="336"/>
                  <a:pt x="851" y="317"/>
                  <a:pt x="856" y="299"/>
                </a:cubicBezTo>
                <a:cubicBezTo>
                  <a:pt x="861" y="277"/>
                  <a:pt x="872" y="261"/>
                  <a:pt x="885" y="247"/>
                </a:cubicBezTo>
                <a:cubicBezTo>
                  <a:pt x="892" y="239"/>
                  <a:pt x="902" y="231"/>
                  <a:pt x="912" y="225"/>
                </a:cubicBezTo>
                <a:cubicBezTo>
                  <a:pt x="920" y="220"/>
                  <a:pt x="928" y="215"/>
                  <a:pt x="938" y="211"/>
                </a:cubicBezTo>
                <a:lnTo>
                  <a:pt x="938" y="211"/>
                </a:lnTo>
                <a:lnTo>
                  <a:pt x="938" y="211"/>
                </a:lnTo>
                <a:cubicBezTo>
                  <a:pt x="946" y="208"/>
                  <a:pt x="953" y="207"/>
                  <a:pt x="962" y="206"/>
                </a:cubicBezTo>
                <a:cubicBezTo>
                  <a:pt x="988" y="203"/>
                  <a:pt x="1008" y="210"/>
                  <a:pt x="1022" y="218"/>
                </a:cubicBezTo>
                <a:cubicBezTo>
                  <a:pt x="1043" y="230"/>
                  <a:pt x="1051" y="246"/>
                  <a:pt x="1051" y="246"/>
                </a:cubicBezTo>
                <a:cubicBezTo>
                  <a:pt x="1051" y="246"/>
                  <a:pt x="1105" y="250"/>
                  <a:pt x="1081" y="361"/>
                </a:cubicBezTo>
                <a:lnTo>
                  <a:pt x="1081" y="361"/>
                </a:lnTo>
                <a:cubicBezTo>
                  <a:pt x="1088" y="366"/>
                  <a:pt x="1093" y="376"/>
                  <a:pt x="1085" y="405"/>
                </a:cubicBezTo>
                <a:close/>
                <a:moveTo>
                  <a:pt x="1030" y="727"/>
                </a:moveTo>
                <a:cubicBezTo>
                  <a:pt x="1008" y="732"/>
                  <a:pt x="987" y="735"/>
                  <a:pt x="966" y="735"/>
                </a:cubicBezTo>
                <a:cubicBezTo>
                  <a:pt x="873" y="735"/>
                  <a:pt x="790" y="690"/>
                  <a:pt x="738" y="620"/>
                </a:cubicBezTo>
                <a:cubicBezTo>
                  <a:pt x="742" y="597"/>
                  <a:pt x="752" y="572"/>
                  <a:pt x="781" y="565"/>
                </a:cubicBezTo>
                <a:cubicBezTo>
                  <a:pt x="838" y="550"/>
                  <a:pt x="886" y="517"/>
                  <a:pt x="886" y="517"/>
                </a:cubicBezTo>
                <a:lnTo>
                  <a:pt x="930" y="655"/>
                </a:lnTo>
                <a:lnTo>
                  <a:pt x="936" y="674"/>
                </a:lnTo>
                <a:lnTo>
                  <a:pt x="956" y="619"/>
                </a:lnTo>
                <a:cubicBezTo>
                  <a:pt x="907" y="551"/>
                  <a:pt x="968" y="554"/>
                  <a:pt x="968" y="554"/>
                </a:cubicBezTo>
                <a:cubicBezTo>
                  <a:pt x="968" y="554"/>
                  <a:pt x="1030" y="551"/>
                  <a:pt x="981" y="619"/>
                </a:cubicBezTo>
                <a:lnTo>
                  <a:pt x="1000" y="674"/>
                </a:lnTo>
                <a:lnTo>
                  <a:pt x="1006" y="655"/>
                </a:lnTo>
                <a:lnTo>
                  <a:pt x="1006" y="655"/>
                </a:lnTo>
                <a:lnTo>
                  <a:pt x="1013" y="634"/>
                </a:lnTo>
                <a:lnTo>
                  <a:pt x="1050" y="519"/>
                </a:lnTo>
                <a:cubicBezTo>
                  <a:pt x="1050" y="519"/>
                  <a:pt x="1096" y="551"/>
                  <a:pt x="1155" y="566"/>
                </a:cubicBezTo>
                <a:cubicBezTo>
                  <a:pt x="1182" y="574"/>
                  <a:pt x="1193" y="597"/>
                  <a:pt x="1197" y="620"/>
                </a:cubicBezTo>
                <a:cubicBezTo>
                  <a:pt x="1155" y="674"/>
                  <a:pt x="1097" y="712"/>
                  <a:pt x="1030" y="727"/>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Arial" panose="020B0604020202020204" pitchFamily="34" charset="0"/>
              <a:cs typeface="Arial" panose="020B0604020202020204" pitchFamily="34" charset="0"/>
            </a:endParaRPr>
          </a:p>
        </p:txBody>
      </p:sp>
      <p:pic>
        <p:nvPicPr>
          <p:cNvPr id="7" name="Picture 6"/>
          <p:cNvPicPr/>
          <p:nvPr/>
        </p:nvPicPr>
        <p:blipFill rotWithShape="1">
          <a:blip r:embed="rId3"/>
          <a:srcRect l="66473" t="32600" r="13304" b="53562"/>
          <a:stretch/>
        </p:blipFill>
        <p:spPr bwMode="auto">
          <a:xfrm>
            <a:off x="464143" y="1207902"/>
            <a:ext cx="5769815" cy="1291598"/>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66392" t="46811" r="13096" b="39351"/>
          <a:stretch/>
        </p:blipFill>
        <p:spPr bwMode="auto">
          <a:xfrm>
            <a:off x="1317090" y="2725511"/>
            <a:ext cx="5769815" cy="1291598"/>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srcRect l="66433" t="61887" r="13345" b="20442"/>
          <a:stretch/>
        </p:blipFill>
        <p:spPr bwMode="auto">
          <a:xfrm>
            <a:off x="2442580" y="4457458"/>
            <a:ext cx="5769815" cy="2074804"/>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75624A0F-5D43-4EC8-A659-32D2419B1A70}"/>
              </a:ext>
            </a:extLst>
          </p:cNvPr>
          <p:cNvSpPr txBox="1"/>
          <p:nvPr/>
        </p:nvSpPr>
        <p:spPr>
          <a:xfrm>
            <a:off x="96057" y="135757"/>
            <a:ext cx="621101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Calibri Light"/>
                <a:cs typeface="Calibri Light"/>
              </a:rPr>
              <a:t>Typical School Week</a:t>
            </a:r>
            <a:endParaRPr lang="en-US" sz="4400" dirty="0">
              <a:latin typeface="Calibri Light"/>
              <a:cs typeface="Calibri Light"/>
            </a:endParaRPr>
          </a:p>
        </p:txBody>
      </p:sp>
      <p:sp>
        <p:nvSpPr>
          <p:cNvPr id="12" name="TextBox 11"/>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199154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522B21E-B2B9-4C72-9A71-C87EFD1374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EB7D2A2-F448-44D4-938C-DC84CBCB3B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871AEA07-1E14-44B4-8E55-64EF049CD6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43000" y="1293338"/>
            <a:ext cx="6858000" cy="3274592"/>
          </a:xfrm>
        </p:spPr>
        <p:txBody>
          <a:bodyPr vert="horz" lIns="91440" tIns="45720" rIns="91440" bIns="45720" rtlCol="0" anchor="ctr">
            <a:normAutofit/>
          </a:bodyPr>
          <a:lstStyle/>
          <a:p>
            <a:pPr algn="ctr" defTabSz="914400">
              <a:lnSpc>
                <a:spcPct val="90000"/>
              </a:lnSpc>
            </a:pPr>
            <a:r>
              <a:rPr lang="en-US" sz="6300" b="1" kern="1200" dirty="0">
                <a:solidFill>
                  <a:schemeClr val="tx1"/>
                </a:solidFill>
                <a:latin typeface="+mj-lt"/>
                <a:ea typeface="+mj-ea"/>
                <a:cs typeface="+mj-cs"/>
              </a:rPr>
              <a:t>Student Workspace</a:t>
            </a:r>
            <a:endParaRPr lang="en-US" sz="6300" kern="1200" dirty="0">
              <a:solidFill>
                <a:schemeClr val="tx1"/>
              </a:solidFill>
              <a:latin typeface="+mj-lt"/>
              <a:ea typeface="+mj-ea"/>
              <a:cs typeface="+mj-cs"/>
            </a:endParaRPr>
          </a:p>
        </p:txBody>
      </p:sp>
      <p:cxnSp>
        <p:nvCxnSpPr>
          <p:cNvPr id="41" name="Straight Connector 40">
            <a:extLst>
              <a:ext uri="{FF2B5EF4-FFF2-40B4-BE49-F238E27FC236}">
                <a16:creationId xmlns:a16="http://schemas.microsoft.com/office/drawing/2014/main" id="{F7C8EA93-3210-4C62-99E9-153C275E3A8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434207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91A96-983F-4298-BA67-3EBE3F686AE8}"/>
              </a:ext>
            </a:extLst>
          </p:cNvPr>
          <p:cNvSpPr txBox="1"/>
          <p:nvPr/>
        </p:nvSpPr>
        <p:spPr>
          <a:xfrm>
            <a:off x="135133" y="109309"/>
            <a:ext cx="642667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Calibri Light"/>
                <a:cs typeface="Calibri Light"/>
              </a:rPr>
              <a:t>Creating a Space for Online Learning</a:t>
            </a:r>
          </a:p>
        </p:txBody>
      </p:sp>
      <p:sp>
        <p:nvSpPr>
          <p:cNvPr id="3" name="TextBox 2">
            <a:extLst>
              <a:ext uri="{FF2B5EF4-FFF2-40B4-BE49-F238E27FC236}">
                <a16:creationId xmlns:a16="http://schemas.microsoft.com/office/drawing/2014/main" id="{FCC05F66-34E9-45A0-A2F0-75D28F3A7356}"/>
              </a:ext>
            </a:extLst>
          </p:cNvPr>
          <p:cNvSpPr txBox="1"/>
          <p:nvPr/>
        </p:nvSpPr>
        <p:spPr>
          <a:xfrm>
            <a:off x="274196" y="1132421"/>
            <a:ext cx="299336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Calibri"/>
                <a:cs typeface="Calibri"/>
              </a:rPr>
              <a:t>Questions to Consider:</a:t>
            </a:r>
          </a:p>
        </p:txBody>
      </p:sp>
      <p:graphicFrame>
        <p:nvGraphicFramePr>
          <p:cNvPr id="5" name="Diagram 5">
            <a:extLst>
              <a:ext uri="{FF2B5EF4-FFF2-40B4-BE49-F238E27FC236}">
                <a16:creationId xmlns:a16="http://schemas.microsoft.com/office/drawing/2014/main" id="{20017C1E-4D4F-48D0-8530-9CE48DC5356C}"/>
              </a:ext>
            </a:extLst>
          </p:cNvPr>
          <p:cNvGraphicFramePr/>
          <p:nvPr>
            <p:extLst>
              <p:ext uri="{D42A27DB-BD31-4B8C-83A1-F6EECF244321}">
                <p14:modId xmlns:p14="http://schemas.microsoft.com/office/powerpoint/2010/main" val="521712704"/>
              </p:ext>
            </p:extLst>
          </p:nvPr>
        </p:nvGraphicFramePr>
        <p:xfrm>
          <a:off x="1443260" y="934850"/>
          <a:ext cx="8044063" cy="5808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3894020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C81C4-1934-48AB-93BA-3F989C9A52DB}"/>
              </a:ext>
            </a:extLst>
          </p:cNvPr>
          <p:cNvSpPr txBox="1"/>
          <p:nvPr/>
        </p:nvSpPr>
        <p:spPr>
          <a:xfrm>
            <a:off x="86624" y="159929"/>
            <a:ext cx="468414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mn-lt"/>
                <a:cs typeface="Calibri"/>
              </a:rPr>
              <a:t>Creating Daily Rituals</a:t>
            </a:r>
          </a:p>
        </p:txBody>
      </p:sp>
      <p:sp>
        <p:nvSpPr>
          <p:cNvPr id="5" name="TextBox 4">
            <a:extLst>
              <a:ext uri="{FF2B5EF4-FFF2-40B4-BE49-F238E27FC236}">
                <a16:creationId xmlns:a16="http://schemas.microsoft.com/office/drawing/2014/main" id="{025BEBAB-ACF5-4C0D-ACAC-86CC43236E10}"/>
              </a:ext>
            </a:extLst>
          </p:cNvPr>
          <p:cNvSpPr txBox="1"/>
          <p:nvPr/>
        </p:nvSpPr>
        <p:spPr>
          <a:xfrm>
            <a:off x="705306" y="1058386"/>
            <a:ext cx="7617124" cy="566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alibri"/>
                <a:cs typeface="Calibri"/>
              </a:rPr>
              <a:t>Suggested Activities:</a:t>
            </a:r>
          </a:p>
          <a:p>
            <a:endParaRPr lang="en-US" sz="1600" b="1" spc="25" dirty="0">
              <a:latin typeface="Calibri"/>
              <a:cs typeface="Calibri"/>
            </a:endParaRPr>
          </a:p>
          <a:p>
            <a:pPr marL="285750" indent="-285750">
              <a:buFont typeface="Wingdings" panose="05000000000000000000" pitchFamily="2" charset="2"/>
              <a:buChar char="q"/>
            </a:pPr>
            <a:r>
              <a:rPr lang="en-US" sz="1600" b="1" spc="25" dirty="0">
                <a:latin typeface="Calibri"/>
                <a:cs typeface="Calibri"/>
              </a:rPr>
              <a:t>Think about beginning each school day with an opening activity:  </a:t>
            </a:r>
            <a:r>
              <a:rPr lang="en-US" sz="1600" spc="25" dirty="0">
                <a:latin typeface="Calibri"/>
                <a:cs typeface="Calibri"/>
              </a:rPr>
              <a:t>i.e.:</a:t>
            </a:r>
            <a:r>
              <a:rPr lang="en-US" sz="1600" b="1" spc="25" dirty="0">
                <a:latin typeface="Calibri"/>
                <a:cs typeface="Calibri"/>
              </a:rPr>
              <a:t> </a:t>
            </a:r>
            <a:r>
              <a:rPr lang="en-US" sz="1600" spc="25" dirty="0">
                <a:latin typeface="Calibri"/>
                <a:cs typeface="Calibri"/>
              </a:rPr>
              <a:t>a moment of silence, a song, a poem, a quote, the Pledge of Allegiance, or review of the day’s calendar activities.  Keep it short and consistent.</a:t>
            </a:r>
            <a:endParaRPr lang="en-US" dirty="0"/>
          </a:p>
          <a:p>
            <a:pPr marL="285750" indent="-285750">
              <a:buFont typeface="Wingdings" panose="05000000000000000000" pitchFamily="2" charset="2"/>
              <a:buChar char="q"/>
            </a:pPr>
            <a:endParaRPr lang="en-US" sz="1600" b="1" spc="25" dirty="0">
              <a:latin typeface="Calibri"/>
              <a:cs typeface="Calibri"/>
            </a:endParaRPr>
          </a:p>
          <a:p>
            <a:pPr marL="285750" indent="-285750">
              <a:buFont typeface="Wingdings" panose="05000000000000000000" pitchFamily="2" charset="2"/>
              <a:buChar char="q"/>
            </a:pPr>
            <a:r>
              <a:rPr lang="en-US" sz="1600" b="1" spc="25" dirty="0">
                <a:latin typeface="Calibri"/>
                <a:cs typeface="Calibri"/>
              </a:rPr>
              <a:t>Limit outside interruptions:  </a:t>
            </a:r>
            <a:r>
              <a:rPr lang="en-US" sz="1600" spc="25" dirty="0">
                <a:latin typeface="Calibri"/>
                <a:cs typeface="Calibri"/>
              </a:rPr>
              <a:t>i.e.:</a:t>
            </a:r>
            <a:r>
              <a:rPr lang="en-US" sz="1600" b="1" spc="25" dirty="0">
                <a:latin typeface="Calibri"/>
                <a:cs typeface="Calibri"/>
              </a:rPr>
              <a:t> </a:t>
            </a:r>
            <a:r>
              <a:rPr lang="en-US" sz="1600" spc="25" dirty="0">
                <a:latin typeface="Calibri"/>
                <a:cs typeface="Calibri"/>
              </a:rPr>
              <a:t> no cell phones unless for schoolwork, no scheduled appointments, or outside visitors.</a:t>
            </a:r>
            <a:endParaRPr lang="en-US" dirty="0"/>
          </a:p>
          <a:p>
            <a:pPr marL="285750" indent="-285750">
              <a:buFont typeface="Wingdings" panose="05000000000000000000" pitchFamily="2" charset="2"/>
              <a:buChar char="q"/>
            </a:pPr>
            <a:endParaRPr lang="en-US" sz="1600" b="1" spc="25" dirty="0">
              <a:latin typeface="Calibri"/>
              <a:cs typeface="Calibri"/>
            </a:endParaRPr>
          </a:p>
          <a:p>
            <a:pPr marL="285750" indent="-285750">
              <a:buFont typeface="Wingdings" panose="05000000000000000000" pitchFamily="2" charset="2"/>
              <a:buChar char="q"/>
            </a:pPr>
            <a:r>
              <a:rPr lang="en-US" sz="1600" b="1" spc="25" dirty="0">
                <a:latin typeface="Calibri"/>
                <a:cs typeface="Calibri"/>
              </a:rPr>
              <a:t>Include regularly scheduled breaks:</a:t>
            </a:r>
            <a:r>
              <a:rPr lang="en-US" sz="1600" spc="25" dirty="0">
                <a:latin typeface="Calibri"/>
                <a:cs typeface="Calibri"/>
              </a:rPr>
              <a:t> Schedule five to ten-minute breaks within the daily schedule. This is time for the child to get up and move around, use the bathroom, or get a snack. **The frequency and length of breaks depend on the age of the student and the individual learning styles.</a:t>
            </a:r>
            <a:endParaRPr lang="en-US" dirty="0"/>
          </a:p>
          <a:p>
            <a:pPr marL="285750" indent="-285750">
              <a:buFont typeface="Wingdings" panose="05000000000000000000" pitchFamily="2" charset="2"/>
              <a:buChar char="q"/>
            </a:pPr>
            <a:endParaRPr lang="en-US" sz="1600" b="1" spc="25" dirty="0">
              <a:latin typeface="Calibri"/>
              <a:cs typeface="Calibri"/>
            </a:endParaRPr>
          </a:p>
          <a:p>
            <a:pPr marL="285750" indent="-285750">
              <a:buFont typeface="Wingdings" panose="05000000000000000000" pitchFamily="2" charset="2"/>
              <a:buChar char="q"/>
            </a:pPr>
            <a:r>
              <a:rPr lang="en-US" sz="1600" b="1" spc="25" dirty="0">
                <a:latin typeface="Calibri"/>
                <a:cs typeface="Calibri"/>
              </a:rPr>
              <a:t>Include your child in planning and scheduling decisions:</a:t>
            </a:r>
            <a:r>
              <a:rPr lang="en-US" sz="1600" spc="25" dirty="0">
                <a:latin typeface="Calibri"/>
                <a:cs typeface="Calibri"/>
              </a:rPr>
              <a:t> Give your child some of the responsibility for determining the daily schedule based on weekly assignments provided by the teacher.  Give them an option on how they would like to get assignments completed based on interests, likes and learning styles.  They can also help cleaning up the area at the end of the day by putting materials away, so they are ready and available for the next day.</a:t>
            </a:r>
            <a:endParaRPr lang="en-US" dirty="0"/>
          </a:p>
          <a:p>
            <a:endParaRPr lang="en-US" sz="1600" dirty="0">
              <a:cs typeface="Calibri"/>
            </a:endParaRPr>
          </a:p>
          <a:p>
            <a:r>
              <a:rPr lang="en-US" sz="1600" dirty="0">
                <a:latin typeface="Calibri"/>
                <a:cs typeface="Calibri"/>
              </a:rPr>
              <a:t>(*Source:  </a:t>
            </a:r>
            <a:r>
              <a:rPr lang="en-US" sz="1600" dirty="0">
                <a:latin typeface="Calibri"/>
                <a:cs typeface="Calibri"/>
                <a:hlinkClick r:id="rId3"/>
              </a:rPr>
              <a:t>https://www.calverteducation.com/</a:t>
            </a:r>
            <a:r>
              <a:rPr lang="en-US" sz="1600" dirty="0">
                <a:latin typeface="Calibri"/>
                <a:cs typeface="Calibri"/>
              </a:rPr>
              <a:t>)</a:t>
            </a:r>
          </a:p>
        </p:txBody>
      </p:sp>
      <p:sp>
        <p:nvSpPr>
          <p:cNvPr id="6" name="TextBox 5"/>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2913922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522B21E-B2B9-4C72-9A71-C87EFD1374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5EB7D2A2-F448-44D4-938C-DC84CBCB3B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871AEA07-1E14-44B4-8E55-64EF049CD6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43000" y="1293338"/>
            <a:ext cx="6858000" cy="3274592"/>
          </a:xfrm>
        </p:spPr>
        <p:txBody>
          <a:bodyPr vert="horz" lIns="91440" tIns="45720" rIns="91440" bIns="45720" rtlCol="0" anchor="ctr">
            <a:normAutofit/>
          </a:bodyPr>
          <a:lstStyle/>
          <a:p>
            <a:pPr algn="ctr" defTabSz="914400">
              <a:lnSpc>
                <a:spcPct val="90000"/>
              </a:lnSpc>
            </a:pPr>
            <a:r>
              <a:rPr lang="en-US" sz="6300" b="1" kern="1200" dirty="0">
                <a:solidFill>
                  <a:schemeClr val="tx1"/>
                </a:solidFill>
                <a:latin typeface="+mj-lt"/>
                <a:ea typeface="+mj-ea"/>
                <a:cs typeface="+mj-cs"/>
              </a:rPr>
              <a:t>Technology</a:t>
            </a:r>
            <a:endParaRPr lang="en-US" sz="6300" kern="1200" dirty="0">
              <a:solidFill>
                <a:schemeClr val="tx1"/>
              </a:solidFill>
              <a:latin typeface="+mj-lt"/>
              <a:ea typeface="+mj-ea"/>
              <a:cs typeface="+mj-cs"/>
            </a:endParaRPr>
          </a:p>
        </p:txBody>
      </p:sp>
      <p:cxnSp>
        <p:nvCxnSpPr>
          <p:cNvPr id="52" name="Straight Connector 51">
            <a:extLst>
              <a:ext uri="{FF2B5EF4-FFF2-40B4-BE49-F238E27FC236}">
                <a16:creationId xmlns:a16="http://schemas.microsoft.com/office/drawing/2014/main" id="{F7C8EA93-3210-4C62-99E9-153C275E3A8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2462276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59473496"/>
              </p:ext>
            </p:extLst>
          </p:nvPr>
        </p:nvGraphicFramePr>
        <p:xfrm>
          <a:off x="188905" y="1437442"/>
          <a:ext cx="8835022" cy="5949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6CC81C4-1934-48AB-93BA-3F989C9A52DB}"/>
              </a:ext>
            </a:extLst>
          </p:cNvPr>
          <p:cNvSpPr txBox="1"/>
          <p:nvPr/>
        </p:nvSpPr>
        <p:spPr>
          <a:xfrm>
            <a:off x="0" y="161110"/>
            <a:ext cx="656750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mn-lt"/>
                <a:cs typeface="Calibri"/>
              </a:rPr>
              <a:t>Improved Online Learning Experience</a:t>
            </a:r>
          </a:p>
        </p:txBody>
      </p:sp>
      <p:sp>
        <p:nvSpPr>
          <p:cNvPr id="7" name="Title 1"/>
          <p:cNvSpPr>
            <a:spLocks noGrp="1"/>
          </p:cNvSpPr>
          <p:nvPr>
            <p:ph type="title"/>
          </p:nvPr>
        </p:nvSpPr>
        <p:spPr>
          <a:xfrm>
            <a:off x="257175" y="1747343"/>
            <a:ext cx="8429625" cy="381826"/>
          </a:xfrm>
        </p:spPr>
        <p:txBody>
          <a:bodyPr/>
          <a:lstStyle/>
          <a:p>
            <a:r>
              <a:rPr lang="en-US" sz="1800" b="1" dirty="0"/>
              <a:t>Students and families will experience an improved online experience as we begin the new year.  This will include:</a:t>
            </a:r>
            <a:r>
              <a:rPr lang="en-US" dirty="0"/>
              <a:t/>
            </a:r>
            <a:br>
              <a:rPr lang="en-US" dirty="0"/>
            </a:br>
            <a:endParaRPr lang="en-US" dirty="0"/>
          </a:p>
        </p:txBody>
      </p:sp>
      <p:sp>
        <p:nvSpPr>
          <p:cNvPr id="9" name="TextBox 8"/>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2633089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620930" y="1644804"/>
            <a:ext cx="7740169" cy="4064017"/>
          </a:xfrm>
          <a:prstGeom prst="rect">
            <a:avLst/>
          </a:prstGeom>
        </p:spPr>
      </p:pic>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19</a:t>
            </a:fld>
            <a:endParaRPr lang="en-US" dirty="0"/>
          </a:p>
        </p:txBody>
      </p:sp>
      <p:sp>
        <p:nvSpPr>
          <p:cNvPr id="6" name="TextBox 5"/>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
        <p:nvSpPr>
          <p:cNvPr id="8" name="Title 1">
            <a:extLst>
              <a:ext uri="{FF2B5EF4-FFF2-40B4-BE49-F238E27FC236}">
                <a16:creationId xmlns:a16="http://schemas.microsoft.com/office/drawing/2014/main" id="{224BE87A-C477-4808-9E67-BBEEDB974451}"/>
              </a:ext>
            </a:extLst>
          </p:cNvPr>
          <p:cNvSpPr>
            <a:spLocks noGrp="1"/>
          </p:cNvSpPr>
          <p:nvPr>
            <p:ph type="title"/>
          </p:nvPr>
        </p:nvSpPr>
        <p:spPr>
          <a:xfrm>
            <a:off x="67329" y="103031"/>
            <a:ext cx="4105426" cy="695460"/>
          </a:xfrm>
        </p:spPr>
        <p:txBody>
          <a:bodyPr/>
          <a:lstStyle/>
          <a:p>
            <a:r>
              <a:rPr lang="en-US" sz="3200" b="1" dirty="0">
                <a:cs typeface="Calibri"/>
              </a:rPr>
              <a:t>Instructional Tools</a:t>
            </a:r>
            <a:endParaRPr lang="en-US" sz="3200" b="1" dirty="0"/>
          </a:p>
        </p:txBody>
      </p:sp>
    </p:spTree>
    <p:extLst>
      <p:ext uri="{BB962C8B-B14F-4D97-AF65-F5344CB8AC3E}">
        <p14:creationId xmlns:p14="http://schemas.microsoft.com/office/powerpoint/2010/main" val="378891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0EAF-4B31-4060-B80C-7B56F5E3D0E0}"/>
              </a:ext>
            </a:extLst>
          </p:cNvPr>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
        <p:nvSpPr>
          <p:cNvPr id="13" name="Title 1">
            <a:extLst>
              <a:ext uri="{FF2B5EF4-FFF2-40B4-BE49-F238E27FC236}">
                <a16:creationId xmlns:a16="http://schemas.microsoft.com/office/drawing/2014/main" id="{F4071FC5-A80A-4F8A-9DA0-D1B8E842C837}"/>
              </a:ext>
            </a:extLst>
          </p:cNvPr>
          <p:cNvSpPr>
            <a:spLocks noGrp="1"/>
          </p:cNvSpPr>
          <p:nvPr>
            <p:ph type="title"/>
          </p:nvPr>
        </p:nvSpPr>
        <p:spPr>
          <a:xfrm>
            <a:off x="1661962" y="887650"/>
            <a:ext cx="8429625" cy="1143000"/>
          </a:xfrm>
        </p:spPr>
        <p:txBody>
          <a:bodyPr/>
          <a:lstStyle/>
          <a:p>
            <a:r>
              <a:rPr lang="en-US" dirty="0" smtClean="0">
                <a:cs typeface="Calibri"/>
              </a:rPr>
              <a:t>Colony Bend Support Contacts </a:t>
            </a:r>
            <a:endParaRPr lang="en-US" dirty="0"/>
          </a:p>
        </p:txBody>
      </p:sp>
      <p:sp>
        <p:nvSpPr>
          <p:cNvPr id="14" name="Text Placeholder 2">
            <a:extLst>
              <a:ext uri="{FF2B5EF4-FFF2-40B4-BE49-F238E27FC236}">
                <a16:creationId xmlns:a16="http://schemas.microsoft.com/office/drawing/2014/main" id="{1E35E174-40F0-43E5-B587-9E6F4661F970}"/>
              </a:ext>
            </a:extLst>
          </p:cNvPr>
          <p:cNvSpPr>
            <a:spLocks noGrp="1"/>
          </p:cNvSpPr>
          <p:nvPr>
            <p:ph type="body" idx="1"/>
          </p:nvPr>
        </p:nvSpPr>
        <p:spPr>
          <a:xfrm>
            <a:off x="832062" y="1860603"/>
            <a:ext cx="3542861" cy="639762"/>
          </a:xfrm>
        </p:spPr>
        <p:txBody>
          <a:bodyPr/>
          <a:lstStyle/>
          <a:p>
            <a:r>
              <a:rPr lang="en-US" sz="1800" u="sng" dirty="0" smtClean="0">
                <a:cs typeface="Calibri"/>
              </a:rPr>
              <a:t>Shweta Khade</a:t>
            </a:r>
            <a:endParaRPr lang="en-US" sz="1800" u="sng" dirty="0"/>
          </a:p>
        </p:txBody>
      </p:sp>
      <p:sp>
        <p:nvSpPr>
          <p:cNvPr id="17" name="Text Placeholder 2">
            <a:extLst>
              <a:ext uri="{FF2B5EF4-FFF2-40B4-BE49-F238E27FC236}">
                <a16:creationId xmlns:a16="http://schemas.microsoft.com/office/drawing/2014/main" id="{64F7F722-AFB6-4892-8F9A-3E40EEF9657B}"/>
              </a:ext>
            </a:extLst>
          </p:cNvPr>
          <p:cNvSpPr txBox="1">
            <a:spLocks/>
          </p:cNvSpPr>
          <p:nvPr/>
        </p:nvSpPr>
        <p:spPr bwMode="auto">
          <a:xfrm>
            <a:off x="832062" y="2151705"/>
            <a:ext cx="5359188" cy="97509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defTabSz="457200"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defTabSz="457200"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cs typeface="Calibri"/>
              </a:rPr>
              <a:t>Phone </a:t>
            </a:r>
            <a:r>
              <a:rPr lang="en-US" sz="1800" dirty="0" smtClean="0">
                <a:cs typeface="Calibri"/>
              </a:rPr>
              <a:t># 281-634-4082</a:t>
            </a:r>
            <a:endParaRPr lang="en-US" sz="1800" dirty="0">
              <a:cs typeface="Calibri"/>
            </a:endParaRPr>
          </a:p>
          <a:p>
            <a:r>
              <a:rPr lang="en-US" sz="1800" dirty="0">
                <a:cs typeface="Calibri"/>
              </a:rPr>
              <a:t>Email: Shweta.Khade@fortbendisd.com</a:t>
            </a:r>
          </a:p>
        </p:txBody>
      </p:sp>
      <p:sp>
        <p:nvSpPr>
          <p:cNvPr id="18" name="TextBox 17">
            <a:extLst>
              <a:ext uri="{FF2B5EF4-FFF2-40B4-BE49-F238E27FC236}">
                <a16:creationId xmlns:a16="http://schemas.microsoft.com/office/drawing/2014/main" id="{27750EAF-4B31-4060-B80C-7B56F5E3D0E0}"/>
              </a:ext>
            </a:extLst>
          </p:cNvPr>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pic>
        <p:nvPicPr>
          <p:cNvPr id="19" name="Picture 2" descr="Colony Bend Elementary heade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67" y="984303"/>
            <a:ext cx="1952625" cy="8763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832062" y="3240860"/>
            <a:ext cx="1426673" cy="338554"/>
          </a:xfrm>
          <a:prstGeom prst="rect">
            <a:avLst/>
          </a:prstGeom>
        </p:spPr>
        <p:txBody>
          <a:bodyPr wrap="none">
            <a:spAutoFit/>
          </a:bodyPr>
          <a:lstStyle/>
          <a:p>
            <a:r>
              <a:rPr lang="en-US" sz="1600" b="1" u="sng" dirty="0" smtClean="0">
                <a:cs typeface="Calibri"/>
              </a:rPr>
              <a:t>Karol Hartman</a:t>
            </a:r>
            <a:endParaRPr lang="en-US" sz="1600" b="1" u="sng" dirty="0"/>
          </a:p>
        </p:txBody>
      </p:sp>
      <p:sp>
        <p:nvSpPr>
          <p:cNvPr id="21" name="Text Placeholder 2">
            <a:extLst>
              <a:ext uri="{FF2B5EF4-FFF2-40B4-BE49-F238E27FC236}">
                <a16:creationId xmlns:a16="http://schemas.microsoft.com/office/drawing/2014/main" id="{64F7F722-AFB6-4892-8F9A-3E40EEF9657B}"/>
              </a:ext>
            </a:extLst>
          </p:cNvPr>
          <p:cNvSpPr txBox="1">
            <a:spLocks/>
          </p:cNvSpPr>
          <p:nvPr/>
        </p:nvSpPr>
        <p:spPr bwMode="auto">
          <a:xfrm>
            <a:off x="832062" y="3568601"/>
            <a:ext cx="5359188" cy="656524"/>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defTabSz="457200"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defTabSz="457200"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cs typeface="Calibri"/>
              </a:rPr>
              <a:t>Phone </a:t>
            </a:r>
            <a:r>
              <a:rPr lang="en-US" sz="1800" dirty="0" smtClean="0">
                <a:cs typeface="Calibri"/>
              </a:rPr>
              <a:t># 281-634-4085</a:t>
            </a:r>
            <a:endParaRPr lang="en-US" sz="1800" dirty="0">
              <a:cs typeface="Calibri"/>
            </a:endParaRPr>
          </a:p>
          <a:p>
            <a:r>
              <a:rPr lang="en-US" sz="1800" dirty="0">
                <a:cs typeface="Calibri"/>
              </a:rPr>
              <a:t>Email: </a:t>
            </a:r>
            <a:r>
              <a:rPr lang="en-US" sz="1800" dirty="0" smtClean="0">
                <a:cs typeface="Calibri"/>
              </a:rPr>
              <a:t>Karol.Hartman@fortbendisd.com</a:t>
            </a:r>
            <a:endParaRPr lang="en-US" sz="1800" dirty="0">
              <a:cs typeface="Calibri"/>
            </a:endParaRPr>
          </a:p>
        </p:txBody>
      </p:sp>
      <p:sp>
        <p:nvSpPr>
          <p:cNvPr id="22" name="Text Placeholder 2">
            <a:extLst>
              <a:ext uri="{FF2B5EF4-FFF2-40B4-BE49-F238E27FC236}">
                <a16:creationId xmlns:a16="http://schemas.microsoft.com/office/drawing/2014/main" id="{1E35E174-40F0-43E5-B587-9E6F4661F970}"/>
              </a:ext>
            </a:extLst>
          </p:cNvPr>
          <p:cNvSpPr>
            <a:spLocks noGrp="1"/>
          </p:cNvSpPr>
          <p:nvPr>
            <p:ph type="body" idx="1"/>
          </p:nvPr>
        </p:nvSpPr>
        <p:spPr>
          <a:xfrm>
            <a:off x="832061" y="4055339"/>
            <a:ext cx="3542861" cy="639762"/>
          </a:xfrm>
        </p:spPr>
        <p:txBody>
          <a:bodyPr/>
          <a:lstStyle/>
          <a:p>
            <a:r>
              <a:rPr lang="en-US" sz="1800" u="sng" dirty="0" smtClean="0">
                <a:cs typeface="Calibri"/>
              </a:rPr>
              <a:t>Anagha Machado</a:t>
            </a:r>
            <a:endParaRPr lang="en-US" sz="1800" u="sng" dirty="0"/>
          </a:p>
        </p:txBody>
      </p:sp>
      <p:sp>
        <p:nvSpPr>
          <p:cNvPr id="23" name="Text Placeholder 2">
            <a:extLst>
              <a:ext uri="{FF2B5EF4-FFF2-40B4-BE49-F238E27FC236}">
                <a16:creationId xmlns:a16="http://schemas.microsoft.com/office/drawing/2014/main" id="{64F7F722-AFB6-4892-8F9A-3E40EEF9657B}"/>
              </a:ext>
            </a:extLst>
          </p:cNvPr>
          <p:cNvSpPr txBox="1">
            <a:spLocks/>
          </p:cNvSpPr>
          <p:nvPr/>
        </p:nvSpPr>
        <p:spPr bwMode="auto">
          <a:xfrm>
            <a:off x="832061" y="4327391"/>
            <a:ext cx="5359188" cy="97509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defTabSz="457200"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defTabSz="457200"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cs typeface="Calibri"/>
              </a:rPr>
              <a:t>Phone </a:t>
            </a:r>
            <a:r>
              <a:rPr lang="en-US" sz="1800" dirty="0" smtClean="0">
                <a:cs typeface="Calibri"/>
              </a:rPr>
              <a:t># 281-634-7394</a:t>
            </a:r>
            <a:endParaRPr lang="en-US" sz="1800" dirty="0">
              <a:cs typeface="Calibri"/>
            </a:endParaRPr>
          </a:p>
          <a:p>
            <a:r>
              <a:rPr lang="en-US" sz="1800" dirty="0">
                <a:cs typeface="Calibri"/>
              </a:rPr>
              <a:t>Email: </a:t>
            </a:r>
            <a:r>
              <a:rPr lang="en-US" sz="1800" dirty="0" smtClean="0">
                <a:cs typeface="Calibri"/>
              </a:rPr>
              <a:t>Anagha.Machado@fortbendisd.com</a:t>
            </a:r>
            <a:endParaRPr lang="en-US" sz="1800" dirty="0">
              <a:cs typeface="Calibri"/>
            </a:endParaRPr>
          </a:p>
        </p:txBody>
      </p:sp>
      <p:sp>
        <p:nvSpPr>
          <p:cNvPr id="24" name="Text Placeholder 2">
            <a:extLst>
              <a:ext uri="{FF2B5EF4-FFF2-40B4-BE49-F238E27FC236}">
                <a16:creationId xmlns:a16="http://schemas.microsoft.com/office/drawing/2014/main" id="{1E35E174-40F0-43E5-B587-9E6F4661F970}"/>
              </a:ext>
            </a:extLst>
          </p:cNvPr>
          <p:cNvSpPr>
            <a:spLocks noGrp="1"/>
          </p:cNvSpPr>
          <p:nvPr>
            <p:ph type="body" idx="1"/>
          </p:nvPr>
        </p:nvSpPr>
        <p:spPr>
          <a:xfrm>
            <a:off x="832061" y="5359636"/>
            <a:ext cx="3542861" cy="406041"/>
          </a:xfrm>
        </p:spPr>
        <p:txBody>
          <a:bodyPr/>
          <a:lstStyle/>
          <a:p>
            <a:r>
              <a:rPr lang="en-US" sz="1800" u="sng" dirty="0" smtClean="0">
                <a:cs typeface="Calibri"/>
              </a:rPr>
              <a:t>Angela Moten</a:t>
            </a:r>
            <a:endParaRPr lang="en-US" sz="1800" u="sng" dirty="0"/>
          </a:p>
        </p:txBody>
      </p:sp>
      <p:sp>
        <p:nvSpPr>
          <p:cNvPr id="25" name="Text Placeholder 2">
            <a:extLst>
              <a:ext uri="{FF2B5EF4-FFF2-40B4-BE49-F238E27FC236}">
                <a16:creationId xmlns:a16="http://schemas.microsoft.com/office/drawing/2014/main" id="{64F7F722-AFB6-4892-8F9A-3E40EEF9657B}"/>
              </a:ext>
            </a:extLst>
          </p:cNvPr>
          <p:cNvSpPr txBox="1">
            <a:spLocks/>
          </p:cNvSpPr>
          <p:nvPr/>
        </p:nvSpPr>
        <p:spPr bwMode="auto">
          <a:xfrm>
            <a:off x="832061" y="5457736"/>
            <a:ext cx="5359188" cy="97509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defTabSz="457200"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defTabSz="457200"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cs typeface="Calibri"/>
              </a:rPr>
              <a:t>Phone </a:t>
            </a:r>
            <a:r>
              <a:rPr lang="en-US" sz="1800" dirty="0" smtClean="0">
                <a:cs typeface="Calibri"/>
              </a:rPr>
              <a:t># 281-634-4087</a:t>
            </a:r>
            <a:endParaRPr lang="en-US" sz="1800" dirty="0">
              <a:cs typeface="Calibri"/>
            </a:endParaRPr>
          </a:p>
          <a:p>
            <a:r>
              <a:rPr lang="en-US" sz="1800" dirty="0">
                <a:cs typeface="Calibri"/>
              </a:rPr>
              <a:t>Email: </a:t>
            </a:r>
            <a:r>
              <a:rPr lang="en-US" sz="1800" dirty="0" smtClean="0">
                <a:cs typeface="Calibri"/>
              </a:rPr>
              <a:t>Angela.Moten@fortbendisd.com</a:t>
            </a:r>
            <a:endParaRPr lang="en-US" sz="1800" dirty="0">
              <a:cs typeface="Calibri"/>
            </a:endParaRPr>
          </a:p>
        </p:txBody>
      </p:sp>
    </p:spTree>
    <p:extLst>
      <p:ext uri="{BB962C8B-B14F-4D97-AF65-F5344CB8AC3E}">
        <p14:creationId xmlns:p14="http://schemas.microsoft.com/office/powerpoint/2010/main" val="412302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screenshot of a social media post&#10;&#10;Description automatically generated">
            <a:extLst>
              <a:ext uri="{FF2B5EF4-FFF2-40B4-BE49-F238E27FC236}">
                <a16:creationId xmlns:a16="http://schemas.microsoft.com/office/drawing/2014/main" id="{52008D3C-D9E5-4236-AB19-95AF5CA622EA}"/>
              </a:ext>
            </a:extLst>
          </p:cNvPr>
          <p:cNvPicPr>
            <a:picLocks noGrp="1" noChangeAspect="1"/>
          </p:cNvPicPr>
          <p:nvPr>
            <p:ph idx="1"/>
          </p:nvPr>
        </p:nvPicPr>
        <p:blipFill rotWithShape="1">
          <a:blip r:embed="rId3"/>
          <a:srcRect b="47884"/>
          <a:stretch/>
        </p:blipFill>
        <p:spPr>
          <a:xfrm>
            <a:off x="598729" y="2264455"/>
            <a:ext cx="8392075" cy="3916645"/>
          </a:xfrm>
        </p:spPr>
      </p:pic>
      <p:pic>
        <p:nvPicPr>
          <p:cNvPr id="7" name="Picture 3" descr="A screenshot of a cell phone&#10;&#10;Description automatically generated">
            <a:extLst>
              <a:ext uri="{FF2B5EF4-FFF2-40B4-BE49-F238E27FC236}">
                <a16:creationId xmlns:a16="http://schemas.microsoft.com/office/drawing/2014/main" id="{453E842B-3A10-46F6-B4DD-71A333CBA587}"/>
              </a:ext>
            </a:extLst>
          </p:cNvPr>
          <p:cNvPicPr>
            <a:picLocks noChangeAspect="1"/>
          </p:cNvPicPr>
          <p:nvPr/>
        </p:nvPicPr>
        <p:blipFill rotWithShape="1">
          <a:blip r:embed="rId4"/>
          <a:srcRect t="2639" r="66201" b="54353"/>
          <a:stretch/>
        </p:blipFill>
        <p:spPr>
          <a:xfrm>
            <a:off x="3677741" y="943633"/>
            <a:ext cx="1712611" cy="1140107"/>
          </a:xfrm>
          <a:prstGeom prst="rect">
            <a:avLst/>
          </a:prstGeom>
        </p:spPr>
      </p:pic>
      <p:sp>
        <p:nvSpPr>
          <p:cNvPr id="6" name="TextBox 5"/>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
        <p:nvSpPr>
          <p:cNvPr id="8" name="Title 1">
            <a:extLst>
              <a:ext uri="{FF2B5EF4-FFF2-40B4-BE49-F238E27FC236}">
                <a16:creationId xmlns:a16="http://schemas.microsoft.com/office/drawing/2014/main" id="{224BE87A-C477-4808-9E67-BBEEDB974451}"/>
              </a:ext>
            </a:extLst>
          </p:cNvPr>
          <p:cNvSpPr>
            <a:spLocks noGrp="1"/>
          </p:cNvSpPr>
          <p:nvPr>
            <p:ph type="title"/>
          </p:nvPr>
        </p:nvSpPr>
        <p:spPr>
          <a:xfrm>
            <a:off x="80208" y="103031"/>
            <a:ext cx="4105426" cy="695460"/>
          </a:xfrm>
        </p:spPr>
        <p:txBody>
          <a:bodyPr/>
          <a:lstStyle/>
          <a:p>
            <a:r>
              <a:rPr lang="en-US" sz="3200" b="1" dirty="0">
                <a:cs typeface="Calibri"/>
              </a:rPr>
              <a:t>Instructional Tools</a:t>
            </a:r>
            <a:endParaRPr lang="en-US" sz="3200" b="1" dirty="0"/>
          </a:p>
        </p:txBody>
      </p:sp>
    </p:spTree>
    <p:extLst>
      <p:ext uri="{BB962C8B-B14F-4D97-AF65-F5344CB8AC3E}">
        <p14:creationId xmlns:p14="http://schemas.microsoft.com/office/powerpoint/2010/main" val="3356199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screenshot of a social media post&#10;&#10;Description automatically generated">
            <a:extLst>
              <a:ext uri="{FF2B5EF4-FFF2-40B4-BE49-F238E27FC236}">
                <a16:creationId xmlns:a16="http://schemas.microsoft.com/office/drawing/2014/main" id="{09937DA9-1F62-401F-8A69-3B4AF4FE048B}"/>
              </a:ext>
            </a:extLst>
          </p:cNvPr>
          <p:cNvPicPr>
            <a:picLocks noGrp="1" noChangeAspect="1"/>
          </p:cNvPicPr>
          <p:nvPr>
            <p:ph idx="1"/>
          </p:nvPr>
        </p:nvPicPr>
        <p:blipFill>
          <a:blip r:embed="rId3"/>
          <a:stretch>
            <a:fillRect/>
          </a:stretch>
        </p:blipFill>
        <p:spPr>
          <a:xfrm>
            <a:off x="457084" y="948956"/>
            <a:ext cx="6780057" cy="2721589"/>
          </a:xfrm>
        </p:spPr>
      </p:pic>
      <p:pic>
        <p:nvPicPr>
          <p:cNvPr id="7" name="Picture 3" descr="A screenshot of a cell phone&#10;&#10;Description automatically generated">
            <a:extLst>
              <a:ext uri="{FF2B5EF4-FFF2-40B4-BE49-F238E27FC236}">
                <a16:creationId xmlns:a16="http://schemas.microsoft.com/office/drawing/2014/main" id="{224AB9F5-071D-4225-867A-2198FC88C9B0}"/>
              </a:ext>
            </a:extLst>
          </p:cNvPr>
          <p:cNvPicPr>
            <a:picLocks noChangeAspect="1"/>
          </p:cNvPicPr>
          <p:nvPr/>
        </p:nvPicPr>
        <p:blipFill rotWithShape="1">
          <a:blip r:embed="rId4"/>
          <a:srcRect l="33519" t="2018" r="33380" b="54353"/>
          <a:stretch/>
        </p:blipFill>
        <p:spPr>
          <a:xfrm>
            <a:off x="7326375" y="1039079"/>
            <a:ext cx="1596073" cy="1116403"/>
          </a:xfrm>
          <a:prstGeom prst="rect">
            <a:avLst/>
          </a:prstGeom>
        </p:spPr>
      </p:pic>
      <p:pic>
        <p:nvPicPr>
          <p:cNvPr id="8" name="Picture 8" descr="A screenshot of a cell phone&#10;&#10;Description automatically generated">
            <a:extLst>
              <a:ext uri="{FF2B5EF4-FFF2-40B4-BE49-F238E27FC236}">
                <a16:creationId xmlns:a16="http://schemas.microsoft.com/office/drawing/2014/main" id="{C55CDE5E-EE9A-4165-B280-EE31017D3D94}"/>
              </a:ext>
            </a:extLst>
          </p:cNvPr>
          <p:cNvPicPr>
            <a:picLocks noChangeAspect="1"/>
          </p:cNvPicPr>
          <p:nvPr/>
        </p:nvPicPr>
        <p:blipFill rotWithShape="1">
          <a:blip r:embed="rId5"/>
          <a:srcRect l="591" t="5535" r="-591" b="738"/>
          <a:stretch/>
        </p:blipFill>
        <p:spPr>
          <a:xfrm>
            <a:off x="460352" y="3429910"/>
            <a:ext cx="7237429" cy="2713115"/>
          </a:xfrm>
          <a:prstGeom prst="rect">
            <a:avLst/>
          </a:prstGeom>
        </p:spPr>
      </p:pic>
      <p:sp>
        <p:nvSpPr>
          <p:cNvPr id="9" name="TextBox 8"/>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
        <p:nvSpPr>
          <p:cNvPr id="10" name="Title 1">
            <a:extLst>
              <a:ext uri="{FF2B5EF4-FFF2-40B4-BE49-F238E27FC236}">
                <a16:creationId xmlns:a16="http://schemas.microsoft.com/office/drawing/2014/main" id="{224BE87A-C477-4808-9E67-BBEEDB974451}"/>
              </a:ext>
            </a:extLst>
          </p:cNvPr>
          <p:cNvSpPr>
            <a:spLocks noGrp="1"/>
          </p:cNvSpPr>
          <p:nvPr>
            <p:ph type="title"/>
          </p:nvPr>
        </p:nvSpPr>
        <p:spPr>
          <a:xfrm>
            <a:off x="64395" y="115910"/>
            <a:ext cx="4105426" cy="695460"/>
          </a:xfrm>
        </p:spPr>
        <p:txBody>
          <a:bodyPr/>
          <a:lstStyle/>
          <a:p>
            <a:r>
              <a:rPr lang="en-US" sz="3200" b="1" dirty="0">
                <a:cs typeface="Calibri"/>
              </a:rPr>
              <a:t>Instructional Tools</a:t>
            </a:r>
            <a:endParaRPr lang="en-US" sz="3200" b="1" dirty="0"/>
          </a:p>
        </p:txBody>
      </p:sp>
    </p:spTree>
    <p:extLst>
      <p:ext uri="{BB962C8B-B14F-4D97-AF65-F5344CB8AC3E}">
        <p14:creationId xmlns:p14="http://schemas.microsoft.com/office/powerpoint/2010/main" val="316764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E87A-C477-4808-9E67-BBEEDB974451}"/>
              </a:ext>
            </a:extLst>
          </p:cNvPr>
          <p:cNvSpPr>
            <a:spLocks noGrp="1"/>
          </p:cNvSpPr>
          <p:nvPr>
            <p:ph type="title"/>
          </p:nvPr>
        </p:nvSpPr>
        <p:spPr>
          <a:xfrm>
            <a:off x="54450" y="103031"/>
            <a:ext cx="4105426" cy="695460"/>
          </a:xfrm>
        </p:spPr>
        <p:txBody>
          <a:bodyPr/>
          <a:lstStyle/>
          <a:p>
            <a:r>
              <a:rPr lang="en-US" sz="3200" b="1" dirty="0">
                <a:cs typeface="Calibri"/>
              </a:rPr>
              <a:t>Instructional Tools</a:t>
            </a:r>
            <a:endParaRPr lang="en-US" sz="3200" b="1" dirty="0"/>
          </a:p>
        </p:txBody>
      </p:sp>
      <p:pic>
        <p:nvPicPr>
          <p:cNvPr id="7" name="Picture 7" descr="A screenshot of a social media post&#10;&#10;Description automatically generated">
            <a:extLst>
              <a:ext uri="{FF2B5EF4-FFF2-40B4-BE49-F238E27FC236}">
                <a16:creationId xmlns:a16="http://schemas.microsoft.com/office/drawing/2014/main" id="{B0B581E2-536B-4FA5-AD61-04EE623A29E0}"/>
              </a:ext>
            </a:extLst>
          </p:cNvPr>
          <p:cNvPicPr>
            <a:picLocks noGrp="1" noChangeAspect="1"/>
          </p:cNvPicPr>
          <p:nvPr>
            <p:ph idx="1"/>
          </p:nvPr>
        </p:nvPicPr>
        <p:blipFill>
          <a:blip r:embed="rId3"/>
          <a:stretch>
            <a:fillRect/>
          </a:stretch>
        </p:blipFill>
        <p:spPr>
          <a:xfrm>
            <a:off x="355552" y="984077"/>
            <a:ext cx="7118071" cy="5739932"/>
          </a:xfrm>
        </p:spPr>
      </p:pic>
      <p:pic>
        <p:nvPicPr>
          <p:cNvPr id="6" name="Picture 3" descr="A screenshot of a cell phone&#10;&#10;Description automatically generated">
            <a:extLst>
              <a:ext uri="{FF2B5EF4-FFF2-40B4-BE49-F238E27FC236}">
                <a16:creationId xmlns:a16="http://schemas.microsoft.com/office/drawing/2014/main" id="{0EA32276-44F4-409C-89F9-6482001DFE3C}"/>
              </a:ext>
            </a:extLst>
          </p:cNvPr>
          <p:cNvPicPr>
            <a:picLocks noChangeAspect="1"/>
          </p:cNvPicPr>
          <p:nvPr/>
        </p:nvPicPr>
        <p:blipFill rotWithShape="1">
          <a:blip r:embed="rId4"/>
          <a:srcRect l="66341" t="2809" b="54353"/>
          <a:stretch/>
        </p:blipFill>
        <p:spPr>
          <a:xfrm>
            <a:off x="7111223" y="1119762"/>
            <a:ext cx="1775369" cy="1206019"/>
          </a:xfrm>
          <a:prstGeom prst="rect">
            <a:avLst/>
          </a:prstGeom>
        </p:spPr>
      </p:pic>
      <p:sp>
        <p:nvSpPr>
          <p:cNvPr id="8" name="TextBox 7"/>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3356637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57" y="1716926"/>
            <a:ext cx="8429625" cy="1143000"/>
          </a:xfrm>
        </p:spPr>
        <p:txBody>
          <a:bodyPr/>
          <a:lstStyle/>
          <a:p>
            <a:r>
              <a:rPr lang="en-US" sz="2400" dirty="0"/>
              <a:t>The Back to School Readiness Form will be used to determine student need and assign devices.</a:t>
            </a:r>
            <a:br>
              <a:rPr lang="en-US" sz="2400" dirty="0"/>
            </a:br>
            <a:r>
              <a:rPr lang="en-US" sz="2400" dirty="0"/>
              <a:t/>
            </a:r>
            <a:br>
              <a:rPr lang="en-US" sz="2400" dirty="0"/>
            </a:br>
            <a:r>
              <a:rPr lang="en-US" sz="2400" dirty="0"/>
              <a:t>FBISD will transition device distribution to a campus-based model offering student pickup at their assigned campus.</a:t>
            </a:r>
            <a:r>
              <a:rPr lang="en-US" sz="1800" dirty="0"/>
              <a:t/>
            </a:r>
            <a:br>
              <a:rPr lang="en-US" sz="1800" dirty="0"/>
            </a:b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4648949"/>
              </p:ext>
            </p:extLst>
          </p:nvPr>
        </p:nvGraphicFramePr>
        <p:xfrm>
          <a:off x="722314" y="3164178"/>
          <a:ext cx="7783512"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6CC81C4-1934-48AB-93BA-3F989C9A52DB}"/>
              </a:ext>
            </a:extLst>
          </p:cNvPr>
          <p:cNvSpPr txBox="1"/>
          <p:nvPr/>
        </p:nvSpPr>
        <p:spPr>
          <a:xfrm>
            <a:off x="86624" y="159929"/>
            <a:ext cx="52950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mn-lt"/>
                <a:cs typeface="Calibri"/>
              </a:rPr>
              <a:t>Technology Distribution </a:t>
            </a:r>
          </a:p>
        </p:txBody>
      </p:sp>
      <p:sp>
        <p:nvSpPr>
          <p:cNvPr id="7" name="TextBox 6"/>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2518347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522B21E-B2B9-4C72-9A71-C87EFD1374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EB7D2A2-F448-44D4-938C-DC84CBCB3B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71AEA07-1E14-44B4-8E55-64EF049CD6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43000" y="1293338"/>
            <a:ext cx="6858000" cy="3274592"/>
          </a:xfrm>
        </p:spPr>
        <p:txBody>
          <a:bodyPr vert="horz" lIns="91440" tIns="45720" rIns="91440" bIns="45720" rtlCol="0" anchor="ctr">
            <a:normAutofit/>
          </a:bodyPr>
          <a:lstStyle/>
          <a:p>
            <a:pPr algn="ctr" defTabSz="914400">
              <a:lnSpc>
                <a:spcPct val="90000"/>
              </a:lnSpc>
            </a:pPr>
            <a:r>
              <a:rPr lang="en-US" sz="6300" b="1" kern="1200" dirty="0">
                <a:solidFill>
                  <a:schemeClr val="tx1"/>
                </a:solidFill>
                <a:latin typeface="+mj-lt"/>
                <a:ea typeface="+mj-ea"/>
                <a:cs typeface="+mj-cs"/>
              </a:rPr>
              <a:t>Support Resources</a:t>
            </a:r>
            <a:endParaRPr lang="en-US" sz="6300" kern="1200" dirty="0">
              <a:solidFill>
                <a:schemeClr val="tx1"/>
              </a:solidFill>
              <a:latin typeface="+mj-lt"/>
              <a:ea typeface="+mj-ea"/>
              <a:cs typeface="+mj-cs"/>
            </a:endParaRPr>
          </a:p>
        </p:txBody>
      </p:sp>
      <p:cxnSp>
        <p:nvCxnSpPr>
          <p:cNvPr id="32" name="Straight Connector 31">
            <a:extLst>
              <a:ext uri="{FF2B5EF4-FFF2-40B4-BE49-F238E27FC236}">
                <a16:creationId xmlns:a16="http://schemas.microsoft.com/office/drawing/2014/main" id="{F7C8EA93-3210-4C62-99E9-153C275E3A8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4160219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2" y="633228"/>
            <a:ext cx="8429625" cy="1143000"/>
          </a:xfrm>
        </p:spPr>
        <p:txBody>
          <a:bodyPr/>
          <a:lstStyle/>
          <a:p>
            <a:pPr algn="ctr"/>
            <a:r>
              <a:rPr lang="en-US" b="1" dirty="0"/>
              <a:t>Student At-Home Learning</a:t>
            </a:r>
          </a:p>
        </p:txBody>
      </p:sp>
      <p:sp>
        <p:nvSpPr>
          <p:cNvPr id="3" name="Rectangle 2"/>
          <p:cNvSpPr/>
          <p:nvPr/>
        </p:nvSpPr>
        <p:spPr>
          <a:xfrm>
            <a:off x="248303" y="1621800"/>
            <a:ext cx="7376528" cy="3341181"/>
          </a:xfrm>
          <a:prstGeom prst="rect">
            <a:avLst/>
          </a:prstGeom>
          <a:solidFill>
            <a:schemeClr val="bg1"/>
          </a:solidFill>
          <a:ln w="76200">
            <a:solidFill>
              <a:srgbClr val="8F2829"/>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Fort Bend ISD At-Home Learning</a:t>
            </a:r>
            <a:r>
              <a:rPr lang="en-US" dirty="0">
                <a:solidFill>
                  <a:schemeClr val="tx1"/>
                </a:solidFill>
              </a:rPr>
              <a:t> resources have been curated to encourage creativity and enrichment as staff prepare to launch online learning.  These activities and resources are designed to support students while school operations are impacted by the current response to COVID 19:</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 </a:t>
            </a:r>
            <a:r>
              <a:rPr lang="en-US" dirty="0"/>
              <a:t>circumstances.  </a:t>
            </a:r>
          </a:p>
        </p:txBody>
      </p:sp>
      <p:pic>
        <p:nvPicPr>
          <p:cNvPr id="11" name="Picture 10"/>
          <p:cNvPicPr/>
          <p:nvPr/>
        </p:nvPicPr>
        <p:blipFill rotWithShape="1">
          <a:blip r:embed="rId3"/>
          <a:srcRect l="3767" t="71628" r="86393" b="14596"/>
          <a:stretch/>
        </p:blipFill>
        <p:spPr bwMode="auto">
          <a:xfrm>
            <a:off x="1898767" y="3313018"/>
            <a:ext cx="3731043" cy="1430676"/>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46CC81C4-1934-48AB-93BA-3F989C9A52DB}"/>
              </a:ext>
            </a:extLst>
          </p:cNvPr>
          <p:cNvSpPr txBox="1"/>
          <p:nvPr/>
        </p:nvSpPr>
        <p:spPr>
          <a:xfrm>
            <a:off x="86624" y="159929"/>
            <a:ext cx="52950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mn-lt"/>
                <a:cs typeface="Calibri"/>
              </a:rPr>
              <a:t>Online Support Options</a:t>
            </a:r>
          </a:p>
        </p:txBody>
      </p:sp>
      <p:sp>
        <p:nvSpPr>
          <p:cNvPr id="14" name="TextBox 13"/>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5435" y="4526051"/>
            <a:ext cx="1931365" cy="1931365"/>
          </a:xfrm>
          <a:prstGeom prst="rect">
            <a:avLst/>
          </a:prstGeom>
        </p:spPr>
      </p:pic>
    </p:spTree>
    <p:extLst>
      <p:ext uri="{BB962C8B-B14F-4D97-AF65-F5344CB8AC3E}">
        <p14:creationId xmlns:p14="http://schemas.microsoft.com/office/powerpoint/2010/main" val="3520825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3767" t="71628" r="86393" b="14596"/>
          <a:stretch/>
        </p:blipFill>
        <p:spPr bwMode="auto">
          <a:xfrm>
            <a:off x="2597566" y="1188729"/>
            <a:ext cx="3358064" cy="1578543"/>
          </a:xfrm>
          <a:prstGeom prst="rect">
            <a:avLst/>
          </a:prstGeom>
          <a:ln>
            <a:noFill/>
          </a:ln>
          <a:extLst>
            <a:ext uri="{53640926-AAD7-44D8-BBD7-CCE9431645EC}">
              <a14:shadowObscured xmlns:a14="http://schemas.microsoft.com/office/drawing/2010/main"/>
            </a:ext>
          </a:extLst>
        </p:spPr>
      </p:pic>
      <p:pic>
        <p:nvPicPr>
          <p:cNvPr id="11" name="Content Placeholder 10"/>
          <p:cNvPicPr>
            <a:picLocks noGrp="1"/>
          </p:cNvPicPr>
          <p:nvPr>
            <p:ph sz="half" idx="2"/>
          </p:nvPr>
        </p:nvPicPr>
        <p:blipFill rotWithShape="1">
          <a:blip r:embed="rId4"/>
          <a:srcRect l="3359" t="37062" r="80769" b="3932"/>
          <a:stretch/>
        </p:blipFill>
        <p:spPr bwMode="auto">
          <a:xfrm>
            <a:off x="1738498" y="2947417"/>
            <a:ext cx="3182418" cy="3686932"/>
          </a:xfrm>
          <a:prstGeom prst="rect">
            <a:avLst/>
          </a:prstGeom>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46CC81C4-1934-48AB-93BA-3F989C9A52DB}"/>
              </a:ext>
            </a:extLst>
          </p:cNvPr>
          <p:cNvSpPr txBox="1"/>
          <p:nvPr/>
        </p:nvSpPr>
        <p:spPr>
          <a:xfrm>
            <a:off x="109145" y="-357498"/>
            <a:ext cx="641831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b="1" dirty="0">
              <a:latin typeface="+mn-lt"/>
              <a:cs typeface="Calibri"/>
            </a:endParaRPr>
          </a:p>
          <a:p>
            <a:r>
              <a:rPr lang="en-US" sz="3200" b="1" dirty="0">
                <a:latin typeface="+mn-lt"/>
                <a:cs typeface="Calibri"/>
              </a:rPr>
              <a:t>Online Support Options—ES </a:t>
            </a:r>
          </a:p>
        </p:txBody>
      </p:sp>
      <p:sp>
        <p:nvSpPr>
          <p:cNvPr id="24" name="TextBox 23"/>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2647" y="5053263"/>
            <a:ext cx="1404153" cy="1404153"/>
          </a:xfrm>
          <a:prstGeom prst="rect">
            <a:avLst/>
          </a:prstGeom>
        </p:spPr>
      </p:pic>
      <p:cxnSp>
        <p:nvCxnSpPr>
          <p:cNvPr id="18" name="Straight Arrow Connector 17"/>
          <p:cNvCxnSpPr/>
          <p:nvPr/>
        </p:nvCxnSpPr>
        <p:spPr>
          <a:xfrm>
            <a:off x="3077669" y="2526474"/>
            <a:ext cx="0" cy="649381"/>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7708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p:nvPr/>
        </p:nvPicPr>
        <p:blipFill rotWithShape="1">
          <a:blip r:embed="rId3"/>
          <a:srcRect l="3767" t="71628" r="86393" b="14596"/>
          <a:stretch/>
        </p:blipFill>
        <p:spPr bwMode="auto">
          <a:xfrm>
            <a:off x="2669755" y="1188729"/>
            <a:ext cx="3358064" cy="1578543"/>
          </a:xfrm>
          <a:prstGeom prst="rect">
            <a:avLst/>
          </a:prstGeom>
          <a:ln>
            <a:noFill/>
          </a:ln>
          <a:extLst>
            <a:ext uri="{53640926-AAD7-44D8-BBD7-CCE9431645EC}">
              <a14:shadowObscured xmlns:a14="http://schemas.microsoft.com/office/drawing/2010/main"/>
            </a:ext>
          </a:extLst>
        </p:spPr>
      </p:pic>
      <p:pic>
        <p:nvPicPr>
          <p:cNvPr id="12" name="Content Placeholder 11"/>
          <p:cNvPicPr>
            <a:picLocks noGrp="1"/>
          </p:cNvPicPr>
          <p:nvPr>
            <p:ph sz="quarter" idx="4"/>
          </p:nvPr>
        </p:nvPicPr>
        <p:blipFill rotWithShape="1">
          <a:blip r:embed="rId4"/>
          <a:srcRect l="3558" t="42912" r="82051" b="16125"/>
          <a:stretch/>
        </p:blipFill>
        <p:spPr bwMode="auto">
          <a:xfrm>
            <a:off x="2465217" y="3072297"/>
            <a:ext cx="4000249" cy="3448817"/>
          </a:xfrm>
          <a:prstGeom prst="rect">
            <a:avLst/>
          </a:prstGeom>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46CC81C4-1934-48AB-93BA-3F989C9A52DB}"/>
              </a:ext>
            </a:extLst>
          </p:cNvPr>
          <p:cNvSpPr txBox="1"/>
          <p:nvPr/>
        </p:nvSpPr>
        <p:spPr>
          <a:xfrm>
            <a:off x="109145" y="-357498"/>
            <a:ext cx="641831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b="1" dirty="0">
              <a:latin typeface="+mn-lt"/>
              <a:cs typeface="Calibri"/>
            </a:endParaRPr>
          </a:p>
          <a:p>
            <a:r>
              <a:rPr lang="en-US" sz="3200" b="1" dirty="0">
                <a:latin typeface="+mn-lt"/>
                <a:cs typeface="Calibri"/>
              </a:rPr>
              <a:t>Online Support </a:t>
            </a:r>
            <a:r>
              <a:rPr lang="en-US" sz="3200" b="1" dirty="0" smtClean="0">
                <a:latin typeface="+mn-lt"/>
                <a:cs typeface="Calibri"/>
              </a:rPr>
              <a:t>Options—MS</a:t>
            </a:r>
            <a:endParaRPr lang="en-US" sz="3200" b="1" dirty="0">
              <a:latin typeface="+mn-lt"/>
              <a:cs typeface="Calibri"/>
            </a:endParaRPr>
          </a:p>
        </p:txBody>
      </p:sp>
      <p:sp>
        <p:nvSpPr>
          <p:cNvPr id="24" name="TextBox 23"/>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cxnSp>
        <p:nvCxnSpPr>
          <p:cNvPr id="23" name="Straight Arrow Connector 22"/>
          <p:cNvCxnSpPr/>
          <p:nvPr/>
        </p:nvCxnSpPr>
        <p:spPr>
          <a:xfrm flipH="1">
            <a:off x="4331368" y="2454442"/>
            <a:ext cx="1" cy="938472"/>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8584" y="5029200"/>
            <a:ext cx="1428216" cy="1428216"/>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2647" y="5053263"/>
            <a:ext cx="1404153" cy="1404153"/>
          </a:xfrm>
          <a:prstGeom prst="rect">
            <a:avLst/>
          </a:prstGeom>
        </p:spPr>
      </p:pic>
    </p:spTree>
    <p:extLst>
      <p:ext uri="{BB962C8B-B14F-4D97-AF65-F5344CB8AC3E}">
        <p14:creationId xmlns:p14="http://schemas.microsoft.com/office/powerpoint/2010/main" val="2612135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p:nvPr/>
        </p:nvPicPr>
        <p:blipFill rotWithShape="1">
          <a:blip r:embed="rId3"/>
          <a:srcRect l="3767" t="71628" r="86393" b="14596"/>
          <a:stretch/>
        </p:blipFill>
        <p:spPr bwMode="auto">
          <a:xfrm>
            <a:off x="2582418" y="925555"/>
            <a:ext cx="3358064" cy="1578543"/>
          </a:xfrm>
          <a:prstGeom prst="rect">
            <a:avLst/>
          </a:prstGeom>
          <a:ln>
            <a:noFill/>
          </a:ln>
          <a:extLst>
            <a:ext uri="{53640926-AAD7-44D8-BBD7-CCE9431645EC}">
              <a14:shadowObscured xmlns:a14="http://schemas.microsoft.com/office/drawing/2010/main"/>
            </a:ext>
          </a:extLst>
        </p:spPr>
      </p:pic>
      <p:pic>
        <p:nvPicPr>
          <p:cNvPr id="10" name="Content Placeholder 9"/>
          <p:cNvPicPr>
            <a:picLocks noGrp="1"/>
          </p:cNvPicPr>
          <p:nvPr>
            <p:ph sz="quarter" idx="4"/>
          </p:nvPr>
        </p:nvPicPr>
        <p:blipFill rotWithShape="1">
          <a:blip r:embed="rId4"/>
          <a:srcRect l="3527" t="41450" r="85256" b="4421"/>
          <a:stretch/>
        </p:blipFill>
        <p:spPr bwMode="auto">
          <a:xfrm>
            <a:off x="2816486" y="2343253"/>
            <a:ext cx="3331650" cy="4291096"/>
          </a:xfrm>
          <a:prstGeom prst="rect">
            <a:avLst/>
          </a:prstGeom>
          <a:ln>
            <a:noFill/>
          </a:ln>
          <a:extLst>
            <a:ext uri="{53640926-AAD7-44D8-BBD7-CCE9431645EC}">
              <a14:shadowObscured xmlns:a14="http://schemas.microsoft.com/office/drawing/2010/main"/>
            </a:ext>
          </a:extLst>
        </p:spPr>
      </p:pic>
      <p:sp>
        <p:nvSpPr>
          <p:cNvPr id="13" name="Rounded Rectangle 12"/>
          <p:cNvSpPr/>
          <p:nvPr/>
        </p:nvSpPr>
        <p:spPr>
          <a:xfrm>
            <a:off x="4790823" y="1065803"/>
            <a:ext cx="1219200" cy="120343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flipH="1">
            <a:off x="5558589" y="2343253"/>
            <a:ext cx="188995" cy="32169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6CC81C4-1934-48AB-93BA-3F989C9A52DB}"/>
              </a:ext>
            </a:extLst>
          </p:cNvPr>
          <p:cNvSpPr txBox="1"/>
          <p:nvPr/>
        </p:nvSpPr>
        <p:spPr>
          <a:xfrm>
            <a:off x="86624" y="159929"/>
            <a:ext cx="589307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dirty="0">
                <a:latin typeface="+mn-lt"/>
                <a:cs typeface="Calibri"/>
              </a:rPr>
              <a:t>Online Support Options--HS</a:t>
            </a:r>
          </a:p>
        </p:txBody>
      </p:sp>
      <p:sp>
        <p:nvSpPr>
          <p:cNvPr id="17" name="TextBox 16"/>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2647" y="5053263"/>
            <a:ext cx="1404153" cy="1404153"/>
          </a:xfrm>
          <a:prstGeom prst="rect">
            <a:avLst/>
          </a:prstGeom>
        </p:spPr>
      </p:pic>
    </p:spTree>
    <p:extLst>
      <p:ext uri="{BB962C8B-B14F-4D97-AF65-F5344CB8AC3E}">
        <p14:creationId xmlns:p14="http://schemas.microsoft.com/office/powerpoint/2010/main" val="5105160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18" y="925375"/>
            <a:ext cx="8429625" cy="1143000"/>
          </a:xfrm>
        </p:spPr>
        <p:txBody>
          <a:bodyPr/>
          <a:lstStyle/>
          <a:p>
            <a:pPr algn="ctr"/>
            <a:r>
              <a:rPr lang="en-US" b="1" dirty="0"/>
              <a:t>Sample Resource Document</a:t>
            </a:r>
          </a:p>
        </p:txBody>
      </p:sp>
      <p:pic>
        <p:nvPicPr>
          <p:cNvPr id="5" name="Content Placeholder 4"/>
          <p:cNvPicPr>
            <a:picLocks noGrp="1" noChangeAspect="1"/>
          </p:cNvPicPr>
          <p:nvPr>
            <p:ph idx="1"/>
          </p:nvPr>
        </p:nvPicPr>
        <p:blipFill>
          <a:blip r:embed="rId3"/>
          <a:stretch>
            <a:fillRect/>
          </a:stretch>
        </p:blipFill>
        <p:spPr>
          <a:xfrm>
            <a:off x="724694" y="2068375"/>
            <a:ext cx="7867650" cy="1981200"/>
          </a:xfrm>
          <a:prstGeom prst="rect">
            <a:avLst/>
          </a:prstGeom>
          <a:ln>
            <a:noFill/>
          </a:ln>
        </p:spPr>
      </p:pic>
      <p:pic>
        <p:nvPicPr>
          <p:cNvPr id="6" name="Picture 5"/>
          <p:cNvPicPr>
            <a:picLocks noChangeAspect="1"/>
          </p:cNvPicPr>
          <p:nvPr/>
        </p:nvPicPr>
        <p:blipFill>
          <a:blip r:embed="rId4"/>
          <a:stretch>
            <a:fillRect/>
          </a:stretch>
        </p:blipFill>
        <p:spPr>
          <a:xfrm>
            <a:off x="826294" y="4282144"/>
            <a:ext cx="7664450" cy="1840601"/>
          </a:xfrm>
          <a:prstGeom prst="rect">
            <a:avLst/>
          </a:prstGeom>
        </p:spPr>
      </p:pic>
      <p:sp>
        <p:nvSpPr>
          <p:cNvPr id="7" name="Rounded Rectangle 6"/>
          <p:cNvSpPr/>
          <p:nvPr/>
        </p:nvSpPr>
        <p:spPr>
          <a:xfrm>
            <a:off x="584995" y="1847850"/>
            <a:ext cx="7905749" cy="2201725"/>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590550" y="4282144"/>
            <a:ext cx="7900194" cy="2074206"/>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8383127" y="6355314"/>
            <a:ext cx="697832" cy="353865"/>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958076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prepared do you feel for the start of online instruction at the start of school, August 17?</a:t>
            </a:r>
            <a:endParaRPr lang="en-US" sz="3200" dirty="0">
              <a:cs typeface="Calibri"/>
            </a:endParaRPr>
          </a:p>
        </p:txBody>
      </p:sp>
      <p:pic>
        <p:nvPicPr>
          <p:cNvPr id="5" name="Picture 4"/>
          <p:cNvPicPr>
            <a:picLocks noChangeAspect="1"/>
          </p:cNvPicPr>
          <p:nvPr/>
        </p:nvPicPr>
        <p:blipFill>
          <a:blip r:embed="rId3"/>
          <a:stretch>
            <a:fillRect/>
          </a:stretch>
        </p:blipFill>
        <p:spPr>
          <a:xfrm>
            <a:off x="560388" y="3005137"/>
            <a:ext cx="1704975" cy="1762125"/>
          </a:xfrm>
          <a:prstGeom prst="rect">
            <a:avLst/>
          </a:prstGeom>
        </p:spPr>
      </p:pic>
      <p:pic>
        <p:nvPicPr>
          <p:cNvPr id="6" name="Picture 5"/>
          <p:cNvPicPr>
            <a:picLocks noChangeAspect="1"/>
          </p:cNvPicPr>
          <p:nvPr/>
        </p:nvPicPr>
        <p:blipFill>
          <a:blip r:embed="rId4"/>
          <a:stretch>
            <a:fillRect/>
          </a:stretch>
        </p:blipFill>
        <p:spPr>
          <a:xfrm>
            <a:off x="3630163" y="3005137"/>
            <a:ext cx="1733550" cy="1781175"/>
          </a:xfrm>
          <a:prstGeom prst="rect">
            <a:avLst/>
          </a:prstGeom>
        </p:spPr>
      </p:pic>
      <p:sp>
        <p:nvSpPr>
          <p:cNvPr id="8" name="TextBox 7"/>
          <p:cNvSpPr txBox="1"/>
          <p:nvPr/>
        </p:nvSpPr>
        <p:spPr>
          <a:xfrm>
            <a:off x="648683" y="2609755"/>
            <a:ext cx="1528384" cy="369332"/>
          </a:xfrm>
          <a:prstGeom prst="rect">
            <a:avLst/>
          </a:prstGeom>
          <a:noFill/>
        </p:spPr>
        <p:txBody>
          <a:bodyPr wrap="square" rtlCol="0">
            <a:spAutoFit/>
          </a:bodyPr>
          <a:lstStyle/>
          <a:p>
            <a:pPr algn="ctr"/>
            <a:r>
              <a:rPr lang="en-US" dirty="0"/>
              <a:t>Excited </a:t>
            </a:r>
          </a:p>
        </p:txBody>
      </p:sp>
      <p:sp>
        <p:nvSpPr>
          <p:cNvPr id="9" name="TextBox 8"/>
          <p:cNvSpPr txBox="1"/>
          <p:nvPr/>
        </p:nvSpPr>
        <p:spPr>
          <a:xfrm>
            <a:off x="3732746" y="2609755"/>
            <a:ext cx="1528384" cy="369332"/>
          </a:xfrm>
          <a:prstGeom prst="rect">
            <a:avLst/>
          </a:prstGeom>
          <a:noFill/>
        </p:spPr>
        <p:txBody>
          <a:bodyPr wrap="square" rtlCol="0">
            <a:spAutoFit/>
          </a:bodyPr>
          <a:lstStyle/>
          <a:p>
            <a:pPr algn="ctr"/>
            <a:r>
              <a:rPr lang="en-US" dirty="0"/>
              <a:t>Unsure</a:t>
            </a:r>
          </a:p>
        </p:txBody>
      </p:sp>
      <p:sp>
        <p:nvSpPr>
          <p:cNvPr id="10" name="TextBox 9"/>
          <p:cNvSpPr txBox="1"/>
          <p:nvPr/>
        </p:nvSpPr>
        <p:spPr>
          <a:xfrm>
            <a:off x="6632894" y="2607124"/>
            <a:ext cx="1528384" cy="369332"/>
          </a:xfrm>
          <a:prstGeom prst="rect">
            <a:avLst/>
          </a:prstGeom>
          <a:noFill/>
        </p:spPr>
        <p:txBody>
          <a:bodyPr wrap="square" rtlCol="0">
            <a:spAutoFit/>
          </a:bodyPr>
          <a:lstStyle/>
          <a:p>
            <a:pPr algn="ctr"/>
            <a:r>
              <a:rPr lang="en-US" dirty="0" smtClean="0"/>
              <a:t>Concerned </a:t>
            </a:r>
            <a:endParaRPr lang="en-US" dirty="0"/>
          </a:p>
        </p:txBody>
      </p:sp>
      <p:pic>
        <p:nvPicPr>
          <p:cNvPr id="11" name="Picture 10"/>
          <p:cNvPicPr>
            <a:picLocks noChangeAspect="1"/>
          </p:cNvPicPr>
          <p:nvPr/>
        </p:nvPicPr>
        <p:blipFill>
          <a:blip r:embed="rId5"/>
          <a:stretch>
            <a:fillRect/>
          </a:stretch>
        </p:blipFill>
        <p:spPr>
          <a:xfrm>
            <a:off x="6606510" y="2986712"/>
            <a:ext cx="1752743" cy="1763302"/>
          </a:xfrm>
          <a:prstGeom prst="rect">
            <a:avLst/>
          </a:prstGeom>
        </p:spPr>
      </p:pic>
      <p:sp>
        <p:nvSpPr>
          <p:cNvPr id="12" name="TextBox 11"/>
          <p:cNvSpPr txBox="1"/>
          <p:nvPr/>
        </p:nvSpPr>
        <p:spPr>
          <a:xfrm>
            <a:off x="998978" y="4743190"/>
            <a:ext cx="921224" cy="923330"/>
          </a:xfrm>
          <a:prstGeom prst="rect">
            <a:avLst/>
          </a:prstGeom>
          <a:noFill/>
        </p:spPr>
        <p:txBody>
          <a:bodyPr wrap="square" rtlCol="0">
            <a:spAutoFit/>
          </a:bodyPr>
          <a:lstStyle/>
          <a:p>
            <a:pPr algn="ctr"/>
            <a:r>
              <a:rPr lang="en-US" sz="5400" dirty="0"/>
              <a:t>1</a:t>
            </a:r>
          </a:p>
        </p:txBody>
      </p:sp>
      <p:sp>
        <p:nvSpPr>
          <p:cNvPr id="13" name="TextBox 12"/>
          <p:cNvSpPr txBox="1"/>
          <p:nvPr/>
        </p:nvSpPr>
        <p:spPr>
          <a:xfrm>
            <a:off x="7019225" y="4739234"/>
            <a:ext cx="921224" cy="923330"/>
          </a:xfrm>
          <a:prstGeom prst="rect">
            <a:avLst/>
          </a:prstGeom>
          <a:noFill/>
        </p:spPr>
        <p:txBody>
          <a:bodyPr wrap="square" rtlCol="0">
            <a:spAutoFit/>
          </a:bodyPr>
          <a:lstStyle/>
          <a:p>
            <a:pPr algn="ctr"/>
            <a:r>
              <a:rPr lang="en-US" sz="5400" dirty="0"/>
              <a:t>3</a:t>
            </a:r>
          </a:p>
        </p:txBody>
      </p:sp>
      <p:sp>
        <p:nvSpPr>
          <p:cNvPr id="14" name="TextBox 13"/>
          <p:cNvSpPr txBox="1"/>
          <p:nvPr/>
        </p:nvSpPr>
        <p:spPr>
          <a:xfrm>
            <a:off x="4036326" y="4812362"/>
            <a:ext cx="921224" cy="923330"/>
          </a:xfrm>
          <a:prstGeom prst="rect">
            <a:avLst/>
          </a:prstGeom>
          <a:noFill/>
        </p:spPr>
        <p:txBody>
          <a:bodyPr wrap="square" rtlCol="0">
            <a:spAutoFit/>
          </a:bodyPr>
          <a:lstStyle/>
          <a:p>
            <a:pPr algn="ctr"/>
            <a:r>
              <a:rPr lang="en-US" sz="5400" dirty="0"/>
              <a:t>2</a:t>
            </a:r>
          </a:p>
        </p:txBody>
      </p:sp>
      <p:sp>
        <p:nvSpPr>
          <p:cNvPr id="3" name="TextBox 2">
            <a:extLst>
              <a:ext uri="{FF2B5EF4-FFF2-40B4-BE49-F238E27FC236}">
                <a16:creationId xmlns:a16="http://schemas.microsoft.com/office/drawing/2014/main" id="{C7569F68-BAD5-4BAB-A694-8D8E8D06FDF9}"/>
              </a:ext>
            </a:extLst>
          </p:cNvPr>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2925785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CC81C4-1934-48AB-93BA-3F989C9A52DB}"/>
              </a:ext>
            </a:extLst>
          </p:cNvPr>
          <p:cNvSpPr txBox="1"/>
          <p:nvPr/>
        </p:nvSpPr>
        <p:spPr>
          <a:xfrm>
            <a:off x="86624" y="159929"/>
            <a:ext cx="52950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mn-lt"/>
                <a:cs typeface="Calibri"/>
              </a:rPr>
              <a:t>Parent and Student Supports </a:t>
            </a:r>
          </a:p>
        </p:txBody>
      </p:sp>
      <p:sp>
        <p:nvSpPr>
          <p:cNvPr id="7" name="TextBox 6"/>
          <p:cNvSpPr txBox="1"/>
          <p:nvPr/>
        </p:nvSpPr>
        <p:spPr>
          <a:xfrm>
            <a:off x="8383127" y="6355314"/>
            <a:ext cx="697832" cy="353865"/>
          </a:xfrm>
          <a:prstGeom prst="rect">
            <a:avLst/>
          </a:prstGeom>
          <a:solidFill>
            <a:schemeClr val="bg1"/>
          </a:solid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8A42495A-EAC0-44E1-AE16-76F25EA0C9D1}"/>
              </a:ext>
            </a:extLst>
          </p:cNvPr>
          <p:cNvSpPr txBox="1"/>
          <p:nvPr/>
        </p:nvSpPr>
        <p:spPr>
          <a:xfrm>
            <a:off x="295466" y="1282192"/>
            <a:ext cx="871978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400" dirty="0">
                <a:latin typeface="Calibri"/>
                <a:cs typeface="Arial"/>
              </a:rPr>
              <a:t>Visit </a:t>
            </a:r>
            <a:r>
              <a:rPr lang="en-US" sz="2400" dirty="0">
                <a:solidFill>
                  <a:srgbClr val="205178"/>
                </a:solidFill>
                <a:latin typeface="Calibri"/>
                <a:cs typeface="Arial"/>
                <a:hlinkClick r:id="rId3"/>
              </a:rPr>
              <a:t>www</a:t>
            </a:r>
            <a:r>
              <a:rPr lang="en-US" sz="2400" dirty="0">
                <a:solidFill>
                  <a:srgbClr val="205178"/>
                </a:solidFill>
                <a:latin typeface="Calibri"/>
                <a:cs typeface="Arial"/>
                <a:hlinkClick r:id="rId3">
                  <a:extLst>
                    <a:ext uri="{A12FA001-AC4F-418D-AE19-62706E023703}">
                      <ahyp:hlinkClr xmlns="" xmlns:ahyp="http://schemas.microsoft.com/office/drawing/2018/hyperlinkcolor" val="tx"/>
                    </a:ext>
                  </a:extLst>
                </a:hlinkClick>
              </a:rPr>
              <a:t>.fortbendisd.com/onlinelearningsupport</a:t>
            </a:r>
            <a:r>
              <a:rPr lang="en-US" sz="2400" dirty="0">
                <a:latin typeface="Calibri"/>
                <a:cs typeface="Arial"/>
              </a:rPr>
              <a:t> for At-Home support resources available 24 hours a day, 7 days a week.​</a:t>
            </a:r>
            <a:endParaRPr lang="en-US" dirty="0">
              <a:cs typeface="Calibri" charset="0"/>
            </a:endParaRPr>
          </a:p>
          <a:p>
            <a:pPr>
              <a:buChar char="•"/>
            </a:pPr>
            <a:endParaRPr lang="en-US" sz="2400" dirty="0">
              <a:latin typeface="Calibri"/>
              <a:cs typeface="Arial"/>
            </a:endParaRPr>
          </a:p>
          <a:p>
            <a:pPr marL="342900" indent="-342900">
              <a:buFont typeface="Wingdings"/>
              <a:buChar char="Ø"/>
            </a:pPr>
            <a:r>
              <a:rPr lang="en-US" sz="2400" dirty="0" smtClean="0">
                <a:latin typeface="Calibri"/>
                <a:cs typeface="Arial"/>
              </a:rPr>
              <a:t>Additional parent sessions</a:t>
            </a:r>
            <a:r>
              <a:rPr lang="en-US" sz="2400" dirty="0">
                <a:latin typeface="Calibri"/>
                <a:cs typeface="Arial"/>
              </a:rPr>
              <a:t>:</a:t>
            </a:r>
          </a:p>
          <a:p>
            <a:pPr lvl="1">
              <a:buChar char="•"/>
            </a:pPr>
            <a:r>
              <a:rPr lang="en-US" sz="2400" dirty="0">
                <a:latin typeface="Calibri"/>
                <a:cs typeface="Arial"/>
              </a:rPr>
              <a:t>Instructional expectations</a:t>
            </a:r>
          </a:p>
          <a:p>
            <a:pPr lvl="1">
              <a:buChar char="•"/>
            </a:pPr>
            <a:r>
              <a:rPr lang="en-US" sz="2400" dirty="0">
                <a:latin typeface="Calibri"/>
                <a:cs typeface="Arial"/>
              </a:rPr>
              <a:t>Technical training</a:t>
            </a:r>
          </a:p>
        </p:txBody>
      </p:sp>
      <p:pic>
        <p:nvPicPr>
          <p:cNvPr id="3" name="Picture 3" descr="A picture containing drawing&#10;&#10;Description automatically generated">
            <a:extLst>
              <a:ext uri="{FF2B5EF4-FFF2-40B4-BE49-F238E27FC236}">
                <a16:creationId xmlns:a16="http://schemas.microsoft.com/office/drawing/2014/main" id="{310A7FA0-CB34-45FF-B910-C9F9CF98A33A}"/>
              </a:ext>
            </a:extLst>
          </p:cNvPr>
          <p:cNvPicPr>
            <a:picLocks noChangeAspect="1"/>
          </p:cNvPicPr>
          <p:nvPr/>
        </p:nvPicPr>
        <p:blipFill>
          <a:blip r:embed="rId4"/>
          <a:stretch>
            <a:fillRect/>
          </a:stretch>
        </p:blipFill>
        <p:spPr>
          <a:xfrm>
            <a:off x="7124723" y="4924926"/>
            <a:ext cx="1607320" cy="1607320"/>
          </a:xfrm>
          <a:prstGeom prst="rect">
            <a:avLst/>
          </a:prstGeom>
        </p:spPr>
      </p:pic>
    </p:spTree>
    <p:extLst>
      <p:ext uri="{BB962C8B-B14F-4D97-AF65-F5344CB8AC3E}">
        <p14:creationId xmlns:p14="http://schemas.microsoft.com/office/powerpoint/2010/main" val="3775235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644" y="1054713"/>
            <a:ext cx="9161594" cy="1143000"/>
          </a:xfrm>
        </p:spPr>
        <p:txBody>
          <a:bodyPr/>
          <a:lstStyle/>
          <a:p>
            <a:r>
              <a:rPr lang="en-US" sz="3200" dirty="0">
                <a:ea typeface="+mj-lt"/>
                <a:cs typeface="+mj-lt"/>
              </a:rPr>
              <a:t>How prepared do you feel for the start of online instruction at the start of school, August 17</a:t>
            </a:r>
            <a:r>
              <a:rPr lang="en-US" dirty="0">
                <a:ea typeface="+mj-lt"/>
                <a:cs typeface="+mj-lt"/>
              </a:rPr>
              <a:t>?</a:t>
            </a:r>
            <a:endParaRPr lang="en-US" dirty="0"/>
          </a:p>
        </p:txBody>
      </p:sp>
      <p:pic>
        <p:nvPicPr>
          <p:cNvPr id="5" name="Picture 4"/>
          <p:cNvPicPr>
            <a:picLocks noChangeAspect="1"/>
          </p:cNvPicPr>
          <p:nvPr/>
        </p:nvPicPr>
        <p:blipFill>
          <a:blip r:embed="rId3"/>
          <a:stretch>
            <a:fillRect/>
          </a:stretch>
        </p:blipFill>
        <p:spPr>
          <a:xfrm>
            <a:off x="560388" y="3005137"/>
            <a:ext cx="1704975" cy="1762125"/>
          </a:xfrm>
          <a:prstGeom prst="rect">
            <a:avLst/>
          </a:prstGeom>
        </p:spPr>
      </p:pic>
      <p:pic>
        <p:nvPicPr>
          <p:cNvPr id="6" name="Picture 5"/>
          <p:cNvPicPr>
            <a:picLocks noChangeAspect="1"/>
          </p:cNvPicPr>
          <p:nvPr/>
        </p:nvPicPr>
        <p:blipFill>
          <a:blip r:embed="rId4"/>
          <a:stretch>
            <a:fillRect/>
          </a:stretch>
        </p:blipFill>
        <p:spPr>
          <a:xfrm>
            <a:off x="3630163" y="3005137"/>
            <a:ext cx="1733550" cy="1781175"/>
          </a:xfrm>
          <a:prstGeom prst="rect">
            <a:avLst/>
          </a:prstGeom>
        </p:spPr>
      </p:pic>
      <p:sp>
        <p:nvSpPr>
          <p:cNvPr id="8" name="TextBox 7"/>
          <p:cNvSpPr txBox="1"/>
          <p:nvPr/>
        </p:nvSpPr>
        <p:spPr>
          <a:xfrm>
            <a:off x="648683" y="2609755"/>
            <a:ext cx="1528384" cy="369332"/>
          </a:xfrm>
          <a:prstGeom prst="rect">
            <a:avLst/>
          </a:prstGeom>
          <a:noFill/>
        </p:spPr>
        <p:txBody>
          <a:bodyPr wrap="square" rtlCol="0">
            <a:spAutoFit/>
          </a:bodyPr>
          <a:lstStyle/>
          <a:p>
            <a:pPr algn="ctr"/>
            <a:r>
              <a:rPr lang="en-US" dirty="0"/>
              <a:t>Excited </a:t>
            </a:r>
          </a:p>
        </p:txBody>
      </p:sp>
      <p:sp>
        <p:nvSpPr>
          <p:cNvPr id="9" name="TextBox 8"/>
          <p:cNvSpPr txBox="1"/>
          <p:nvPr/>
        </p:nvSpPr>
        <p:spPr>
          <a:xfrm>
            <a:off x="3732746" y="2609755"/>
            <a:ext cx="1528384" cy="369332"/>
          </a:xfrm>
          <a:prstGeom prst="rect">
            <a:avLst/>
          </a:prstGeom>
          <a:noFill/>
        </p:spPr>
        <p:txBody>
          <a:bodyPr wrap="square" rtlCol="0">
            <a:spAutoFit/>
          </a:bodyPr>
          <a:lstStyle/>
          <a:p>
            <a:pPr algn="ctr"/>
            <a:r>
              <a:rPr lang="en-US" dirty="0"/>
              <a:t>Unsure</a:t>
            </a:r>
          </a:p>
        </p:txBody>
      </p:sp>
      <p:sp>
        <p:nvSpPr>
          <p:cNvPr id="10" name="TextBox 9"/>
          <p:cNvSpPr txBox="1"/>
          <p:nvPr/>
        </p:nvSpPr>
        <p:spPr>
          <a:xfrm>
            <a:off x="6632894" y="2607124"/>
            <a:ext cx="1528384" cy="369332"/>
          </a:xfrm>
          <a:prstGeom prst="rect">
            <a:avLst/>
          </a:prstGeom>
          <a:noFill/>
        </p:spPr>
        <p:txBody>
          <a:bodyPr wrap="square" rtlCol="0">
            <a:spAutoFit/>
          </a:bodyPr>
          <a:lstStyle/>
          <a:p>
            <a:pPr algn="ctr"/>
            <a:r>
              <a:rPr lang="en-US" dirty="0"/>
              <a:t>C</a:t>
            </a:r>
            <a:r>
              <a:rPr lang="en-US" dirty="0" smtClean="0"/>
              <a:t>oncerned </a:t>
            </a:r>
            <a:endParaRPr lang="en-US" dirty="0"/>
          </a:p>
        </p:txBody>
      </p:sp>
      <p:pic>
        <p:nvPicPr>
          <p:cNvPr id="11" name="Picture 10"/>
          <p:cNvPicPr>
            <a:picLocks noChangeAspect="1"/>
          </p:cNvPicPr>
          <p:nvPr/>
        </p:nvPicPr>
        <p:blipFill>
          <a:blip r:embed="rId5"/>
          <a:stretch>
            <a:fillRect/>
          </a:stretch>
        </p:blipFill>
        <p:spPr>
          <a:xfrm>
            <a:off x="6606510" y="2986712"/>
            <a:ext cx="1752743" cy="1763302"/>
          </a:xfrm>
          <a:prstGeom prst="rect">
            <a:avLst/>
          </a:prstGeom>
        </p:spPr>
      </p:pic>
      <p:sp>
        <p:nvSpPr>
          <p:cNvPr id="12" name="TextBox 11"/>
          <p:cNvSpPr txBox="1"/>
          <p:nvPr/>
        </p:nvSpPr>
        <p:spPr>
          <a:xfrm>
            <a:off x="998978" y="4743190"/>
            <a:ext cx="921224" cy="923330"/>
          </a:xfrm>
          <a:prstGeom prst="rect">
            <a:avLst/>
          </a:prstGeom>
          <a:noFill/>
        </p:spPr>
        <p:txBody>
          <a:bodyPr wrap="square" rtlCol="0">
            <a:spAutoFit/>
          </a:bodyPr>
          <a:lstStyle/>
          <a:p>
            <a:pPr algn="ctr"/>
            <a:r>
              <a:rPr lang="en-US" sz="5400" dirty="0"/>
              <a:t>1</a:t>
            </a:r>
          </a:p>
        </p:txBody>
      </p:sp>
      <p:sp>
        <p:nvSpPr>
          <p:cNvPr id="13" name="TextBox 12"/>
          <p:cNvSpPr txBox="1"/>
          <p:nvPr/>
        </p:nvSpPr>
        <p:spPr>
          <a:xfrm>
            <a:off x="7019225" y="4739234"/>
            <a:ext cx="921224" cy="923330"/>
          </a:xfrm>
          <a:prstGeom prst="rect">
            <a:avLst/>
          </a:prstGeom>
          <a:noFill/>
        </p:spPr>
        <p:txBody>
          <a:bodyPr wrap="square" rtlCol="0">
            <a:spAutoFit/>
          </a:bodyPr>
          <a:lstStyle/>
          <a:p>
            <a:pPr algn="ctr"/>
            <a:r>
              <a:rPr lang="en-US" sz="5400" dirty="0"/>
              <a:t>3</a:t>
            </a:r>
          </a:p>
        </p:txBody>
      </p:sp>
      <p:sp>
        <p:nvSpPr>
          <p:cNvPr id="14" name="TextBox 13"/>
          <p:cNvSpPr txBox="1"/>
          <p:nvPr/>
        </p:nvSpPr>
        <p:spPr>
          <a:xfrm>
            <a:off x="4036326" y="4812362"/>
            <a:ext cx="921224" cy="923330"/>
          </a:xfrm>
          <a:prstGeom prst="rect">
            <a:avLst/>
          </a:prstGeom>
          <a:noFill/>
        </p:spPr>
        <p:txBody>
          <a:bodyPr wrap="square" rtlCol="0">
            <a:spAutoFit/>
          </a:bodyPr>
          <a:lstStyle/>
          <a:p>
            <a:pPr algn="ctr"/>
            <a:r>
              <a:rPr lang="en-US" sz="5400" dirty="0"/>
              <a:t>2</a:t>
            </a:r>
          </a:p>
        </p:txBody>
      </p:sp>
      <p:sp>
        <p:nvSpPr>
          <p:cNvPr id="3" name="TextBox 2">
            <a:extLst>
              <a:ext uri="{FF2B5EF4-FFF2-40B4-BE49-F238E27FC236}">
                <a16:creationId xmlns:a16="http://schemas.microsoft.com/office/drawing/2014/main" id="{8EC584BC-C536-4926-A085-4F0E30BC0E70}"/>
              </a:ext>
            </a:extLst>
          </p:cNvPr>
          <p:cNvSpPr txBox="1"/>
          <p:nvPr/>
        </p:nvSpPr>
        <p:spPr>
          <a:xfrm>
            <a:off x="8383127" y="6355314"/>
            <a:ext cx="697832" cy="353865"/>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30993510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909E-1417-47C4-8E91-D1388B23F596}"/>
              </a:ext>
            </a:extLst>
          </p:cNvPr>
          <p:cNvSpPr>
            <a:spLocks noGrp="1"/>
          </p:cNvSpPr>
          <p:nvPr>
            <p:ph type="title"/>
          </p:nvPr>
        </p:nvSpPr>
        <p:spPr>
          <a:xfrm>
            <a:off x="157822" y="-69837"/>
            <a:ext cx="8429625" cy="1143000"/>
          </a:xfrm>
        </p:spPr>
        <p:txBody>
          <a:bodyPr/>
          <a:lstStyle/>
          <a:p>
            <a:r>
              <a:rPr lang="en-US" dirty="0">
                <a:cs typeface="Calibri"/>
              </a:rPr>
              <a:t>Q &amp; A Session</a:t>
            </a:r>
            <a:endParaRPr lang="en-US" dirty="0"/>
          </a:p>
        </p:txBody>
      </p:sp>
      <p:pic>
        <p:nvPicPr>
          <p:cNvPr id="5" name="Picture 5">
            <a:extLst>
              <a:ext uri="{FF2B5EF4-FFF2-40B4-BE49-F238E27FC236}">
                <a16:creationId xmlns:a16="http://schemas.microsoft.com/office/drawing/2014/main" id="{E3CFBE2C-A5C3-401D-8B22-B1F5F2833BE5}"/>
              </a:ext>
            </a:extLst>
          </p:cNvPr>
          <p:cNvPicPr>
            <a:picLocks noChangeAspect="1"/>
          </p:cNvPicPr>
          <p:nvPr/>
        </p:nvPicPr>
        <p:blipFill>
          <a:blip r:embed="rId3"/>
          <a:stretch>
            <a:fillRect/>
          </a:stretch>
        </p:blipFill>
        <p:spPr>
          <a:xfrm>
            <a:off x="3047400" y="1823400"/>
            <a:ext cx="3220200" cy="3220200"/>
          </a:xfrm>
          <a:prstGeom prst="rect">
            <a:avLst/>
          </a:prstGeom>
        </p:spPr>
      </p:pic>
      <p:sp>
        <p:nvSpPr>
          <p:cNvPr id="7" name="TextBox 6">
            <a:extLst>
              <a:ext uri="{FF2B5EF4-FFF2-40B4-BE49-F238E27FC236}">
                <a16:creationId xmlns:a16="http://schemas.microsoft.com/office/drawing/2014/main" id="{1D49BBAD-DB8A-46D7-A67C-93F8A7327ED4}"/>
              </a:ext>
            </a:extLst>
          </p:cNvPr>
          <p:cNvSpPr txBox="1"/>
          <p:nvPr/>
        </p:nvSpPr>
        <p:spPr>
          <a:xfrm>
            <a:off x="8383127" y="6355314"/>
            <a:ext cx="697832" cy="353865"/>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2780070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66DD2D-83DF-7C47-925A-65C7A072ED3A}"/>
              </a:ext>
            </a:extLst>
          </p:cNvPr>
          <p:cNvSpPr/>
          <p:nvPr/>
        </p:nvSpPr>
        <p:spPr>
          <a:xfrm>
            <a:off x="0" y="759519"/>
            <a:ext cx="9144000" cy="61488"/>
          </a:xfrm>
          <a:prstGeom prst="rect">
            <a:avLst/>
          </a:prstGeom>
          <a:solidFill>
            <a:srgbClr val="7D2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D2A2B"/>
              </a:solidFill>
            </a:endParaRPr>
          </a:p>
        </p:txBody>
      </p:sp>
      <p:sp>
        <p:nvSpPr>
          <p:cNvPr id="9" name="Content Placeholder 2">
            <a:extLst>
              <a:ext uri="{FF2B5EF4-FFF2-40B4-BE49-F238E27FC236}">
                <a16:creationId xmlns:a16="http://schemas.microsoft.com/office/drawing/2014/main" id="{2A217E54-75F9-9843-8004-8FBC78574398}"/>
              </a:ext>
            </a:extLst>
          </p:cNvPr>
          <p:cNvSpPr>
            <a:spLocks noGrp="1"/>
          </p:cNvSpPr>
          <p:nvPr>
            <p:ph idx="1"/>
          </p:nvPr>
        </p:nvSpPr>
        <p:spPr>
          <a:xfrm>
            <a:off x="199458" y="1691094"/>
            <a:ext cx="8392886" cy="4665256"/>
          </a:xfrm>
        </p:spPr>
        <p:txBody>
          <a:bodyPr/>
          <a:lstStyle/>
          <a:p>
            <a:pPr lvl="1">
              <a:buFont typeface="Wingdings" panose="05000000000000000000" pitchFamily="2" charset="2"/>
              <a:buChar char="Ø"/>
            </a:pPr>
            <a:r>
              <a:rPr lang="en-US" sz="2200" dirty="0">
                <a:cs typeface="Calibri"/>
              </a:rPr>
              <a:t>Understand District expectations for elementary, middle, and high school online learning schedules</a:t>
            </a:r>
          </a:p>
          <a:p>
            <a:pPr marL="457200" lvl="1" indent="0">
              <a:buNone/>
            </a:pPr>
            <a:endParaRPr lang="en-US" sz="1000" dirty="0">
              <a:cs typeface="Calibri"/>
            </a:endParaRPr>
          </a:p>
          <a:p>
            <a:pPr lvl="1">
              <a:buFont typeface="Wingdings" panose="05000000000000000000" pitchFamily="2" charset="2"/>
              <a:buChar char="Ø"/>
            </a:pPr>
            <a:r>
              <a:rPr lang="en-US" sz="2200" dirty="0">
                <a:cs typeface="Calibri"/>
              </a:rPr>
              <a:t>Recognize scheduled times for synchronous and asynchronous learning</a:t>
            </a:r>
          </a:p>
          <a:p>
            <a:pPr marL="457200" lvl="1" indent="0">
              <a:buNone/>
            </a:pPr>
            <a:endParaRPr lang="en-US" sz="1000" dirty="0">
              <a:cs typeface="Calibri"/>
            </a:endParaRPr>
          </a:p>
          <a:p>
            <a:pPr lvl="1">
              <a:buFont typeface="Wingdings" panose="05000000000000000000" pitchFamily="2" charset="2"/>
              <a:buChar char="Ø"/>
            </a:pPr>
            <a:r>
              <a:rPr lang="en-US" sz="2200" dirty="0">
                <a:cs typeface="Calibri"/>
              </a:rPr>
              <a:t>Employ appropriate space applications to maximize student learning from home</a:t>
            </a:r>
          </a:p>
          <a:p>
            <a:pPr marL="457200" lvl="1" indent="0">
              <a:buNone/>
            </a:pPr>
            <a:endParaRPr lang="en-US" sz="1000" dirty="0">
              <a:cs typeface="Calibri"/>
            </a:endParaRPr>
          </a:p>
          <a:p>
            <a:pPr lvl="1">
              <a:buFont typeface="Wingdings" panose="05000000000000000000" pitchFamily="2" charset="2"/>
              <a:buChar char="Ø"/>
            </a:pPr>
            <a:r>
              <a:rPr lang="en-US" sz="2200" dirty="0">
                <a:cs typeface="Calibri"/>
              </a:rPr>
              <a:t>Utilize District support resources to assist at-home/online learning</a:t>
            </a:r>
          </a:p>
          <a:p>
            <a:pPr marL="457200" lvl="1" indent="0">
              <a:buNone/>
            </a:pPr>
            <a:endParaRPr lang="en-US" sz="1000" dirty="0">
              <a:cs typeface="Calibri"/>
            </a:endParaRPr>
          </a:p>
          <a:p>
            <a:pPr lvl="1">
              <a:buFont typeface="Wingdings" panose="05000000000000000000" pitchFamily="2" charset="2"/>
              <a:buChar char="Ø"/>
            </a:pPr>
            <a:r>
              <a:rPr lang="en-US" sz="2200" dirty="0">
                <a:cs typeface="Calibri"/>
              </a:rPr>
              <a:t>Know of technology services and supports rendered by the District.</a:t>
            </a:r>
          </a:p>
          <a:p>
            <a:pPr lvl="1">
              <a:buFont typeface="Courier New" charset="0"/>
              <a:buChar char="o"/>
            </a:pPr>
            <a:endParaRPr lang="en-US" dirty="0">
              <a:cs typeface="Calibri"/>
            </a:endParaRPr>
          </a:p>
        </p:txBody>
      </p:sp>
      <p:sp>
        <p:nvSpPr>
          <p:cNvPr id="6" name="Title 1">
            <a:extLst>
              <a:ext uri="{FF2B5EF4-FFF2-40B4-BE49-F238E27FC236}">
                <a16:creationId xmlns:a16="http://schemas.microsoft.com/office/drawing/2014/main" id="{C87BCBD0-2DD3-3B40-9BA9-03E6DFA05C8B}"/>
              </a:ext>
            </a:extLst>
          </p:cNvPr>
          <p:cNvSpPr txBox="1">
            <a:spLocks/>
          </p:cNvSpPr>
          <p:nvPr/>
        </p:nvSpPr>
        <p:spPr>
          <a:xfrm>
            <a:off x="106213" y="218805"/>
            <a:ext cx="4635794"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Session Goals</a:t>
            </a:r>
          </a:p>
        </p:txBody>
      </p:sp>
      <p:sp>
        <p:nvSpPr>
          <p:cNvPr id="10" name="Title 1">
            <a:extLst>
              <a:ext uri="{FF2B5EF4-FFF2-40B4-BE49-F238E27FC236}">
                <a16:creationId xmlns:a16="http://schemas.microsoft.com/office/drawing/2014/main" id="{C87BCBD0-2DD3-3B40-9BA9-03E6DFA05C8B}"/>
              </a:ext>
            </a:extLst>
          </p:cNvPr>
          <p:cNvSpPr>
            <a:spLocks noGrp="1"/>
          </p:cNvSpPr>
          <p:nvPr>
            <p:ph type="title"/>
          </p:nvPr>
        </p:nvSpPr>
        <p:spPr>
          <a:xfrm>
            <a:off x="172888" y="828405"/>
            <a:ext cx="8798224" cy="1063370"/>
          </a:xfrm>
        </p:spPr>
        <p:txBody>
          <a:bodyPr/>
          <a:lstStyle/>
          <a:p>
            <a:r>
              <a:rPr lang="en-US" sz="3000" b="1" dirty="0"/>
              <a:t>By the end of this session, you will be able to:</a:t>
            </a:r>
            <a:endParaRPr lang="en-US" sz="3000" b="1" dirty="0">
              <a:latin typeface="+mn-lt"/>
            </a:endParaRPr>
          </a:p>
        </p:txBody>
      </p:sp>
      <p:sp>
        <p:nvSpPr>
          <p:cNvPr id="11" name="TextBox 10"/>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2452581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C4C4E-0981-4A3F-9C42-81A264F5E9CD}"/>
              </a:ext>
            </a:extLst>
          </p:cNvPr>
          <p:cNvSpPr>
            <a:spLocks noGrp="1"/>
          </p:cNvSpPr>
          <p:nvPr>
            <p:ph idx="1"/>
          </p:nvPr>
        </p:nvSpPr>
        <p:spPr>
          <a:xfrm>
            <a:off x="323905" y="2278925"/>
            <a:ext cx="4904906" cy="3471863"/>
          </a:xfrm>
        </p:spPr>
        <p:txBody>
          <a:bodyPr/>
          <a:lstStyle/>
          <a:p>
            <a:r>
              <a:rPr lang="en-US" dirty="0">
                <a:cs typeface="Calibri"/>
              </a:rPr>
              <a:t>Positive talk</a:t>
            </a:r>
          </a:p>
          <a:p>
            <a:r>
              <a:rPr lang="en-US" dirty="0">
                <a:cs typeface="Calibri"/>
              </a:rPr>
              <a:t>Plan</a:t>
            </a:r>
          </a:p>
          <a:p>
            <a:r>
              <a:rPr lang="en-US" dirty="0">
                <a:cs typeface="Calibri"/>
              </a:rPr>
              <a:t>Encourage</a:t>
            </a:r>
          </a:p>
          <a:p>
            <a:r>
              <a:rPr lang="en-US" dirty="0">
                <a:cs typeface="Calibri"/>
              </a:rPr>
              <a:t>Communication</a:t>
            </a:r>
          </a:p>
          <a:p>
            <a:endParaRPr lang="en-US" dirty="0">
              <a:cs typeface="Calibri"/>
            </a:endParaRPr>
          </a:p>
        </p:txBody>
      </p:sp>
      <p:pic>
        <p:nvPicPr>
          <p:cNvPr id="5" name="Picture 5" descr="A screenshot of a cell phone&#10;&#10;Description automatically generated">
            <a:extLst>
              <a:ext uri="{FF2B5EF4-FFF2-40B4-BE49-F238E27FC236}">
                <a16:creationId xmlns:a16="http://schemas.microsoft.com/office/drawing/2014/main" id="{E5D0332D-19CC-4DD8-8637-237C67815167}"/>
              </a:ext>
            </a:extLst>
          </p:cNvPr>
          <p:cNvPicPr>
            <a:picLocks noChangeAspect="1"/>
          </p:cNvPicPr>
          <p:nvPr/>
        </p:nvPicPr>
        <p:blipFill rotWithShape="1">
          <a:blip r:embed="rId3"/>
          <a:srcRect r="-369" b="8558"/>
          <a:stretch/>
        </p:blipFill>
        <p:spPr>
          <a:xfrm>
            <a:off x="5024182" y="1711615"/>
            <a:ext cx="3589692" cy="2699616"/>
          </a:xfrm>
          <a:prstGeom prst="rect">
            <a:avLst/>
          </a:prstGeom>
        </p:spPr>
      </p:pic>
      <p:sp>
        <p:nvSpPr>
          <p:cNvPr id="7" name="Title 6">
            <a:extLst>
              <a:ext uri="{FF2B5EF4-FFF2-40B4-BE49-F238E27FC236}">
                <a16:creationId xmlns:a16="http://schemas.microsoft.com/office/drawing/2014/main" id="{A458E81F-63CD-4FC8-A369-47A813EC99AD}"/>
              </a:ext>
            </a:extLst>
          </p:cNvPr>
          <p:cNvSpPr>
            <a:spLocks noGrp="1"/>
          </p:cNvSpPr>
          <p:nvPr>
            <p:ph type="title"/>
          </p:nvPr>
        </p:nvSpPr>
        <p:spPr/>
        <p:txBody>
          <a:bodyPr/>
          <a:lstStyle/>
          <a:p>
            <a:r>
              <a:rPr lang="en-US" b="1" dirty="0">
                <a:cs typeface="Calibri"/>
              </a:rPr>
              <a:t>Our Mindsets</a:t>
            </a:r>
            <a:endParaRPr lang="en-US" b="1" dirty="0"/>
          </a:p>
        </p:txBody>
      </p:sp>
      <p:sp>
        <p:nvSpPr>
          <p:cNvPr id="2" name="TextBox 1">
            <a:extLst>
              <a:ext uri="{FF2B5EF4-FFF2-40B4-BE49-F238E27FC236}">
                <a16:creationId xmlns:a16="http://schemas.microsoft.com/office/drawing/2014/main" id="{83A137B1-E2BF-4893-B00E-C265E9F5C823}"/>
              </a:ext>
            </a:extLst>
          </p:cNvPr>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1070606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7D54A20-4750-40D6-AFD3-03053CD1DF92}"/>
              </a:ext>
            </a:extLst>
          </p:cNvPr>
          <p:cNvGrpSpPr/>
          <p:nvPr/>
        </p:nvGrpSpPr>
        <p:grpSpPr>
          <a:xfrm>
            <a:off x="432913" y="1627845"/>
            <a:ext cx="8472262" cy="4255944"/>
            <a:chOff x="1790281" y="1795640"/>
            <a:chExt cx="9133926" cy="4588324"/>
          </a:xfrm>
        </p:grpSpPr>
        <p:sp>
          <p:nvSpPr>
            <p:cNvPr id="57" name="TextBox 56">
              <a:extLst>
                <a:ext uri="{FF2B5EF4-FFF2-40B4-BE49-F238E27FC236}">
                  <a16:creationId xmlns:a16="http://schemas.microsoft.com/office/drawing/2014/main" id="{01A4CAFE-BDC5-462C-ACB1-76DE988D313C}"/>
                </a:ext>
              </a:extLst>
            </p:cNvPr>
            <p:cNvSpPr txBox="1"/>
            <p:nvPr/>
          </p:nvSpPr>
          <p:spPr>
            <a:xfrm>
              <a:off x="8560562" y="1795641"/>
              <a:ext cx="2363645" cy="4977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chemeClr val="accent1"/>
                  </a:solidFill>
                  <a:effectLst/>
                  <a:uLnTx/>
                  <a:uFillTx/>
                  <a:latin typeface="Century Gothic" panose="020B0502020202020204" pitchFamily="34" charset="0"/>
                  <a:cs typeface="Arial" panose="020B0604020202020204" pitchFamily="34" charset="0"/>
                </a:rPr>
                <a:t>Technology</a:t>
              </a:r>
            </a:p>
          </p:txBody>
        </p:sp>
        <p:sp>
          <p:nvSpPr>
            <p:cNvPr id="55" name="TextBox 54">
              <a:extLst>
                <a:ext uri="{FF2B5EF4-FFF2-40B4-BE49-F238E27FC236}">
                  <a16:creationId xmlns:a16="http://schemas.microsoft.com/office/drawing/2014/main" id="{81D935CE-8D53-4B8F-999B-D68A81E0825A}"/>
                </a:ext>
              </a:extLst>
            </p:cNvPr>
            <p:cNvSpPr txBox="1"/>
            <p:nvPr/>
          </p:nvSpPr>
          <p:spPr>
            <a:xfrm>
              <a:off x="8560564" y="4470162"/>
              <a:ext cx="2098181" cy="96225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chemeClr val="accent3"/>
                  </a:solidFill>
                  <a:effectLst/>
                  <a:uLnTx/>
                  <a:uFillTx/>
                  <a:latin typeface="Century Gothic" panose="020B0502020202020204" pitchFamily="34" charset="0"/>
                  <a:cs typeface="Arial" panose="020B0604020202020204" pitchFamily="34" charset="0"/>
                </a:rPr>
                <a:t>Support</a:t>
              </a:r>
              <a:r>
                <a:rPr kumimoji="0" lang="en-IN" sz="2800" b="1" i="0" u="none" strike="noStrike" kern="1200" cap="none" spc="0" normalizeH="0" baseline="0" noProof="0" dirty="0">
                  <a:ln>
                    <a:noFill/>
                  </a:ln>
                  <a:solidFill>
                    <a:schemeClr val="accent3"/>
                  </a:solidFill>
                  <a:effectLst/>
                  <a:uLnTx/>
                  <a:uFillTx/>
                  <a:latin typeface="Century Gothic" panose="020B0502020202020204" pitchFamily="34" charset="0"/>
                  <a:cs typeface="Arial" panose="020B0604020202020204" pitchFamily="34" charset="0"/>
                </a:rPr>
                <a:t> </a:t>
              </a:r>
              <a:r>
                <a:rPr kumimoji="0" lang="en-IN" sz="2400" b="1" i="0" u="none" strike="noStrike" kern="1200" cap="none" spc="0" normalizeH="0" baseline="0" noProof="0" dirty="0">
                  <a:ln>
                    <a:noFill/>
                  </a:ln>
                  <a:solidFill>
                    <a:schemeClr val="accent3"/>
                  </a:solidFill>
                  <a:effectLst/>
                  <a:uLnTx/>
                  <a:uFillTx/>
                  <a:latin typeface="Century Gothic" panose="020B0502020202020204" pitchFamily="34" charset="0"/>
                  <a:cs typeface="Arial" panose="020B0604020202020204" pitchFamily="34" charset="0"/>
                </a:rPr>
                <a:t>Resources</a:t>
              </a:r>
            </a:p>
          </p:txBody>
        </p:sp>
        <p:sp>
          <p:nvSpPr>
            <p:cNvPr id="53" name="TextBox 52">
              <a:extLst>
                <a:ext uri="{FF2B5EF4-FFF2-40B4-BE49-F238E27FC236}">
                  <a16:creationId xmlns:a16="http://schemas.microsoft.com/office/drawing/2014/main" id="{99F8A709-5BA5-4057-BFFC-640A903249BB}"/>
                </a:ext>
              </a:extLst>
            </p:cNvPr>
            <p:cNvSpPr txBox="1"/>
            <p:nvPr/>
          </p:nvSpPr>
          <p:spPr>
            <a:xfrm>
              <a:off x="1790281" y="4503342"/>
              <a:ext cx="2196441" cy="895896"/>
            </a:xfrm>
            <a:prstGeom prst="rect">
              <a:avLst/>
            </a:prstGeom>
            <a:noFill/>
          </p:spPr>
          <p:txBody>
            <a:bodyPr wrap="square" rtlCol="0" anchor="ctr">
              <a:spAutoFit/>
            </a:bodyPr>
            <a:lstStyle/>
            <a:p>
              <a:pPr defTabSz="914400" eaLnBrk="1" fontAlgn="auto" hangingPunct="1">
                <a:spcBef>
                  <a:spcPts val="0"/>
                </a:spcBef>
                <a:spcAft>
                  <a:spcPts val="0"/>
                </a:spcAft>
                <a:defRPr/>
              </a:pPr>
              <a:r>
                <a:rPr lang="en-IN" sz="2400" b="1" dirty="0">
                  <a:solidFill>
                    <a:schemeClr val="accent4"/>
                  </a:solidFill>
                  <a:latin typeface="Century Gothic"/>
                  <a:cs typeface="Arial"/>
                </a:rPr>
                <a:t>Student Work Space</a:t>
              </a:r>
              <a:endParaRPr kumimoji="0" lang="en-IN" sz="2400" b="1" i="0" u="none" strike="noStrike" kern="1200" cap="none" spc="0" normalizeH="0" baseline="0" noProof="0" dirty="0">
                <a:ln>
                  <a:noFill/>
                </a:ln>
                <a:solidFill>
                  <a:schemeClr val="accent4"/>
                </a:solidFill>
                <a:effectLst/>
                <a:uLnTx/>
                <a:uFillTx/>
                <a:latin typeface="Century Gothic" panose="020B0502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9A0C1218-04A8-424F-9F71-C9C1B6718844}"/>
                </a:ext>
              </a:extLst>
            </p:cNvPr>
            <p:cNvSpPr txBox="1"/>
            <p:nvPr/>
          </p:nvSpPr>
          <p:spPr>
            <a:xfrm>
              <a:off x="1790283" y="1795640"/>
              <a:ext cx="2038599" cy="4977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chemeClr val="accent2"/>
                  </a:solidFill>
                  <a:effectLst/>
                  <a:uLnTx/>
                  <a:uFillTx/>
                  <a:latin typeface="Century Gothic" panose="020B0502020202020204" pitchFamily="34" charset="0"/>
                  <a:cs typeface="Arial" panose="020B0604020202020204" pitchFamily="34" charset="0"/>
                </a:rPr>
                <a:t>Schedules</a:t>
              </a:r>
            </a:p>
          </p:txBody>
        </p:sp>
        <p:sp>
          <p:nvSpPr>
            <p:cNvPr id="10" name="Oval 9">
              <a:extLst>
                <a:ext uri="{FF2B5EF4-FFF2-40B4-BE49-F238E27FC236}">
                  <a16:creationId xmlns:a16="http://schemas.microsoft.com/office/drawing/2014/main" id="{8C030FBE-BF51-478E-8965-A9754C7D8AC1}"/>
                </a:ext>
              </a:extLst>
            </p:cNvPr>
            <p:cNvSpPr/>
            <p:nvPr/>
          </p:nvSpPr>
          <p:spPr>
            <a:xfrm>
              <a:off x="5277937" y="3338646"/>
              <a:ext cx="1577936" cy="1577934"/>
            </a:xfrm>
            <a:prstGeom prst="ellipse">
              <a:avLst/>
            </a:prstGeom>
            <a:solidFill>
              <a:schemeClr val="bg2">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15">
              <a:extLst>
                <a:ext uri="{FF2B5EF4-FFF2-40B4-BE49-F238E27FC236}">
                  <a16:creationId xmlns:a16="http://schemas.microsoft.com/office/drawing/2014/main" id="{543CC0FA-1352-48D9-AAD3-ACB539405348}"/>
                </a:ext>
              </a:extLst>
            </p:cNvPr>
            <p:cNvSpPr/>
            <p:nvPr/>
          </p:nvSpPr>
          <p:spPr>
            <a:xfrm rot="15978920">
              <a:off x="3108755" y="3781322"/>
              <a:ext cx="3334880" cy="1870404"/>
            </a:xfrm>
            <a:custGeom>
              <a:avLst/>
              <a:gdLst>
                <a:gd name="connsiteX0" fmla="*/ 4353812 w 4354026"/>
                <a:gd name="connsiteY0" fmla="*/ 2388718 h 2442001"/>
                <a:gd name="connsiteX1" fmla="*/ 4271386 w 4354026"/>
                <a:gd name="connsiteY1" fmla="*/ 2417051 h 2442001"/>
                <a:gd name="connsiteX2" fmla="*/ 3877293 w 4354026"/>
                <a:gd name="connsiteY2" fmla="*/ 2017806 h 2442001"/>
                <a:gd name="connsiteX3" fmla="*/ 3874718 w 4354026"/>
                <a:gd name="connsiteY3" fmla="*/ 1953411 h 2442001"/>
                <a:gd name="connsiteX4" fmla="*/ 4031011 w 4354026"/>
                <a:gd name="connsiteY4" fmla="*/ 1938759 h 2442001"/>
                <a:gd name="connsiteX5" fmla="*/ 3955092 w 4354026"/>
                <a:gd name="connsiteY5" fmla="*/ 1814822 h 2442001"/>
                <a:gd name="connsiteX6" fmla="*/ 2172134 w 4354026"/>
                <a:gd name="connsiteY6" fmla="*/ 1160074 h 2442001"/>
                <a:gd name="connsiteX7" fmla="*/ 2172049 w 4354026"/>
                <a:gd name="connsiteY7" fmla="*/ 1159261 h 2442001"/>
                <a:gd name="connsiteX8" fmla="*/ 2056121 w 4354026"/>
                <a:gd name="connsiteY8" fmla="*/ 1189069 h 2442001"/>
                <a:gd name="connsiteX9" fmla="*/ 955741 w 4354026"/>
                <a:gd name="connsiteY9" fmla="*/ 2008246 h 2442001"/>
                <a:gd name="connsiteX10" fmla="*/ 858805 w 4354026"/>
                <a:gd name="connsiteY10" fmla="*/ 2167808 h 2442001"/>
                <a:gd name="connsiteX11" fmla="*/ 770982 w 4354026"/>
                <a:gd name="connsiteY11" fmla="*/ 2145226 h 2442001"/>
                <a:gd name="connsiteX12" fmla="*/ 0 w 4354026"/>
                <a:gd name="connsiteY12" fmla="*/ 1097279 h 2442001"/>
                <a:gd name="connsiteX13" fmla="*/ 1097280 w 4354026"/>
                <a:gd name="connsiteY13" fmla="*/ 0 h 2442001"/>
                <a:gd name="connsiteX14" fmla="*/ 2172267 w 4354026"/>
                <a:gd name="connsiteY14" fmla="*/ 876139 h 2442001"/>
                <a:gd name="connsiteX15" fmla="*/ 2178618 w 4354026"/>
                <a:gd name="connsiteY15" fmla="*/ 939135 h 2442001"/>
                <a:gd name="connsiteX16" fmla="*/ 2331023 w 4354026"/>
                <a:gd name="connsiteY16" fmla="*/ 907348 h 2442001"/>
                <a:gd name="connsiteX17" fmla="*/ 3630022 w 4354026"/>
                <a:gd name="connsiteY17" fmla="*/ 1257955 h 2442001"/>
                <a:gd name="connsiteX18" fmla="*/ 4116477 w 4354026"/>
                <a:gd name="connsiteY18" fmla="*/ 1820202 h 2442001"/>
                <a:gd name="connsiteX19" fmla="*/ 4147925 w 4354026"/>
                <a:gd name="connsiteY19" fmla="*/ 1893431 h 2442001"/>
                <a:gd name="connsiteX20" fmla="*/ 4240478 w 4354026"/>
                <a:gd name="connsiteY20" fmla="*/ 1791137 h 2442001"/>
                <a:gd name="connsiteX21" fmla="*/ 4299721 w 4354026"/>
                <a:gd name="connsiteY21" fmla="*/ 1809166 h 2442001"/>
                <a:gd name="connsiteX22" fmla="*/ 4353812 w 4354026"/>
                <a:gd name="connsiteY22" fmla="*/ 2388718 h 244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54026" h="2442001">
                  <a:moveTo>
                    <a:pt x="4353812" y="2388718"/>
                  </a:moveTo>
                  <a:cubicBezTo>
                    <a:pt x="4358105" y="2451825"/>
                    <a:pt x="4296715" y="2455687"/>
                    <a:pt x="4271386" y="2417051"/>
                  </a:cubicBezTo>
                  <a:lnTo>
                    <a:pt x="3877293" y="2017806"/>
                  </a:lnTo>
                  <a:cubicBezTo>
                    <a:pt x="3824918" y="1973160"/>
                    <a:pt x="3842091" y="1959421"/>
                    <a:pt x="3874718" y="1953411"/>
                  </a:cubicBezTo>
                  <a:lnTo>
                    <a:pt x="4031011" y="1938759"/>
                  </a:lnTo>
                  <a:lnTo>
                    <a:pt x="3955092" y="1814822"/>
                  </a:lnTo>
                  <a:cubicBezTo>
                    <a:pt x="3486559" y="1125689"/>
                    <a:pt x="2723510" y="1063080"/>
                    <a:pt x="2172134" y="1160074"/>
                  </a:cubicBezTo>
                  <a:lnTo>
                    <a:pt x="2172049" y="1159261"/>
                  </a:lnTo>
                  <a:lnTo>
                    <a:pt x="2056121" y="1189069"/>
                  </a:lnTo>
                  <a:cubicBezTo>
                    <a:pt x="1602620" y="1330123"/>
                    <a:pt x="1216009" y="1622999"/>
                    <a:pt x="955741" y="2008246"/>
                  </a:cubicBezTo>
                  <a:lnTo>
                    <a:pt x="858805" y="2167808"/>
                  </a:lnTo>
                  <a:lnTo>
                    <a:pt x="770982" y="2145226"/>
                  </a:lnTo>
                  <a:cubicBezTo>
                    <a:pt x="324314" y="2006298"/>
                    <a:pt x="0" y="1589662"/>
                    <a:pt x="0" y="1097279"/>
                  </a:cubicBezTo>
                  <a:cubicBezTo>
                    <a:pt x="0" y="491269"/>
                    <a:pt x="491269" y="0"/>
                    <a:pt x="1097280" y="0"/>
                  </a:cubicBezTo>
                  <a:cubicBezTo>
                    <a:pt x="1627540" y="0"/>
                    <a:pt x="2069950" y="376128"/>
                    <a:pt x="2172267" y="876139"/>
                  </a:cubicBezTo>
                  <a:lnTo>
                    <a:pt x="2178618" y="939135"/>
                  </a:lnTo>
                  <a:lnTo>
                    <a:pt x="2331023" y="907348"/>
                  </a:lnTo>
                  <a:cubicBezTo>
                    <a:pt x="2750383" y="847387"/>
                    <a:pt x="3248378" y="961955"/>
                    <a:pt x="3630022" y="1257955"/>
                  </a:cubicBezTo>
                  <a:cubicBezTo>
                    <a:pt x="3792295" y="1372899"/>
                    <a:pt x="4009495" y="1606557"/>
                    <a:pt x="4116477" y="1820202"/>
                  </a:cubicBezTo>
                  <a:lnTo>
                    <a:pt x="4147925" y="1893431"/>
                  </a:lnTo>
                  <a:lnTo>
                    <a:pt x="4240478" y="1791137"/>
                  </a:lnTo>
                  <a:cubicBezTo>
                    <a:pt x="4267095" y="1767096"/>
                    <a:pt x="4293710" y="1758509"/>
                    <a:pt x="4299721" y="1809166"/>
                  </a:cubicBezTo>
                  <a:cubicBezTo>
                    <a:pt x="4308307" y="1867550"/>
                    <a:pt x="4354671" y="2284399"/>
                    <a:pt x="4353812" y="2388718"/>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9FB873EA-A4B3-4E1E-B2CA-C52BBD709171}"/>
                </a:ext>
              </a:extLst>
            </p:cNvPr>
            <p:cNvSpPr/>
            <p:nvPr/>
          </p:nvSpPr>
          <p:spPr>
            <a:xfrm rot="5400000">
              <a:off x="5741313" y="2637322"/>
              <a:ext cx="3334881" cy="1870405"/>
            </a:xfrm>
            <a:custGeom>
              <a:avLst/>
              <a:gdLst>
                <a:gd name="connsiteX0" fmla="*/ 0 w 4354027"/>
                <a:gd name="connsiteY0" fmla="*/ 1097279 h 2442002"/>
                <a:gd name="connsiteX1" fmla="*/ 1097280 w 4354027"/>
                <a:gd name="connsiteY1" fmla="*/ 0 h 2442002"/>
                <a:gd name="connsiteX2" fmla="*/ 2172267 w 4354027"/>
                <a:gd name="connsiteY2" fmla="*/ 876139 h 2442002"/>
                <a:gd name="connsiteX3" fmla="*/ 2178618 w 4354027"/>
                <a:gd name="connsiteY3" fmla="*/ 939135 h 2442002"/>
                <a:gd name="connsiteX4" fmla="*/ 2331022 w 4354027"/>
                <a:gd name="connsiteY4" fmla="*/ 907349 h 2442002"/>
                <a:gd name="connsiteX5" fmla="*/ 3630021 w 4354027"/>
                <a:gd name="connsiteY5" fmla="*/ 1257956 h 2442002"/>
                <a:gd name="connsiteX6" fmla="*/ 4116477 w 4354027"/>
                <a:gd name="connsiteY6" fmla="*/ 1820203 h 2442002"/>
                <a:gd name="connsiteX7" fmla="*/ 4147925 w 4354027"/>
                <a:gd name="connsiteY7" fmla="*/ 1893433 h 2442002"/>
                <a:gd name="connsiteX8" fmla="*/ 4240479 w 4354027"/>
                <a:gd name="connsiteY8" fmla="*/ 1791138 h 2442002"/>
                <a:gd name="connsiteX9" fmla="*/ 4299722 w 4354027"/>
                <a:gd name="connsiteY9" fmla="*/ 1809167 h 2442002"/>
                <a:gd name="connsiteX10" fmla="*/ 4353813 w 4354027"/>
                <a:gd name="connsiteY10" fmla="*/ 2388719 h 2442002"/>
                <a:gd name="connsiteX11" fmla="*/ 4271387 w 4354027"/>
                <a:gd name="connsiteY11" fmla="*/ 2417052 h 2442002"/>
                <a:gd name="connsiteX12" fmla="*/ 3877294 w 4354027"/>
                <a:gd name="connsiteY12" fmla="*/ 2017807 h 2442002"/>
                <a:gd name="connsiteX13" fmla="*/ 3874719 w 4354027"/>
                <a:gd name="connsiteY13" fmla="*/ 1953412 h 2442002"/>
                <a:gd name="connsiteX14" fmla="*/ 4031011 w 4354027"/>
                <a:gd name="connsiteY14" fmla="*/ 1938759 h 2442002"/>
                <a:gd name="connsiteX15" fmla="*/ 3955092 w 4354027"/>
                <a:gd name="connsiteY15" fmla="*/ 1814823 h 2442002"/>
                <a:gd name="connsiteX16" fmla="*/ 2172133 w 4354027"/>
                <a:gd name="connsiteY16" fmla="*/ 1160075 h 2442002"/>
                <a:gd name="connsiteX17" fmla="*/ 2172048 w 4354027"/>
                <a:gd name="connsiteY17" fmla="*/ 1159261 h 2442002"/>
                <a:gd name="connsiteX18" fmla="*/ 2056121 w 4354027"/>
                <a:gd name="connsiteY18" fmla="*/ 1189069 h 2442002"/>
                <a:gd name="connsiteX19" fmla="*/ 955741 w 4354027"/>
                <a:gd name="connsiteY19" fmla="*/ 2008246 h 2442002"/>
                <a:gd name="connsiteX20" fmla="*/ 858805 w 4354027"/>
                <a:gd name="connsiteY20" fmla="*/ 2167808 h 2442002"/>
                <a:gd name="connsiteX21" fmla="*/ 770982 w 4354027"/>
                <a:gd name="connsiteY21" fmla="*/ 2145226 h 2442002"/>
                <a:gd name="connsiteX22" fmla="*/ 0 w 4354027"/>
                <a:gd name="connsiteY22" fmla="*/ 1097279 h 244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54027" h="2442002">
                  <a:moveTo>
                    <a:pt x="0" y="1097279"/>
                  </a:moveTo>
                  <a:cubicBezTo>
                    <a:pt x="0" y="491269"/>
                    <a:pt x="491269" y="0"/>
                    <a:pt x="1097280" y="0"/>
                  </a:cubicBezTo>
                  <a:cubicBezTo>
                    <a:pt x="1627540" y="0"/>
                    <a:pt x="2069950" y="376128"/>
                    <a:pt x="2172267" y="876139"/>
                  </a:cubicBezTo>
                  <a:lnTo>
                    <a:pt x="2178618" y="939135"/>
                  </a:lnTo>
                  <a:lnTo>
                    <a:pt x="2331022" y="907349"/>
                  </a:lnTo>
                  <a:cubicBezTo>
                    <a:pt x="2750382" y="847388"/>
                    <a:pt x="3248378" y="961956"/>
                    <a:pt x="3630021" y="1257956"/>
                  </a:cubicBezTo>
                  <a:cubicBezTo>
                    <a:pt x="3792294" y="1372900"/>
                    <a:pt x="4009494" y="1606558"/>
                    <a:pt x="4116477" y="1820203"/>
                  </a:cubicBezTo>
                  <a:lnTo>
                    <a:pt x="4147925" y="1893433"/>
                  </a:lnTo>
                  <a:lnTo>
                    <a:pt x="4240479" y="1791138"/>
                  </a:lnTo>
                  <a:cubicBezTo>
                    <a:pt x="4267096" y="1767097"/>
                    <a:pt x="4293711" y="1758510"/>
                    <a:pt x="4299722" y="1809167"/>
                  </a:cubicBezTo>
                  <a:cubicBezTo>
                    <a:pt x="4308308" y="1867551"/>
                    <a:pt x="4354672" y="2284400"/>
                    <a:pt x="4353813" y="2388719"/>
                  </a:cubicBezTo>
                  <a:cubicBezTo>
                    <a:pt x="4358106" y="2451825"/>
                    <a:pt x="4296716" y="2455688"/>
                    <a:pt x="4271387" y="2417052"/>
                  </a:cubicBezTo>
                  <a:lnTo>
                    <a:pt x="3877294" y="2017807"/>
                  </a:lnTo>
                  <a:cubicBezTo>
                    <a:pt x="3824919" y="1973161"/>
                    <a:pt x="3842092" y="1959422"/>
                    <a:pt x="3874719" y="1953412"/>
                  </a:cubicBezTo>
                  <a:lnTo>
                    <a:pt x="4031011" y="1938759"/>
                  </a:lnTo>
                  <a:lnTo>
                    <a:pt x="3955092" y="1814823"/>
                  </a:lnTo>
                  <a:cubicBezTo>
                    <a:pt x="3486559" y="1125690"/>
                    <a:pt x="2723510" y="1063081"/>
                    <a:pt x="2172133" y="1160075"/>
                  </a:cubicBezTo>
                  <a:lnTo>
                    <a:pt x="2172048" y="1159261"/>
                  </a:lnTo>
                  <a:lnTo>
                    <a:pt x="2056121" y="1189069"/>
                  </a:lnTo>
                  <a:cubicBezTo>
                    <a:pt x="1602620" y="1330123"/>
                    <a:pt x="1216009" y="1622999"/>
                    <a:pt x="955741" y="2008246"/>
                  </a:cubicBezTo>
                  <a:lnTo>
                    <a:pt x="858805" y="2167808"/>
                  </a:lnTo>
                  <a:lnTo>
                    <a:pt x="770982" y="2145226"/>
                  </a:lnTo>
                  <a:cubicBezTo>
                    <a:pt x="324314" y="2006298"/>
                    <a:pt x="0" y="1589662"/>
                    <a:pt x="0" y="1097279"/>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11">
              <a:extLst>
                <a:ext uri="{FF2B5EF4-FFF2-40B4-BE49-F238E27FC236}">
                  <a16:creationId xmlns:a16="http://schemas.microsoft.com/office/drawing/2014/main" id="{86EC3C61-5350-49EA-8368-B4A65807E0B0}"/>
                </a:ext>
              </a:extLst>
            </p:cNvPr>
            <p:cNvSpPr/>
            <p:nvPr/>
          </p:nvSpPr>
          <p:spPr>
            <a:xfrm>
              <a:off x="3893298" y="1874880"/>
              <a:ext cx="3334884" cy="1870403"/>
            </a:xfrm>
            <a:custGeom>
              <a:avLst/>
              <a:gdLst>
                <a:gd name="connsiteX0" fmla="*/ 1097280 w 4354026"/>
                <a:gd name="connsiteY0" fmla="*/ 0 h 2442002"/>
                <a:gd name="connsiteX1" fmla="*/ 2172267 w 4354026"/>
                <a:gd name="connsiteY1" fmla="*/ 876139 h 2442002"/>
                <a:gd name="connsiteX2" fmla="*/ 2178618 w 4354026"/>
                <a:gd name="connsiteY2" fmla="*/ 939135 h 2442002"/>
                <a:gd name="connsiteX3" fmla="*/ 2331022 w 4354026"/>
                <a:gd name="connsiteY3" fmla="*/ 907348 h 2442002"/>
                <a:gd name="connsiteX4" fmla="*/ 3630021 w 4354026"/>
                <a:gd name="connsiteY4" fmla="*/ 1257956 h 2442002"/>
                <a:gd name="connsiteX5" fmla="*/ 4116477 w 4354026"/>
                <a:gd name="connsiteY5" fmla="*/ 1820203 h 2442002"/>
                <a:gd name="connsiteX6" fmla="*/ 4147925 w 4354026"/>
                <a:gd name="connsiteY6" fmla="*/ 1893433 h 2442002"/>
                <a:gd name="connsiteX7" fmla="*/ 4240478 w 4354026"/>
                <a:gd name="connsiteY7" fmla="*/ 1791138 h 2442002"/>
                <a:gd name="connsiteX8" fmla="*/ 4299721 w 4354026"/>
                <a:gd name="connsiteY8" fmla="*/ 1809167 h 2442002"/>
                <a:gd name="connsiteX9" fmla="*/ 4353812 w 4354026"/>
                <a:gd name="connsiteY9" fmla="*/ 2388719 h 2442002"/>
                <a:gd name="connsiteX10" fmla="*/ 4271386 w 4354026"/>
                <a:gd name="connsiteY10" fmla="*/ 2417052 h 2442002"/>
                <a:gd name="connsiteX11" fmla="*/ 3877293 w 4354026"/>
                <a:gd name="connsiteY11" fmla="*/ 2017807 h 2442002"/>
                <a:gd name="connsiteX12" fmla="*/ 3874718 w 4354026"/>
                <a:gd name="connsiteY12" fmla="*/ 1953412 h 2442002"/>
                <a:gd name="connsiteX13" fmla="*/ 4031011 w 4354026"/>
                <a:gd name="connsiteY13" fmla="*/ 1938759 h 2442002"/>
                <a:gd name="connsiteX14" fmla="*/ 3955092 w 4354026"/>
                <a:gd name="connsiteY14" fmla="*/ 1814823 h 2442002"/>
                <a:gd name="connsiteX15" fmla="*/ 2172133 w 4354026"/>
                <a:gd name="connsiteY15" fmla="*/ 1160075 h 2442002"/>
                <a:gd name="connsiteX16" fmla="*/ 2172048 w 4354026"/>
                <a:gd name="connsiteY16" fmla="*/ 1159261 h 2442002"/>
                <a:gd name="connsiteX17" fmla="*/ 2056121 w 4354026"/>
                <a:gd name="connsiteY17" fmla="*/ 1189069 h 2442002"/>
                <a:gd name="connsiteX18" fmla="*/ 955741 w 4354026"/>
                <a:gd name="connsiteY18" fmla="*/ 2008246 h 2442002"/>
                <a:gd name="connsiteX19" fmla="*/ 858805 w 4354026"/>
                <a:gd name="connsiteY19" fmla="*/ 2167808 h 2442002"/>
                <a:gd name="connsiteX20" fmla="*/ 770982 w 4354026"/>
                <a:gd name="connsiteY20" fmla="*/ 2145226 h 2442002"/>
                <a:gd name="connsiteX21" fmla="*/ 0 w 4354026"/>
                <a:gd name="connsiteY21" fmla="*/ 1097279 h 2442002"/>
                <a:gd name="connsiteX22" fmla="*/ 1097280 w 4354026"/>
                <a:gd name="connsiteY22" fmla="*/ 0 h 244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54026" h="2442002">
                  <a:moveTo>
                    <a:pt x="1097280" y="0"/>
                  </a:moveTo>
                  <a:cubicBezTo>
                    <a:pt x="1627540" y="0"/>
                    <a:pt x="2069950" y="376128"/>
                    <a:pt x="2172267" y="876139"/>
                  </a:cubicBezTo>
                  <a:lnTo>
                    <a:pt x="2178618" y="939135"/>
                  </a:lnTo>
                  <a:lnTo>
                    <a:pt x="2331022" y="907348"/>
                  </a:lnTo>
                  <a:cubicBezTo>
                    <a:pt x="2750382" y="847388"/>
                    <a:pt x="3248378" y="961956"/>
                    <a:pt x="3630021" y="1257956"/>
                  </a:cubicBezTo>
                  <a:cubicBezTo>
                    <a:pt x="3792294" y="1372900"/>
                    <a:pt x="4009494" y="1606558"/>
                    <a:pt x="4116477" y="1820203"/>
                  </a:cubicBezTo>
                  <a:lnTo>
                    <a:pt x="4147925" y="1893433"/>
                  </a:lnTo>
                  <a:lnTo>
                    <a:pt x="4240478" y="1791138"/>
                  </a:lnTo>
                  <a:cubicBezTo>
                    <a:pt x="4267095" y="1767097"/>
                    <a:pt x="4293710" y="1758510"/>
                    <a:pt x="4299721" y="1809167"/>
                  </a:cubicBezTo>
                  <a:cubicBezTo>
                    <a:pt x="4308307" y="1867551"/>
                    <a:pt x="4354671" y="2284400"/>
                    <a:pt x="4353812" y="2388719"/>
                  </a:cubicBezTo>
                  <a:cubicBezTo>
                    <a:pt x="4358105" y="2451825"/>
                    <a:pt x="4296715" y="2455688"/>
                    <a:pt x="4271386" y="2417052"/>
                  </a:cubicBezTo>
                  <a:lnTo>
                    <a:pt x="3877293" y="2017807"/>
                  </a:lnTo>
                  <a:cubicBezTo>
                    <a:pt x="3824918" y="1973161"/>
                    <a:pt x="3842091" y="1959422"/>
                    <a:pt x="3874718" y="1953412"/>
                  </a:cubicBezTo>
                  <a:lnTo>
                    <a:pt x="4031011" y="1938759"/>
                  </a:lnTo>
                  <a:lnTo>
                    <a:pt x="3955092" y="1814823"/>
                  </a:lnTo>
                  <a:cubicBezTo>
                    <a:pt x="3486559" y="1125690"/>
                    <a:pt x="2723510" y="1063080"/>
                    <a:pt x="2172133" y="1160075"/>
                  </a:cubicBezTo>
                  <a:lnTo>
                    <a:pt x="2172048" y="1159261"/>
                  </a:lnTo>
                  <a:lnTo>
                    <a:pt x="2056121" y="1189069"/>
                  </a:lnTo>
                  <a:cubicBezTo>
                    <a:pt x="1602620" y="1330123"/>
                    <a:pt x="1216009" y="1622999"/>
                    <a:pt x="955741" y="2008246"/>
                  </a:cubicBezTo>
                  <a:lnTo>
                    <a:pt x="858805" y="2167808"/>
                  </a:lnTo>
                  <a:lnTo>
                    <a:pt x="770982" y="2145226"/>
                  </a:lnTo>
                  <a:cubicBezTo>
                    <a:pt x="324314" y="2006298"/>
                    <a:pt x="0" y="1589662"/>
                    <a:pt x="0" y="1097279"/>
                  </a:cubicBezTo>
                  <a:cubicBezTo>
                    <a:pt x="0" y="491269"/>
                    <a:pt x="491269" y="0"/>
                    <a:pt x="1097280"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9">
              <a:extLst>
                <a:ext uri="{FF2B5EF4-FFF2-40B4-BE49-F238E27FC236}">
                  <a16:creationId xmlns:a16="http://schemas.microsoft.com/office/drawing/2014/main" id="{83B19655-3D26-4FE5-96F4-A64A416DACE0}"/>
                </a:ext>
              </a:extLst>
            </p:cNvPr>
            <p:cNvSpPr/>
            <p:nvPr/>
          </p:nvSpPr>
          <p:spPr>
            <a:xfrm rot="10645263">
              <a:off x="5016123" y="4462038"/>
              <a:ext cx="3334884" cy="1870403"/>
            </a:xfrm>
            <a:custGeom>
              <a:avLst/>
              <a:gdLst>
                <a:gd name="connsiteX0" fmla="*/ 4323707 w 4354027"/>
                <a:gd name="connsiteY0" fmla="*/ 2441039 h 2442002"/>
                <a:gd name="connsiteX1" fmla="*/ 4271387 w 4354027"/>
                <a:gd name="connsiteY1" fmla="*/ 2417052 h 2442002"/>
                <a:gd name="connsiteX2" fmla="*/ 3877293 w 4354027"/>
                <a:gd name="connsiteY2" fmla="*/ 2017807 h 2442002"/>
                <a:gd name="connsiteX3" fmla="*/ 3874718 w 4354027"/>
                <a:gd name="connsiteY3" fmla="*/ 1953412 h 2442002"/>
                <a:gd name="connsiteX4" fmla="*/ 4031010 w 4354027"/>
                <a:gd name="connsiteY4" fmla="*/ 1938759 h 2442002"/>
                <a:gd name="connsiteX5" fmla="*/ 3955092 w 4354027"/>
                <a:gd name="connsiteY5" fmla="*/ 1814823 h 2442002"/>
                <a:gd name="connsiteX6" fmla="*/ 2172133 w 4354027"/>
                <a:gd name="connsiteY6" fmla="*/ 1160075 h 2442002"/>
                <a:gd name="connsiteX7" fmla="*/ 2172048 w 4354027"/>
                <a:gd name="connsiteY7" fmla="*/ 1159261 h 2442002"/>
                <a:gd name="connsiteX8" fmla="*/ 2056121 w 4354027"/>
                <a:gd name="connsiteY8" fmla="*/ 1189069 h 2442002"/>
                <a:gd name="connsiteX9" fmla="*/ 955741 w 4354027"/>
                <a:gd name="connsiteY9" fmla="*/ 2008246 h 2442002"/>
                <a:gd name="connsiteX10" fmla="*/ 858805 w 4354027"/>
                <a:gd name="connsiteY10" fmla="*/ 2167808 h 2442002"/>
                <a:gd name="connsiteX11" fmla="*/ 770982 w 4354027"/>
                <a:gd name="connsiteY11" fmla="*/ 2145226 h 2442002"/>
                <a:gd name="connsiteX12" fmla="*/ 0 w 4354027"/>
                <a:gd name="connsiteY12" fmla="*/ 1097279 h 2442002"/>
                <a:gd name="connsiteX13" fmla="*/ 1097280 w 4354027"/>
                <a:gd name="connsiteY13" fmla="*/ 0 h 2442002"/>
                <a:gd name="connsiteX14" fmla="*/ 2172267 w 4354027"/>
                <a:gd name="connsiteY14" fmla="*/ 876139 h 2442002"/>
                <a:gd name="connsiteX15" fmla="*/ 2178618 w 4354027"/>
                <a:gd name="connsiteY15" fmla="*/ 939135 h 2442002"/>
                <a:gd name="connsiteX16" fmla="*/ 2331022 w 4354027"/>
                <a:gd name="connsiteY16" fmla="*/ 907349 h 2442002"/>
                <a:gd name="connsiteX17" fmla="*/ 3630021 w 4354027"/>
                <a:gd name="connsiteY17" fmla="*/ 1257956 h 2442002"/>
                <a:gd name="connsiteX18" fmla="*/ 4116477 w 4354027"/>
                <a:gd name="connsiteY18" fmla="*/ 1820203 h 2442002"/>
                <a:gd name="connsiteX19" fmla="*/ 4147924 w 4354027"/>
                <a:gd name="connsiteY19" fmla="*/ 1893433 h 2442002"/>
                <a:gd name="connsiteX20" fmla="*/ 4240479 w 4354027"/>
                <a:gd name="connsiteY20" fmla="*/ 1791138 h 2442002"/>
                <a:gd name="connsiteX21" fmla="*/ 4299721 w 4354027"/>
                <a:gd name="connsiteY21" fmla="*/ 1809167 h 2442002"/>
                <a:gd name="connsiteX22" fmla="*/ 4353813 w 4354027"/>
                <a:gd name="connsiteY22" fmla="*/ 2388719 h 2442002"/>
                <a:gd name="connsiteX23" fmla="*/ 4323707 w 4354027"/>
                <a:gd name="connsiteY23" fmla="*/ 2441039 h 244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54027" h="2442002">
                  <a:moveTo>
                    <a:pt x="4323707" y="2441039"/>
                  </a:moveTo>
                  <a:cubicBezTo>
                    <a:pt x="4305731" y="2445063"/>
                    <a:pt x="4284051" y="2436370"/>
                    <a:pt x="4271387" y="2417052"/>
                  </a:cubicBezTo>
                  <a:lnTo>
                    <a:pt x="3877293" y="2017807"/>
                  </a:lnTo>
                  <a:cubicBezTo>
                    <a:pt x="3824918" y="1973161"/>
                    <a:pt x="3842091" y="1959422"/>
                    <a:pt x="3874718" y="1953412"/>
                  </a:cubicBezTo>
                  <a:lnTo>
                    <a:pt x="4031010" y="1938759"/>
                  </a:lnTo>
                  <a:lnTo>
                    <a:pt x="3955092" y="1814823"/>
                  </a:lnTo>
                  <a:cubicBezTo>
                    <a:pt x="3486559" y="1125690"/>
                    <a:pt x="2723510" y="1063080"/>
                    <a:pt x="2172133" y="1160075"/>
                  </a:cubicBezTo>
                  <a:lnTo>
                    <a:pt x="2172048" y="1159261"/>
                  </a:lnTo>
                  <a:lnTo>
                    <a:pt x="2056121" y="1189069"/>
                  </a:lnTo>
                  <a:cubicBezTo>
                    <a:pt x="1602620" y="1330123"/>
                    <a:pt x="1216009" y="1622999"/>
                    <a:pt x="955741" y="2008246"/>
                  </a:cubicBezTo>
                  <a:lnTo>
                    <a:pt x="858805" y="2167808"/>
                  </a:lnTo>
                  <a:lnTo>
                    <a:pt x="770982" y="2145226"/>
                  </a:lnTo>
                  <a:cubicBezTo>
                    <a:pt x="324314" y="2006298"/>
                    <a:pt x="0" y="1589662"/>
                    <a:pt x="0" y="1097279"/>
                  </a:cubicBezTo>
                  <a:cubicBezTo>
                    <a:pt x="0" y="491269"/>
                    <a:pt x="491269" y="0"/>
                    <a:pt x="1097280" y="0"/>
                  </a:cubicBezTo>
                  <a:cubicBezTo>
                    <a:pt x="1627540" y="0"/>
                    <a:pt x="2069950" y="376128"/>
                    <a:pt x="2172267" y="876139"/>
                  </a:cubicBezTo>
                  <a:lnTo>
                    <a:pt x="2178618" y="939135"/>
                  </a:lnTo>
                  <a:lnTo>
                    <a:pt x="2331022" y="907349"/>
                  </a:lnTo>
                  <a:cubicBezTo>
                    <a:pt x="2750382" y="847388"/>
                    <a:pt x="3248377" y="961956"/>
                    <a:pt x="3630021" y="1257956"/>
                  </a:cubicBezTo>
                  <a:cubicBezTo>
                    <a:pt x="3792294" y="1372900"/>
                    <a:pt x="4009494" y="1606558"/>
                    <a:pt x="4116477" y="1820203"/>
                  </a:cubicBezTo>
                  <a:lnTo>
                    <a:pt x="4147924" y="1893433"/>
                  </a:lnTo>
                  <a:lnTo>
                    <a:pt x="4240479" y="1791138"/>
                  </a:lnTo>
                  <a:cubicBezTo>
                    <a:pt x="4267096" y="1767097"/>
                    <a:pt x="4293711" y="1758510"/>
                    <a:pt x="4299721" y="1809167"/>
                  </a:cubicBezTo>
                  <a:cubicBezTo>
                    <a:pt x="4308308" y="1867551"/>
                    <a:pt x="4354671" y="2284400"/>
                    <a:pt x="4353813" y="2388719"/>
                  </a:cubicBezTo>
                  <a:cubicBezTo>
                    <a:pt x="4355959" y="2420272"/>
                    <a:pt x="4341685" y="2437014"/>
                    <a:pt x="4323707" y="2441039"/>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6" name="Group 10">
              <a:extLst>
                <a:ext uri="{FF2B5EF4-FFF2-40B4-BE49-F238E27FC236}">
                  <a16:creationId xmlns:a16="http://schemas.microsoft.com/office/drawing/2014/main" id="{D8C02C19-CD0F-4706-AF6D-7F9A005E67CF}"/>
                </a:ext>
              </a:extLst>
            </p:cNvPr>
            <p:cNvGrpSpPr>
              <a:grpSpLocks noChangeAspect="1"/>
            </p:cNvGrpSpPr>
            <p:nvPr/>
          </p:nvGrpSpPr>
          <p:grpSpPr bwMode="auto">
            <a:xfrm>
              <a:off x="4203777" y="5338705"/>
              <a:ext cx="747065" cy="718574"/>
              <a:chOff x="2358" y="3081"/>
              <a:chExt cx="839" cy="807"/>
            </a:xfrm>
            <a:solidFill>
              <a:schemeClr val="bg2"/>
            </a:solidFill>
          </p:grpSpPr>
          <p:sp>
            <p:nvSpPr>
              <p:cNvPr id="43" name="Freeform 12">
                <a:extLst>
                  <a:ext uri="{FF2B5EF4-FFF2-40B4-BE49-F238E27FC236}">
                    <a16:creationId xmlns:a16="http://schemas.microsoft.com/office/drawing/2014/main" id="{9A1A0554-7633-4BDA-9EFB-13E7FEA3AEC4}"/>
                  </a:ext>
                </a:extLst>
              </p:cNvPr>
              <p:cNvSpPr>
                <a:spLocks/>
              </p:cNvSpPr>
              <p:nvPr/>
            </p:nvSpPr>
            <p:spPr bwMode="auto">
              <a:xfrm>
                <a:off x="2479" y="3189"/>
                <a:ext cx="193" cy="188"/>
              </a:xfrm>
              <a:custGeom>
                <a:avLst/>
                <a:gdLst>
                  <a:gd name="T0" fmla="*/ 303 w 772"/>
                  <a:gd name="T1" fmla="*/ 0 h 752"/>
                  <a:gd name="T2" fmla="*/ 344 w 772"/>
                  <a:gd name="T3" fmla="*/ 3 h 752"/>
                  <a:gd name="T4" fmla="*/ 384 w 772"/>
                  <a:gd name="T5" fmla="*/ 11 h 752"/>
                  <a:gd name="T6" fmla="*/ 421 w 772"/>
                  <a:gd name="T7" fmla="*/ 24 h 752"/>
                  <a:gd name="T8" fmla="*/ 455 w 772"/>
                  <a:gd name="T9" fmla="*/ 42 h 752"/>
                  <a:gd name="T10" fmla="*/ 488 w 772"/>
                  <a:gd name="T11" fmla="*/ 63 h 752"/>
                  <a:gd name="T12" fmla="*/ 517 w 772"/>
                  <a:gd name="T13" fmla="*/ 89 h 752"/>
                  <a:gd name="T14" fmla="*/ 543 w 772"/>
                  <a:gd name="T15" fmla="*/ 118 h 752"/>
                  <a:gd name="T16" fmla="*/ 564 w 772"/>
                  <a:gd name="T17" fmla="*/ 151 h 752"/>
                  <a:gd name="T18" fmla="*/ 582 w 772"/>
                  <a:gd name="T19" fmla="*/ 185 h 752"/>
                  <a:gd name="T20" fmla="*/ 595 w 772"/>
                  <a:gd name="T21" fmla="*/ 222 h 752"/>
                  <a:gd name="T22" fmla="*/ 603 w 772"/>
                  <a:gd name="T23" fmla="*/ 262 h 752"/>
                  <a:gd name="T24" fmla="*/ 606 w 772"/>
                  <a:gd name="T25" fmla="*/ 303 h 752"/>
                  <a:gd name="T26" fmla="*/ 603 w 772"/>
                  <a:gd name="T27" fmla="*/ 342 h 752"/>
                  <a:gd name="T28" fmla="*/ 595 w 772"/>
                  <a:gd name="T29" fmla="*/ 379 h 752"/>
                  <a:gd name="T30" fmla="*/ 583 w 772"/>
                  <a:gd name="T31" fmla="*/ 415 h 752"/>
                  <a:gd name="T32" fmla="*/ 567 w 772"/>
                  <a:gd name="T33" fmla="*/ 448 h 752"/>
                  <a:gd name="T34" fmla="*/ 772 w 772"/>
                  <a:gd name="T35" fmla="*/ 641 h 752"/>
                  <a:gd name="T36" fmla="*/ 734 w 772"/>
                  <a:gd name="T37" fmla="*/ 676 h 752"/>
                  <a:gd name="T38" fmla="*/ 699 w 772"/>
                  <a:gd name="T39" fmla="*/ 713 h 752"/>
                  <a:gd name="T40" fmla="*/ 667 w 772"/>
                  <a:gd name="T41" fmla="*/ 752 h 752"/>
                  <a:gd name="T42" fmla="*/ 463 w 772"/>
                  <a:gd name="T43" fmla="*/ 560 h 752"/>
                  <a:gd name="T44" fmla="*/ 434 w 772"/>
                  <a:gd name="T45" fmla="*/ 575 h 752"/>
                  <a:gd name="T46" fmla="*/ 404 w 772"/>
                  <a:gd name="T47" fmla="*/ 588 h 752"/>
                  <a:gd name="T48" fmla="*/ 371 w 772"/>
                  <a:gd name="T49" fmla="*/ 598 h 752"/>
                  <a:gd name="T50" fmla="*/ 338 w 772"/>
                  <a:gd name="T51" fmla="*/ 604 h 752"/>
                  <a:gd name="T52" fmla="*/ 303 w 772"/>
                  <a:gd name="T53" fmla="*/ 606 h 752"/>
                  <a:gd name="T54" fmla="*/ 262 w 772"/>
                  <a:gd name="T55" fmla="*/ 603 h 752"/>
                  <a:gd name="T56" fmla="*/ 222 w 772"/>
                  <a:gd name="T57" fmla="*/ 595 h 752"/>
                  <a:gd name="T58" fmla="*/ 185 w 772"/>
                  <a:gd name="T59" fmla="*/ 582 h 752"/>
                  <a:gd name="T60" fmla="*/ 150 w 772"/>
                  <a:gd name="T61" fmla="*/ 565 h 752"/>
                  <a:gd name="T62" fmla="*/ 117 w 772"/>
                  <a:gd name="T63" fmla="*/ 543 h 752"/>
                  <a:gd name="T64" fmla="*/ 89 w 772"/>
                  <a:gd name="T65" fmla="*/ 517 h 752"/>
                  <a:gd name="T66" fmla="*/ 63 w 772"/>
                  <a:gd name="T67" fmla="*/ 488 h 752"/>
                  <a:gd name="T68" fmla="*/ 41 w 772"/>
                  <a:gd name="T69" fmla="*/ 456 h 752"/>
                  <a:gd name="T70" fmla="*/ 24 w 772"/>
                  <a:gd name="T71" fmla="*/ 421 h 752"/>
                  <a:gd name="T72" fmla="*/ 10 w 772"/>
                  <a:gd name="T73" fmla="*/ 384 h 752"/>
                  <a:gd name="T74" fmla="*/ 3 w 772"/>
                  <a:gd name="T75" fmla="*/ 344 h 752"/>
                  <a:gd name="T76" fmla="*/ 0 w 772"/>
                  <a:gd name="T77" fmla="*/ 303 h 752"/>
                  <a:gd name="T78" fmla="*/ 3 w 772"/>
                  <a:gd name="T79" fmla="*/ 262 h 752"/>
                  <a:gd name="T80" fmla="*/ 10 w 772"/>
                  <a:gd name="T81" fmla="*/ 222 h 752"/>
                  <a:gd name="T82" fmla="*/ 24 w 772"/>
                  <a:gd name="T83" fmla="*/ 185 h 752"/>
                  <a:gd name="T84" fmla="*/ 41 w 772"/>
                  <a:gd name="T85" fmla="*/ 151 h 752"/>
                  <a:gd name="T86" fmla="*/ 63 w 772"/>
                  <a:gd name="T87" fmla="*/ 118 h 752"/>
                  <a:gd name="T88" fmla="*/ 89 w 772"/>
                  <a:gd name="T89" fmla="*/ 89 h 752"/>
                  <a:gd name="T90" fmla="*/ 117 w 772"/>
                  <a:gd name="T91" fmla="*/ 63 h 752"/>
                  <a:gd name="T92" fmla="*/ 150 w 772"/>
                  <a:gd name="T93" fmla="*/ 42 h 752"/>
                  <a:gd name="T94" fmla="*/ 185 w 772"/>
                  <a:gd name="T95" fmla="*/ 24 h 752"/>
                  <a:gd name="T96" fmla="*/ 222 w 772"/>
                  <a:gd name="T97" fmla="*/ 11 h 752"/>
                  <a:gd name="T98" fmla="*/ 262 w 772"/>
                  <a:gd name="T99" fmla="*/ 3 h 752"/>
                  <a:gd name="T100" fmla="*/ 303 w 772"/>
                  <a:gd name="T101"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2" h="752">
                    <a:moveTo>
                      <a:pt x="303" y="0"/>
                    </a:moveTo>
                    <a:lnTo>
                      <a:pt x="344" y="3"/>
                    </a:lnTo>
                    <a:lnTo>
                      <a:pt x="384" y="11"/>
                    </a:lnTo>
                    <a:lnTo>
                      <a:pt x="421" y="24"/>
                    </a:lnTo>
                    <a:lnTo>
                      <a:pt x="455" y="42"/>
                    </a:lnTo>
                    <a:lnTo>
                      <a:pt x="488" y="63"/>
                    </a:lnTo>
                    <a:lnTo>
                      <a:pt x="517" y="89"/>
                    </a:lnTo>
                    <a:lnTo>
                      <a:pt x="543" y="118"/>
                    </a:lnTo>
                    <a:lnTo>
                      <a:pt x="564" y="151"/>
                    </a:lnTo>
                    <a:lnTo>
                      <a:pt x="582" y="185"/>
                    </a:lnTo>
                    <a:lnTo>
                      <a:pt x="595" y="222"/>
                    </a:lnTo>
                    <a:lnTo>
                      <a:pt x="603" y="262"/>
                    </a:lnTo>
                    <a:lnTo>
                      <a:pt x="606" y="303"/>
                    </a:lnTo>
                    <a:lnTo>
                      <a:pt x="603" y="342"/>
                    </a:lnTo>
                    <a:lnTo>
                      <a:pt x="595" y="379"/>
                    </a:lnTo>
                    <a:lnTo>
                      <a:pt x="583" y="415"/>
                    </a:lnTo>
                    <a:lnTo>
                      <a:pt x="567" y="448"/>
                    </a:lnTo>
                    <a:lnTo>
                      <a:pt x="772" y="641"/>
                    </a:lnTo>
                    <a:lnTo>
                      <a:pt x="734" y="676"/>
                    </a:lnTo>
                    <a:lnTo>
                      <a:pt x="699" y="713"/>
                    </a:lnTo>
                    <a:lnTo>
                      <a:pt x="667" y="752"/>
                    </a:lnTo>
                    <a:lnTo>
                      <a:pt x="463" y="560"/>
                    </a:lnTo>
                    <a:lnTo>
                      <a:pt x="434" y="575"/>
                    </a:lnTo>
                    <a:lnTo>
                      <a:pt x="404" y="588"/>
                    </a:lnTo>
                    <a:lnTo>
                      <a:pt x="371" y="598"/>
                    </a:lnTo>
                    <a:lnTo>
                      <a:pt x="338" y="604"/>
                    </a:lnTo>
                    <a:lnTo>
                      <a:pt x="303" y="606"/>
                    </a:lnTo>
                    <a:lnTo>
                      <a:pt x="262" y="603"/>
                    </a:lnTo>
                    <a:lnTo>
                      <a:pt x="222" y="595"/>
                    </a:lnTo>
                    <a:lnTo>
                      <a:pt x="185" y="582"/>
                    </a:lnTo>
                    <a:lnTo>
                      <a:pt x="150" y="565"/>
                    </a:lnTo>
                    <a:lnTo>
                      <a:pt x="117" y="543"/>
                    </a:lnTo>
                    <a:lnTo>
                      <a:pt x="89" y="517"/>
                    </a:lnTo>
                    <a:lnTo>
                      <a:pt x="63" y="488"/>
                    </a:lnTo>
                    <a:lnTo>
                      <a:pt x="41" y="456"/>
                    </a:lnTo>
                    <a:lnTo>
                      <a:pt x="24" y="421"/>
                    </a:lnTo>
                    <a:lnTo>
                      <a:pt x="10" y="384"/>
                    </a:lnTo>
                    <a:lnTo>
                      <a:pt x="3" y="344"/>
                    </a:lnTo>
                    <a:lnTo>
                      <a:pt x="0" y="303"/>
                    </a:lnTo>
                    <a:lnTo>
                      <a:pt x="3" y="262"/>
                    </a:lnTo>
                    <a:lnTo>
                      <a:pt x="10" y="222"/>
                    </a:lnTo>
                    <a:lnTo>
                      <a:pt x="24" y="185"/>
                    </a:lnTo>
                    <a:lnTo>
                      <a:pt x="41" y="151"/>
                    </a:lnTo>
                    <a:lnTo>
                      <a:pt x="63" y="118"/>
                    </a:lnTo>
                    <a:lnTo>
                      <a:pt x="89" y="89"/>
                    </a:lnTo>
                    <a:lnTo>
                      <a:pt x="117" y="63"/>
                    </a:lnTo>
                    <a:lnTo>
                      <a:pt x="150" y="42"/>
                    </a:lnTo>
                    <a:lnTo>
                      <a:pt x="185" y="24"/>
                    </a:lnTo>
                    <a:lnTo>
                      <a:pt x="222" y="11"/>
                    </a:lnTo>
                    <a:lnTo>
                      <a:pt x="262" y="3"/>
                    </a:lnTo>
                    <a:lnTo>
                      <a:pt x="3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Freeform 13">
                <a:extLst>
                  <a:ext uri="{FF2B5EF4-FFF2-40B4-BE49-F238E27FC236}">
                    <a16:creationId xmlns:a16="http://schemas.microsoft.com/office/drawing/2014/main" id="{8EF6BB85-67BD-4F06-AB23-54B136070136}"/>
                  </a:ext>
                </a:extLst>
              </p:cNvPr>
              <p:cNvSpPr>
                <a:spLocks/>
              </p:cNvSpPr>
              <p:nvPr/>
            </p:nvSpPr>
            <p:spPr bwMode="auto">
              <a:xfrm>
                <a:off x="2855" y="3081"/>
                <a:ext cx="197" cy="263"/>
              </a:xfrm>
              <a:custGeom>
                <a:avLst/>
                <a:gdLst>
                  <a:gd name="T0" fmla="*/ 486 w 789"/>
                  <a:gd name="T1" fmla="*/ 0 h 1049"/>
                  <a:gd name="T2" fmla="*/ 527 w 789"/>
                  <a:gd name="T3" fmla="*/ 3 h 1049"/>
                  <a:gd name="T4" fmla="*/ 566 w 789"/>
                  <a:gd name="T5" fmla="*/ 11 h 1049"/>
                  <a:gd name="T6" fmla="*/ 604 w 789"/>
                  <a:gd name="T7" fmla="*/ 23 h 1049"/>
                  <a:gd name="T8" fmla="*/ 639 w 789"/>
                  <a:gd name="T9" fmla="*/ 41 h 1049"/>
                  <a:gd name="T10" fmla="*/ 671 w 789"/>
                  <a:gd name="T11" fmla="*/ 62 h 1049"/>
                  <a:gd name="T12" fmla="*/ 700 w 789"/>
                  <a:gd name="T13" fmla="*/ 88 h 1049"/>
                  <a:gd name="T14" fmla="*/ 726 w 789"/>
                  <a:gd name="T15" fmla="*/ 118 h 1049"/>
                  <a:gd name="T16" fmla="*/ 747 w 789"/>
                  <a:gd name="T17" fmla="*/ 150 h 1049"/>
                  <a:gd name="T18" fmla="*/ 765 w 789"/>
                  <a:gd name="T19" fmla="*/ 185 h 1049"/>
                  <a:gd name="T20" fmla="*/ 778 w 789"/>
                  <a:gd name="T21" fmla="*/ 222 h 1049"/>
                  <a:gd name="T22" fmla="*/ 786 w 789"/>
                  <a:gd name="T23" fmla="*/ 262 h 1049"/>
                  <a:gd name="T24" fmla="*/ 789 w 789"/>
                  <a:gd name="T25" fmla="*/ 303 h 1049"/>
                  <a:gd name="T26" fmla="*/ 786 w 789"/>
                  <a:gd name="T27" fmla="*/ 344 h 1049"/>
                  <a:gd name="T28" fmla="*/ 778 w 789"/>
                  <a:gd name="T29" fmla="*/ 383 h 1049"/>
                  <a:gd name="T30" fmla="*/ 765 w 789"/>
                  <a:gd name="T31" fmla="*/ 420 h 1049"/>
                  <a:gd name="T32" fmla="*/ 747 w 789"/>
                  <a:gd name="T33" fmla="*/ 455 h 1049"/>
                  <a:gd name="T34" fmla="*/ 726 w 789"/>
                  <a:gd name="T35" fmla="*/ 488 h 1049"/>
                  <a:gd name="T36" fmla="*/ 700 w 789"/>
                  <a:gd name="T37" fmla="*/ 517 h 1049"/>
                  <a:gd name="T38" fmla="*/ 671 w 789"/>
                  <a:gd name="T39" fmla="*/ 542 h 1049"/>
                  <a:gd name="T40" fmla="*/ 639 w 789"/>
                  <a:gd name="T41" fmla="*/ 564 h 1049"/>
                  <a:gd name="T42" fmla="*/ 604 w 789"/>
                  <a:gd name="T43" fmla="*/ 582 h 1049"/>
                  <a:gd name="T44" fmla="*/ 566 w 789"/>
                  <a:gd name="T45" fmla="*/ 595 h 1049"/>
                  <a:gd name="T46" fmla="*/ 527 w 789"/>
                  <a:gd name="T47" fmla="*/ 602 h 1049"/>
                  <a:gd name="T48" fmla="*/ 486 w 789"/>
                  <a:gd name="T49" fmla="*/ 605 h 1049"/>
                  <a:gd name="T50" fmla="*/ 457 w 789"/>
                  <a:gd name="T51" fmla="*/ 603 h 1049"/>
                  <a:gd name="T52" fmla="*/ 430 w 789"/>
                  <a:gd name="T53" fmla="*/ 599 h 1049"/>
                  <a:gd name="T54" fmla="*/ 402 w 789"/>
                  <a:gd name="T55" fmla="*/ 593 h 1049"/>
                  <a:gd name="T56" fmla="*/ 131 w 789"/>
                  <a:gd name="T57" fmla="*/ 1049 h 1049"/>
                  <a:gd name="T58" fmla="*/ 89 w 789"/>
                  <a:gd name="T59" fmla="*/ 1019 h 1049"/>
                  <a:gd name="T60" fmla="*/ 46 w 789"/>
                  <a:gd name="T61" fmla="*/ 994 h 1049"/>
                  <a:gd name="T62" fmla="*/ 0 w 789"/>
                  <a:gd name="T63" fmla="*/ 971 h 1049"/>
                  <a:gd name="T64" fmla="*/ 270 w 789"/>
                  <a:gd name="T65" fmla="*/ 516 h 1049"/>
                  <a:gd name="T66" fmla="*/ 246 w 789"/>
                  <a:gd name="T67" fmla="*/ 486 h 1049"/>
                  <a:gd name="T68" fmla="*/ 224 w 789"/>
                  <a:gd name="T69" fmla="*/ 454 h 1049"/>
                  <a:gd name="T70" fmla="*/ 206 w 789"/>
                  <a:gd name="T71" fmla="*/ 419 h 1049"/>
                  <a:gd name="T72" fmla="*/ 194 w 789"/>
                  <a:gd name="T73" fmla="*/ 382 h 1049"/>
                  <a:gd name="T74" fmla="*/ 186 w 789"/>
                  <a:gd name="T75" fmla="*/ 343 h 1049"/>
                  <a:gd name="T76" fmla="*/ 183 w 789"/>
                  <a:gd name="T77" fmla="*/ 303 h 1049"/>
                  <a:gd name="T78" fmla="*/ 186 w 789"/>
                  <a:gd name="T79" fmla="*/ 262 h 1049"/>
                  <a:gd name="T80" fmla="*/ 194 w 789"/>
                  <a:gd name="T81" fmla="*/ 222 h 1049"/>
                  <a:gd name="T82" fmla="*/ 206 w 789"/>
                  <a:gd name="T83" fmla="*/ 185 h 1049"/>
                  <a:gd name="T84" fmla="*/ 224 w 789"/>
                  <a:gd name="T85" fmla="*/ 150 h 1049"/>
                  <a:gd name="T86" fmla="*/ 247 w 789"/>
                  <a:gd name="T87" fmla="*/ 118 h 1049"/>
                  <a:gd name="T88" fmla="*/ 271 w 789"/>
                  <a:gd name="T89" fmla="*/ 88 h 1049"/>
                  <a:gd name="T90" fmla="*/ 301 w 789"/>
                  <a:gd name="T91" fmla="*/ 62 h 1049"/>
                  <a:gd name="T92" fmla="*/ 333 w 789"/>
                  <a:gd name="T93" fmla="*/ 41 h 1049"/>
                  <a:gd name="T94" fmla="*/ 368 w 789"/>
                  <a:gd name="T95" fmla="*/ 23 h 1049"/>
                  <a:gd name="T96" fmla="*/ 405 w 789"/>
                  <a:gd name="T97" fmla="*/ 11 h 1049"/>
                  <a:gd name="T98" fmla="*/ 445 w 789"/>
                  <a:gd name="T99" fmla="*/ 3 h 1049"/>
                  <a:gd name="T100" fmla="*/ 486 w 789"/>
                  <a:gd name="T101"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9" h="1049">
                    <a:moveTo>
                      <a:pt x="486" y="0"/>
                    </a:moveTo>
                    <a:lnTo>
                      <a:pt x="527" y="3"/>
                    </a:lnTo>
                    <a:lnTo>
                      <a:pt x="566" y="11"/>
                    </a:lnTo>
                    <a:lnTo>
                      <a:pt x="604" y="23"/>
                    </a:lnTo>
                    <a:lnTo>
                      <a:pt x="639" y="41"/>
                    </a:lnTo>
                    <a:lnTo>
                      <a:pt x="671" y="62"/>
                    </a:lnTo>
                    <a:lnTo>
                      <a:pt x="700" y="88"/>
                    </a:lnTo>
                    <a:lnTo>
                      <a:pt x="726" y="118"/>
                    </a:lnTo>
                    <a:lnTo>
                      <a:pt x="747" y="150"/>
                    </a:lnTo>
                    <a:lnTo>
                      <a:pt x="765" y="185"/>
                    </a:lnTo>
                    <a:lnTo>
                      <a:pt x="778" y="222"/>
                    </a:lnTo>
                    <a:lnTo>
                      <a:pt x="786" y="262"/>
                    </a:lnTo>
                    <a:lnTo>
                      <a:pt x="789" y="303"/>
                    </a:lnTo>
                    <a:lnTo>
                      <a:pt x="786" y="344"/>
                    </a:lnTo>
                    <a:lnTo>
                      <a:pt x="778" y="383"/>
                    </a:lnTo>
                    <a:lnTo>
                      <a:pt x="765" y="420"/>
                    </a:lnTo>
                    <a:lnTo>
                      <a:pt x="747" y="455"/>
                    </a:lnTo>
                    <a:lnTo>
                      <a:pt x="726" y="488"/>
                    </a:lnTo>
                    <a:lnTo>
                      <a:pt x="700" y="517"/>
                    </a:lnTo>
                    <a:lnTo>
                      <a:pt x="671" y="542"/>
                    </a:lnTo>
                    <a:lnTo>
                      <a:pt x="639" y="564"/>
                    </a:lnTo>
                    <a:lnTo>
                      <a:pt x="604" y="582"/>
                    </a:lnTo>
                    <a:lnTo>
                      <a:pt x="566" y="595"/>
                    </a:lnTo>
                    <a:lnTo>
                      <a:pt x="527" y="602"/>
                    </a:lnTo>
                    <a:lnTo>
                      <a:pt x="486" y="605"/>
                    </a:lnTo>
                    <a:lnTo>
                      <a:pt x="457" y="603"/>
                    </a:lnTo>
                    <a:lnTo>
                      <a:pt x="430" y="599"/>
                    </a:lnTo>
                    <a:lnTo>
                      <a:pt x="402" y="593"/>
                    </a:lnTo>
                    <a:lnTo>
                      <a:pt x="131" y="1049"/>
                    </a:lnTo>
                    <a:lnTo>
                      <a:pt x="89" y="1019"/>
                    </a:lnTo>
                    <a:lnTo>
                      <a:pt x="46" y="994"/>
                    </a:lnTo>
                    <a:lnTo>
                      <a:pt x="0" y="971"/>
                    </a:lnTo>
                    <a:lnTo>
                      <a:pt x="270" y="516"/>
                    </a:lnTo>
                    <a:lnTo>
                      <a:pt x="246" y="486"/>
                    </a:lnTo>
                    <a:lnTo>
                      <a:pt x="224" y="454"/>
                    </a:lnTo>
                    <a:lnTo>
                      <a:pt x="206" y="419"/>
                    </a:lnTo>
                    <a:lnTo>
                      <a:pt x="194" y="382"/>
                    </a:lnTo>
                    <a:lnTo>
                      <a:pt x="186" y="343"/>
                    </a:lnTo>
                    <a:lnTo>
                      <a:pt x="183" y="303"/>
                    </a:lnTo>
                    <a:lnTo>
                      <a:pt x="186" y="262"/>
                    </a:lnTo>
                    <a:lnTo>
                      <a:pt x="194" y="222"/>
                    </a:lnTo>
                    <a:lnTo>
                      <a:pt x="206" y="185"/>
                    </a:lnTo>
                    <a:lnTo>
                      <a:pt x="224" y="150"/>
                    </a:lnTo>
                    <a:lnTo>
                      <a:pt x="247" y="118"/>
                    </a:lnTo>
                    <a:lnTo>
                      <a:pt x="271" y="88"/>
                    </a:lnTo>
                    <a:lnTo>
                      <a:pt x="301" y="62"/>
                    </a:lnTo>
                    <a:lnTo>
                      <a:pt x="333" y="41"/>
                    </a:lnTo>
                    <a:lnTo>
                      <a:pt x="368" y="23"/>
                    </a:lnTo>
                    <a:lnTo>
                      <a:pt x="405" y="11"/>
                    </a:lnTo>
                    <a:lnTo>
                      <a:pt x="445" y="3"/>
                    </a:lnTo>
                    <a:lnTo>
                      <a:pt x="4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14">
                <a:extLst>
                  <a:ext uri="{FF2B5EF4-FFF2-40B4-BE49-F238E27FC236}">
                    <a16:creationId xmlns:a16="http://schemas.microsoft.com/office/drawing/2014/main" id="{9CE4D71F-8718-45CA-A040-DBC75C4227B4}"/>
                  </a:ext>
                </a:extLst>
              </p:cNvPr>
              <p:cNvSpPr>
                <a:spLocks/>
              </p:cNvSpPr>
              <p:nvPr/>
            </p:nvSpPr>
            <p:spPr bwMode="auto">
              <a:xfrm>
                <a:off x="2953" y="3439"/>
                <a:ext cx="244" cy="151"/>
              </a:xfrm>
              <a:custGeom>
                <a:avLst/>
                <a:gdLst>
                  <a:gd name="T0" fmla="*/ 675 w 977"/>
                  <a:gd name="T1" fmla="*/ 0 h 605"/>
                  <a:gd name="T2" fmla="*/ 716 w 977"/>
                  <a:gd name="T3" fmla="*/ 3 h 605"/>
                  <a:gd name="T4" fmla="*/ 755 w 977"/>
                  <a:gd name="T5" fmla="*/ 11 h 605"/>
                  <a:gd name="T6" fmla="*/ 793 w 977"/>
                  <a:gd name="T7" fmla="*/ 24 h 605"/>
                  <a:gd name="T8" fmla="*/ 828 w 977"/>
                  <a:gd name="T9" fmla="*/ 42 h 605"/>
                  <a:gd name="T10" fmla="*/ 860 w 977"/>
                  <a:gd name="T11" fmla="*/ 63 h 605"/>
                  <a:gd name="T12" fmla="*/ 889 w 977"/>
                  <a:gd name="T13" fmla="*/ 89 h 605"/>
                  <a:gd name="T14" fmla="*/ 914 w 977"/>
                  <a:gd name="T15" fmla="*/ 118 h 605"/>
                  <a:gd name="T16" fmla="*/ 936 w 977"/>
                  <a:gd name="T17" fmla="*/ 150 h 605"/>
                  <a:gd name="T18" fmla="*/ 953 w 977"/>
                  <a:gd name="T19" fmla="*/ 185 h 605"/>
                  <a:gd name="T20" fmla="*/ 967 w 977"/>
                  <a:gd name="T21" fmla="*/ 223 h 605"/>
                  <a:gd name="T22" fmla="*/ 975 w 977"/>
                  <a:gd name="T23" fmla="*/ 262 h 605"/>
                  <a:gd name="T24" fmla="*/ 977 w 977"/>
                  <a:gd name="T25" fmla="*/ 303 h 605"/>
                  <a:gd name="T26" fmla="*/ 975 w 977"/>
                  <a:gd name="T27" fmla="*/ 344 h 605"/>
                  <a:gd name="T28" fmla="*/ 967 w 977"/>
                  <a:gd name="T29" fmla="*/ 383 h 605"/>
                  <a:gd name="T30" fmla="*/ 953 w 977"/>
                  <a:gd name="T31" fmla="*/ 420 h 605"/>
                  <a:gd name="T32" fmla="*/ 936 w 977"/>
                  <a:gd name="T33" fmla="*/ 455 h 605"/>
                  <a:gd name="T34" fmla="*/ 914 w 977"/>
                  <a:gd name="T35" fmla="*/ 488 h 605"/>
                  <a:gd name="T36" fmla="*/ 889 w 977"/>
                  <a:gd name="T37" fmla="*/ 517 h 605"/>
                  <a:gd name="T38" fmla="*/ 860 w 977"/>
                  <a:gd name="T39" fmla="*/ 542 h 605"/>
                  <a:gd name="T40" fmla="*/ 828 w 977"/>
                  <a:gd name="T41" fmla="*/ 564 h 605"/>
                  <a:gd name="T42" fmla="*/ 793 w 977"/>
                  <a:gd name="T43" fmla="*/ 581 h 605"/>
                  <a:gd name="T44" fmla="*/ 755 w 977"/>
                  <a:gd name="T45" fmla="*/ 595 h 605"/>
                  <a:gd name="T46" fmla="*/ 716 w 977"/>
                  <a:gd name="T47" fmla="*/ 603 h 605"/>
                  <a:gd name="T48" fmla="*/ 675 w 977"/>
                  <a:gd name="T49" fmla="*/ 605 h 605"/>
                  <a:gd name="T50" fmla="*/ 635 w 977"/>
                  <a:gd name="T51" fmla="*/ 603 h 605"/>
                  <a:gd name="T52" fmla="*/ 596 w 977"/>
                  <a:gd name="T53" fmla="*/ 595 h 605"/>
                  <a:gd name="T54" fmla="*/ 559 w 977"/>
                  <a:gd name="T55" fmla="*/ 582 h 605"/>
                  <a:gd name="T56" fmla="*/ 524 w 977"/>
                  <a:gd name="T57" fmla="*/ 565 h 605"/>
                  <a:gd name="T58" fmla="*/ 492 w 977"/>
                  <a:gd name="T59" fmla="*/ 543 h 605"/>
                  <a:gd name="T60" fmla="*/ 463 w 977"/>
                  <a:gd name="T61" fmla="*/ 519 h 605"/>
                  <a:gd name="T62" fmla="*/ 438 w 977"/>
                  <a:gd name="T63" fmla="*/ 491 h 605"/>
                  <a:gd name="T64" fmla="*/ 416 w 977"/>
                  <a:gd name="T65" fmla="*/ 459 h 605"/>
                  <a:gd name="T66" fmla="*/ 398 w 977"/>
                  <a:gd name="T67" fmla="*/ 425 h 605"/>
                  <a:gd name="T68" fmla="*/ 385 w 977"/>
                  <a:gd name="T69" fmla="*/ 388 h 605"/>
                  <a:gd name="T70" fmla="*/ 377 w 977"/>
                  <a:gd name="T71" fmla="*/ 350 h 605"/>
                  <a:gd name="T72" fmla="*/ 0 w 977"/>
                  <a:gd name="T73" fmla="*/ 313 h 605"/>
                  <a:gd name="T74" fmla="*/ 8 w 977"/>
                  <a:gd name="T75" fmla="*/ 266 h 605"/>
                  <a:gd name="T76" fmla="*/ 13 w 977"/>
                  <a:gd name="T77" fmla="*/ 217 h 605"/>
                  <a:gd name="T78" fmla="*/ 15 w 977"/>
                  <a:gd name="T79" fmla="*/ 169 h 605"/>
                  <a:gd name="T80" fmla="*/ 15 w 977"/>
                  <a:gd name="T81" fmla="*/ 165 h 605"/>
                  <a:gd name="T82" fmla="*/ 14 w 977"/>
                  <a:gd name="T83" fmla="*/ 161 h 605"/>
                  <a:gd name="T84" fmla="*/ 391 w 977"/>
                  <a:gd name="T85" fmla="*/ 198 h 605"/>
                  <a:gd name="T86" fmla="*/ 408 w 977"/>
                  <a:gd name="T87" fmla="*/ 161 h 605"/>
                  <a:gd name="T88" fmla="*/ 429 w 977"/>
                  <a:gd name="T89" fmla="*/ 126 h 605"/>
                  <a:gd name="T90" fmla="*/ 455 w 977"/>
                  <a:gd name="T91" fmla="*/ 95 h 605"/>
                  <a:gd name="T92" fmla="*/ 485 w 977"/>
                  <a:gd name="T93" fmla="*/ 68 h 605"/>
                  <a:gd name="T94" fmla="*/ 517 w 977"/>
                  <a:gd name="T95" fmla="*/ 45 h 605"/>
                  <a:gd name="T96" fmla="*/ 553 w 977"/>
                  <a:gd name="T97" fmla="*/ 25 h 605"/>
                  <a:gd name="T98" fmla="*/ 592 w 977"/>
                  <a:gd name="T99" fmla="*/ 12 h 605"/>
                  <a:gd name="T100" fmla="*/ 632 w 977"/>
                  <a:gd name="T101" fmla="*/ 3 h 605"/>
                  <a:gd name="T102" fmla="*/ 675 w 977"/>
                  <a:gd name="T103"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7" h="605">
                    <a:moveTo>
                      <a:pt x="675" y="0"/>
                    </a:moveTo>
                    <a:lnTo>
                      <a:pt x="716" y="3"/>
                    </a:lnTo>
                    <a:lnTo>
                      <a:pt x="755" y="11"/>
                    </a:lnTo>
                    <a:lnTo>
                      <a:pt x="793" y="24"/>
                    </a:lnTo>
                    <a:lnTo>
                      <a:pt x="828" y="42"/>
                    </a:lnTo>
                    <a:lnTo>
                      <a:pt x="860" y="63"/>
                    </a:lnTo>
                    <a:lnTo>
                      <a:pt x="889" y="89"/>
                    </a:lnTo>
                    <a:lnTo>
                      <a:pt x="914" y="118"/>
                    </a:lnTo>
                    <a:lnTo>
                      <a:pt x="936" y="150"/>
                    </a:lnTo>
                    <a:lnTo>
                      <a:pt x="953" y="185"/>
                    </a:lnTo>
                    <a:lnTo>
                      <a:pt x="967" y="223"/>
                    </a:lnTo>
                    <a:lnTo>
                      <a:pt x="975" y="262"/>
                    </a:lnTo>
                    <a:lnTo>
                      <a:pt x="977" y="303"/>
                    </a:lnTo>
                    <a:lnTo>
                      <a:pt x="975" y="344"/>
                    </a:lnTo>
                    <a:lnTo>
                      <a:pt x="967" y="383"/>
                    </a:lnTo>
                    <a:lnTo>
                      <a:pt x="953" y="420"/>
                    </a:lnTo>
                    <a:lnTo>
                      <a:pt x="936" y="455"/>
                    </a:lnTo>
                    <a:lnTo>
                      <a:pt x="914" y="488"/>
                    </a:lnTo>
                    <a:lnTo>
                      <a:pt x="889" y="517"/>
                    </a:lnTo>
                    <a:lnTo>
                      <a:pt x="860" y="542"/>
                    </a:lnTo>
                    <a:lnTo>
                      <a:pt x="828" y="564"/>
                    </a:lnTo>
                    <a:lnTo>
                      <a:pt x="793" y="581"/>
                    </a:lnTo>
                    <a:lnTo>
                      <a:pt x="755" y="595"/>
                    </a:lnTo>
                    <a:lnTo>
                      <a:pt x="716" y="603"/>
                    </a:lnTo>
                    <a:lnTo>
                      <a:pt x="675" y="605"/>
                    </a:lnTo>
                    <a:lnTo>
                      <a:pt x="635" y="603"/>
                    </a:lnTo>
                    <a:lnTo>
                      <a:pt x="596" y="595"/>
                    </a:lnTo>
                    <a:lnTo>
                      <a:pt x="559" y="582"/>
                    </a:lnTo>
                    <a:lnTo>
                      <a:pt x="524" y="565"/>
                    </a:lnTo>
                    <a:lnTo>
                      <a:pt x="492" y="543"/>
                    </a:lnTo>
                    <a:lnTo>
                      <a:pt x="463" y="519"/>
                    </a:lnTo>
                    <a:lnTo>
                      <a:pt x="438" y="491"/>
                    </a:lnTo>
                    <a:lnTo>
                      <a:pt x="416" y="459"/>
                    </a:lnTo>
                    <a:lnTo>
                      <a:pt x="398" y="425"/>
                    </a:lnTo>
                    <a:lnTo>
                      <a:pt x="385" y="388"/>
                    </a:lnTo>
                    <a:lnTo>
                      <a:pt x="377" y="350"/>
                    </a:lnTo>
                    <a:lnTo>
                      <a:pt x="0" y="313"/>
                    </a:lnTo>
                    <a:lnTo>
                      <a:pt x="8" y="266"/>
                    </a:lnTo>
                    <a:lnTo>
                      <a:pt x="13" y="217"/>
                    </a:lnTo>
                    <a:lnTo>
                      <a:pt x="15" y="169"/>
                    </a:lnTo>
                    <a:lnTo>
                      <a:pt x="15" y="165"/>
                    </a:lnTo>
                    <a:lnTo>
                      <a:pt x="14" y="161"/>
                    </a:lnTo>
                    <a:lnTo>
                      <a:pt x="391" y="198"/>
                    </a:lnTo>
                    <a:lnTo>
                      <a:pt x="408" y="161"/>
                    </a:lnTo>
                    <a:lnTo>
                      <a:pt x="429" y="126"/>
                    </a:lnTo>
                    <a:lnTo>
                      <a:pt x="455" y="95"/>
                    </a:lnTo>
                    <a:lnTo>
                      <a:pt x="485" y="68"/>
                    </a:lnTo>
                    <a:lnTo>
                      <a:pt x="517" y="45"/>
                    </a:lnTo>
                    <a:lnTo>
                      <a:pt x="553" y="25"/>
                    </a:lnTo>
                    <a:lnTo>
                      <a:pt x="592" y="12"/>
                    </a:lnTo>
                    <a:lnTo>
                      <a:pt x="632" y="3"/>
                    </a:lnTo>
                    <a:lnTo>
                      <a:pt x="6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15">
                <a:extLst>
                  <a:ext uri="{FF2B5EF4-FFF2-40B4-BE49-F238E27FC236}">
                    <a16:creationId xmlns:a16="http://schemas.microsoft.com/office/drawing/2014/main" id="{A627D11B-5CFB-4175-9556-6387F243903E}"/>
                  </a:ext>
                </a:extLst>
              </p:cNvPr>
              <p:cNvSpPr>
                <a:spLocks/>
              </p:cNvSpPr>
              <p:nvPr/>
            </p:nvSpPr>
            <p:spPr bwMode="auto">
              <a:xfrm>
                <a:off x="2783" y="3644"/>
                <a:ext cx="152" cy="244"/>
              </a:xfrm>
              <a:custGeom>
                <a:avLst/>
                <a:gdLst>
                  <a:gd name="T0" fmla="*/ 228 w 607"/>
                  <a:gd name="T1" fmla="*/ 0 h 973"/>
                  <a:gd name="T2" fmla="*/ 313 w 607"/>
                  <a:gd name="T3" fmla="*/ 369 h 973"/>
                  <a:gd name="T4" fmla="*/ 356 w 607"/>
                  <a:gd name="T5" fmla="*/ 373 h 973"/>
                  <a:gd name="T6" fmla="*/ 398 w 607"/>
                  <a:gd name="T7" fmla="*/ 383 h 973"/>
                  <a:gd name="T8" fmla="*/ 437 w 607"/>
                  <a:gd name="T9" fmla="*/ 399 h 973"/>
                  <a:gd name="T10" fmla="*/ 473 w 607"/>
                  <a:gd name="T11" fmla="*/ 420 h 973"/>
                  <a:gd name="T12" fmla="*/ 506 w 607"/>
                  <a:gd name="T13" fmla="*/ 445 h 973"/>
                  <a:gd name="T14" fmla="*/ 535 w 607"/>
                  <a:gd name="T15" fmla="*/ 475 h 973"/>
                  <a:gd name="T16" fmla="*/ 559 w 607"/>
                  <a:gd name="T17" fmla="*/ 509 h 973"/>
                  <a:gd name="T18" fmla="*/ 579 w 607"/>
                  <a:gd name="T19" fmla="*/ 545 h 973"/>
                  <a:gd name="T20" fmla="*/ 594 w 607"/>
                  <a:gd name="T21" fmla="*/ 585 h 973"/>
                  <a:gd name="T22" fmla="*/ 604 w 607"/>
                  <a:gd name="T23" fmla="*/ 626 h 973"/>
                  <a:gd name="T24" fmla="*/ 607 w 607"/>
                  <a:gd name="T25" fmla="*/ 670 h 973"/>
                  <a:gd name="T26" fmla="*/ 604 w 607"/>
                  <a:gd name="T27" fmla="*/ 711 h 973"/>
                  <a:gd name="T28" fmla="*/ 595 w 607"/>
                  <a:gd name="T29" fmla="*/ 751 h 973"/>
                  <a:gd name="T30" fmla="*/ 583 w 607"/>
                  <a:gd name="T31" fmla="*/ 788 h 973"/>
                  <a:gd name="T32" fmla="*/ 564 w 607"/>
                  <a:gd name="T33" fmla="*/ 823 h 973"/>
                  <a:gd name="T34" fmla="*/ 543 w 607"/>
                  <a:gd name="T35" fmla="*/ 855 h 973"/>
                  <a:gd name="T36" fmla="*/ 517 w 607"/>
                  <a:gd name="T37" fmla="*/ 885 h 973"/>
                  <a:gd name="T38" fmla="*/ 488 w 607"/>
                  <a:gd name="T39" fmla="*/ 910 h 973"/>
                  <a:gd name="T40" fmla="*/ 457 w 607"/>
                  <a:gd name="T41" fmla="*/ 932 h 973"/>
                  <a:gd name="T42" fmla="*/ 422 w 607"/>
                  <a:gd name="T43" fmla="*/ 950 h 973"/>
                  <a:gd name="T44" fmla="*/ 384 w 607"/>
                  <a:gd name="T45" fmla="*/ 962 h 973"/>
                  <a:gd name="T46" fmla="*/ 344 w 607"/>
                  <a:gd name="T47" fmla="*/ 970 h 973"/>
                  <a:gd name="T48" fmla="*/ 303 w 607"/>
                  <a:gd name="T49" fmla="*/ 973 h 973"/>
                  <a:gd name="T50" fmla="*/ 262 w 607"/>
                  <a:gd name="T51" fmla="*/ 970 h 973"/>
                  <a:gd name="T52" fmla="*/ 223 w 607"/>
                  <a:gd name="T53" fmla="*/ 962 h 973"/>
                  <a:gd name="T54" fmla="*/ 185 w 607"/>
                  <a:gd name="T55" fmla="*/ 950 h 973"/>
                  <a:gd name="T56" fmla="*/ 150 w 607"/>
                  <a:gd name="T57" fmla="*/ 932 h 973"/>
                  <a:gd name="T58" fmla="*/ 118 w 607"/>
                  <a:gd name="T59" fmla="*/ 910 h 973"/>
                  <a:gd name="T60" fmla="*/ 90 w 607"/>
                  <a:gd name="T61" fmla="*/ 885 h 973"/>
                  <a:gd name="T62" fmla="*/ 64 w 607"/>
                  <a:gd name="T63" fmla="*/ 855 h 973"/>
                  <a:gd name="T64" fmla="*/ 42 w 607"/>
                  <a:gd name="T65" fmla="*/ 823 h 973"/>
                  <a:gd name="T66" fmla="*/ 25 w 607"/>
                  <a:gd name="T67" fmla="*/ 788 h 973"/>
                  <a:gd name="T68" fmla="*/ 11 w 607"/>
                  <a:gd name="T69" fmla="*/ 751 h 973"/>
                  <a:gd name="T70" fmla="*/ 3 w 607"/>
                  <a:gd name="T71" fmla="*/ 711 h 973"/>
                  <a:gd name="T72" fmla="*/ 0 w 607"/>
                  <a:gd name="T73" fmla="*/ 670 h 973"/>
                  <a:gd name="T74" fmla="*/ 3 w 607"/>
                  <a:gd name="T75" fmla="*/ 627 h 973"/>
                  <a:gd name="T76" fmla="*/ 12 w 607"/>
                  <a:gd name="T77" fmla="*/ 587 h 973"/>
                  <a:gd name="T78" fmla="*/ 27 w 607"/>
                  <a:gd name="T79" fmla="*/ 548 h 973"/>
                  <a:gd name="T80" fmla="*/ 46 w 607"/>
                  <a:gd name="T81" fmla="*/ 512 h 973"/>
                  <a:gd name="T82" fmla="*/ 70 w 607"/>
                  <a:gd name="T83" fmla="*/ 479 h 973"/>
                  <a:gd name="T84" fmla="*/ 98 w 607"/>
                  <a:gd name="T85" fmla="*/ 449 h 973"/>
                  <a:gd name="T86" fmla="*/ 130 w 607"/>
                  <a:gd name="T87" fmla="*/ 424 h 973"/>
                  <a:gd name="T88" fmla="*/ 165 w 607"/>
                  <a:gd name="T89" fmla="*/ 403 h 973"/>
                  <a:gd name="T90" fmla="*/ 79 w 607"/>
                  <a:gd name="T91" fmla="*/ 35 h 973"/>
                  <a:gd name="T92" fmla="*/ 131 w 607"/>
                  <a:gd name="T93" fmla="*/ 27 h 973"/>
                  <a:gd name="T94" fmla="*/ 180 w 607"/>
                  <a:gd name="T95" fmla="*/ 15 h 973"/>
                  <a:gd name="T96" fmla="*/ 228 w 607"/>
                  <a:gd name="T97"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7" h="973">
                    <a:moveTo>
                      <a:pt x="228" y="0"/>
                    </a:moveTo>
                    <a:lnTo>
                      <a:pt x="313" y="369"/>
                    </a:lnTo>
                    <a:lnTo>
                      <a:pt x="356" y="373"/>
                    </a:lnTo>
                    <a:lnTo>
                      <a:pt x="398" y="383"/>
                    </a:lnTo>
                    <a:lnTo>
                      <a:pt x="437" y="399"/>
                    </a:lnTo>
                    <a:lnTo>
                      <a:pt x="473" y="420"/>
                    </a:lnTo>
                    <a:lnTo>
                      <a:pt x="506" y="445"/>
                    </a:lnTo>
                    <a:lnTo>
                      <a:pt x="535" y="475"/>
                    </a:lnTo>
                    <a:lnTo>
                      <a:pt x="559" y="509"/>
                    </a:lnTo>
                    <a:lnTo>
                      <a:pt x="579" y="545"/>
                    </a:lnTo>
                    <a:lnTo>
                      <a:pt x="594" y="585"/>
                    </a:lnTo>
                    <a:lnTo>
                      <a:pt x="604" y="626"/>
                    </a:lnTo>
                    <a:lnTo>
                      <a:pt x="607" y="670"/>
                    </a:lnTo>
                    <a:lnTo>
                      <a:pt x="604" y="711"/>
                    </a:lnTo>
                    <a:lnTo>
                      <a:pt x="595" y="751"/>
                    </a:lnTo>
                    <a:lnTo>
                      <a:pt x="583" y="788"/>
                    </a:lnTo>
                    <a:lnTo>
                      <a:pt x="564" y="823"/>
                    </a:lnTo>
                    <a:lnTo>
                      <a:pt x="543" y="855"/>
                    </a:lnTo>
                    <a:lnTo>
                      <a:pt x="517" y="885"/>
                    </a:lnTo>
                    <a:lnTo>
                      <a:pt x="488" y="910"/>
                    </a:lnTo>
                    <a:lnTo>
                      <a:pt x="457" y="932"/>
                    </a:lnTo>
                    <a:lnTo>
                      <a:pt x="422" y="950"/>
                    </a:lnTo>
                    <a:lnTo>
                      <a:pt x="384" y="962"/>
                    </a:lnTo>
                    <a:lnTo>
                      <a:pt x="344" y="970"/>
                    </a:lnTo>
                    <a:lnTo>
                      <a:pt x="303" y="973"/>
                    </a:lnTo>
                    <a:lnTo>
                      <a:pt x="262" y="970"/>
                    </a:lnTo>
                    <a:lnTo>
                      <a:pt x="223" y="962"/>
                    </a:lnTo>
                    <a:lnTo>
                      <a:pt x="185" y="950"/>
                    </a:lnTo>
                    <a:lnTo>
                      <a:pt x="150" y="932"/>
                    </a:lnTo>
                    <a:lnTo>
                      <a:pt x="118" y="910"/>
                    </a:lnTo>
                    <a:lnTo>
                      <a:pt x="90" y="885"/>
                    </a:lnTo>
                    <a:lnTo>
                      <a:pt x="64" y="855"/>
                    </a:lnTo>
                    <a:lnTo>
                      <a:pt x="42" y="823"/>
                    </a:lnTo>
                    <a:lnTo>
                      <a:pt x="25" y="788"/>
                    </a:lnTo>
                    <a:lnTo>
                      <a:pt x="11" y="751"/>
                    </a:lnTo>
                    <a:lnTo>
                      <a:pt x="3" y="711"/>
                    </a:lnTo>
                    <a:lnTo>
                      <a:pt x="0" y="670"/>
                    </a:lnTo>
                    <a:lnTo>
                      <a:pt x="3" y="627"/>
                    </a:lnTo>
                    <a:lnTo>
                      <a:pt x="12" y="587"/>
                    </a:lnTo>
                    <a:lnTo>
                      <a:pt x="27" y="548"/>
                    </a:lnTo>
                    <a:lnTo>
                      <a:pt x="46" y="512"/>
                    </a:lnTo>
                    <a:lnTo>
                      <a:pt x="70" y="479"/>
                    </a:lnTo>
                    <a:lnTo>
                      <a:pt x="98" y="449"/>
                    </a:lnTo>
                    <a:lnTo>
                      <a:pt x="130" y="424"/>
                    </a:lnTo>
                    <a:lnTo>
                      <a:pt x="165" y="403"/>
                    </a:lnTo>
                    <a:lnTo>
                      <a:pt x="79" y="35"/>
                    </a:lnTo>
                    <a:lnTo>
                      <a:pt x="131" y="27"/>
                    </a:lnTo>
                    <a:lnTo>
                      <a:pt x="180" y="15"/>
                    </a:lnTo>
                    <a:lnTo>
                      <a:pt x="2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16">
                <a:extLst>
                  <a:ext uri="{FF2B5EF4-FFF2-40B4-BE49-F238E27FC236}">
                    <a16:creationId xmlns:a16="http://schemas.microsoft.com/office/drawing/2014/main" id="{FBA5BCF9-DD76-4E01-A427-909D5841CC92}"/>
                  </a:ext>
                </a:extLst>
              </p:cNvPr>
              <p:cNvSpPr>
                <a:spLocks/>
              </p:cNvSpPr>
              <p:nvPr/>
            </p:nvSpPr>
            <p:spPr bwMode="auto">
              <a:xfrm>
                <a:off x="2358" y="3518"/>
                <a:ext cx="269" cy="156"/>
              </a:xfrm>
              <a:custGeom>
                <a:avLst/>
                <a:gdLst>
                  <a:gd name="T0" fmla="*/ 1025 w 1074"/>
                  <a:gd name="T1" fmla="*/ 0 h 626"/>
                  <a:gd name="T2" fmla="*/ 1038 w 1074"/>
                  <a:gd name="T3" fmla="*/ 50 h 626"/>
                  <a:gd name="T4" fmla="*/ 1055 w 1074"/>
                  <a:gd name="T5" fmla="*/ 99 h 626"/>
                  <a:gd name="T6" fmla="*/ 1074 w 1074"/>
                  <a:gd name="T7" fmla="*/ 145 h 626"/>
                  <a:gd name="T8" fmla="*/ 603 w 1074"/>
                  <a:gd name="T9" fmla="*/ 302 h 626"/>
                  <a:gd name="T10" fmla="*/ 604 w 1074"/>
                  <a:gd name="T11" fmla="*/ 313 h 626"/>
                  <a:gd name="T12" fmla="*/ 605 w 1074"/>
                  <a:gd name="T13" fmla="*/ 323 h 626"/>
                  <a:gd name="T14" fmla="*/ 603 w 1074"/>
                  <a:gd name="T15" fmla="*/ 364 h 626"/>
                  <a:gd name="T16" fmla="*/ 595 w 1074"/>
                  <a:gd name="T17" fmla="*/ 403 h 626"/>
                  <a:gd name="T18" fmla="*/ 582 w 1074"/>
                  <a:gd name="T19" fmla="*/ 441 h 626"/>
                  <a:gd name="T20" fmla="*/ 564 w 1074"/>
                  <a:gd name="T21" fmla="*/ 476 h 626"/>
                  <a:gd name="T22" fmla="*/ 543 w 1074"/>
                  <a:gd name="T23" fmla="*/ 508 h 626"/>
                  <a:gd name="T24" fmla="*/ 517 w 1074"/>
                  <a:gd name="T25" fmla="*/ 537 h 626"/>
                  <a:gd name="T26" fmla="*/ 488 w 1074"/>
                  <a:gd name="T27" fmla="*/ 562 h 626"/>
                  <a:gd name="T28" fmla="*/ 455 w 1074"/>
                  <a:gd name="T29" fmla="*/ 584 h 626"/>
                  <a:gd name="T30" fmla="*/ 420 w 1074"/>
                  <a:gd name="T31" fmla="*/ 601 h 626"/>
                  <a:gd name="T32" fmla="*/ 383 w 1074"/>
                  <a:gd name="T33" fmla="*/ 615 h 626"/>
                  <a:gd name="T34" fmla="*/ 343 w 1074"/>
                  <a:gd name="T35" fmla="*/ 623 h 626"/>
                  <a:gd name="T36" fmla="*/ 302 w 1074"/>
                  <a:gd name="T37" fmla="*/ 626 h 626"/>
                  <a:gd name="T38" fmla="*/ 261 w 1074"/>
                  <a:gd name="T39" fmla="*/ 623 h 626"/>
                  <a:gd name="T40" fmla="*/ 222 w 1074"/>
                  <a:gd name="T41" fmla="*/ 615 h 626"/>
                  <a:gd name="T42" fmla="*/ 185 w 1074"/>
                  <a:gd name="T43" fmla="*/ 601 h 626"/>
                  <a:gd name="T44" fmla="*/ 150 w 1074"/>
                  <a:gd name="T45" fmla="*/ 584 h 626"/>
                  <a:gd name="T46" fmla="*/ 117 w 1074"/>
                  <a:gd name="T47" fmla="*/ 562 h 626"/>
                  <a:gd name="T48" fmla="*/ 88 w 1074"/>
                  <a:gd name="T49" fmla="*/ 537 h 626"/>
                  <a:gd name="T50" fmla="*/ 63 w 1074"/>
                  <a:gd name="T51" fmla="*/ 508 h 626"/>
                  <a:gd name="T52" fmla="*/ 41 w 1074"/>
                  <a:gd name="T53" fmla="*/ 476 h 626"/>
                  <a:gd name="T54" fmla="*/ 24 w 1074"/>
                  <a:gd name="T55" fmla="*/ 441 h 626"/>
                  <a:gd name="T56" fmla="*/ 11 w 1074"/>
                  <a:gd name="T57" fmla="*/ 403 h 626"/>
                  <a:gd name="T58" fmla="*/ 3 w 1074"/>
                  <a:gd name="T59" fmla="*/ 364 h 626"/>
                  <a:gd name="T60" fmla="*/ 0 w 1074"/>
                  <a:gd name="T61" fmla="*/ 323 h 626"/>
                  <a:gd name="T62" fmla="*/ 3 w 1074"/>
                  <a:gd name="T63" fmla="*/ 282 h 626"/>
                  <a:gd name="T64" fmla="*/ 11 w 1074"/>
                  <a:gd name="T65" fmla="*/ 243 h 626"/>
                  <a:gd name="T66" fmla="*/ 24 w 1074"/>
                  <a:gd name="T67" fmla="*/ 205 h 626"/>
                  <a:gd name="T68" fmla="*/ 41 w 1074"/>
                  <a:gd name="T69" fmla="*/ 170 h 626"/>
                  <a:gd name="T70" fmla="*/ 63 w 1074"/>
                  <a:gd name="T71" fmla="*/ 138 h 626"/>
                  <a:gd name="T72" fmla="*/ 88 w 1074"/>
                  <a:gd name="T73" fmla="*/ 109 h 626"/>
                  <a:gd name="T74" fmla="*/ 117 w 1074"/>
                  <a:gd name="T75" fmla="*/ 83 h 626"/>
                  <a:gd name="T76" fmla="*/ 150 w 1074"/>
                  <a:gd name="T77" fmla="*/ 62 h 626"/>
                  <a:gd name="T78" fmla="*/ 185 w 1074"/>
                  <a:gd name="T79" fmla="*/ 44 h 626"/>
                  <a:gd name="T80" fmla="*/ 222 w 1074"/>
                  <a:gd name="T81" fmla="*/ 31 h 626"/>
                  <a:gd name="T82" fmla="*/ 261 w 1074"/>
                  <a:gd name="T83" fmla="*/ 23 h 626"/>
                  <a:gd name="T84" fmla="*/ 302 w 1074"/>
                  <a:gd name="T85" fmla="*/ 20 h 626"/>
                  <a:gd name="T86" fmla="*/ 342 w 1074"/>
                  <a:gd name="T87" fmla="*/ 23 h 626"/>
                  <a:gd name="T88" fmla="*/ 379 w 1074"/>
                  <a:gd name="T89" fmla="*/ 30 h 626"/>
                  <a:gd name="T90" fmla="*/ 415 w 1074"/>
                  <a:gd name="T91" fmla="*/ 41 h 626"/>
                  <a:gd name="T92" fmla="*/ 449 w 1074"/>
                  <a:gd name="T93" fmla="*/ 58 h 626"/>
                  <a:gd name="T94" fmla="*/ 480 w 1074"/>
                  <a:gd name="T95" fmla="*/ 77 h 626"/>
                  <a:gd name="T96" fmla="*/ 509 w 1074"/>
                  <a:gd name="T97" fmla="*/ 101 h 626"/>
                  <a:gd name="T98" fmla="*/ 534 w 1074"/>
                  <a:gd name="T99" fmla="*/ 128 h 626"/>
                  <a:gd name="T100" fmla="*/ 556 w 1074"/>
                  <a:gd name="T101" fmla="*/ 157 h 626"/>
                  <a:gd name="T102" fmla="*/ 1025 w 1074"/>
                  <a:gd name="T103"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4" h="626">
                    <a:moveTo>
                      <a:pt x="1025" y="0"/>
                    </a:moveTo>
                    <a:lnTo>
                      <a:pt x="1038" y="50"/>
                    </a:lnTo>
                    <a:lnTo>
                      <a:pt x="1055" y="99"/>
                    </a:lnTo>
                    <a:lnTo>
                      <a:pt x="1074" y="145"/>
                    </a:lnTo>
                    <a:lnTo>
                      <a:pt x="603" y="302"/>
                    </a:lnTo>
                    <a:lnTo>
                      <a:pt x="604" y="313"/>
                    </a:lnTo>
                    <a:lnTo>
                      <a:pt x="605" y="323"/>
                    </a:lnTo>
                    <a:lnTo>
                      <a:pt x="603" y="364"/>
                    </a:lnTo>
                    <a:lnTo>
                      <a:pt x="595" y="403"/>
                    </a:lnTo>
                    <a:lnTo>
                      <a:pt x="582" y="441"/>
                    </a:lnTo>
                    <a:lnTo>
                      <a:pt x="564" y="476"/>
                    </a:lnTo>
                    <a:lnTo>
                      <a:pt x="543" y="508"/>
                    </a:lnTo>
                    <a:lnTo>
                      <a:pt x="517" y="537"/>
                    </a:lnTo>
                    <a:lnTo>
                      <a:pt x="488" y="562"/>
                    </a:lnTo>
                    <a:lnTo>
                      <a:pt x="455" y="584"/>
                    </a:lnTo>
                    <a:lnTo>
                      <a:pt x="420" y="601"/>
                    </a:lnTo>
                    <a:lnTo>
                      <a:pt x="383" y="615"/>
                    </a:lnTo>
                    <a:lnTo>
                      <a:pt x="343" y="623"/>
                    </a:lnTo>
                    <a:lnTo>
                      <a:pt x="302" y="626"/>
                    </a:lnTo>
                    <a:lnTo>
                      <a:pt x="261" y="623"/>
                    </a:lnTo>
                    <a:lnTo>
                      <a:pt x="222" y="615"/>
                    </a:lnTo>
                    <a:lnTo>
                      <a:pt x="185" y="601"/>
                    </a:lnTo>
                    <a:lnTo>
                      <a:pt x="150" y="584"/>
                    </a:lnTo>
                    <a:lnTo>
                      <a:pt x="117" y="562"/>
                    </a:lnTo>
                    <a:lnTo>
                      <a:pt x="88" y="537"/>
                    </a:lnTo>
                    <a:lnTo>
                      <a:pt x="63" y="508"/>
                    </a:lnTo>
                    <a:lnTo>
                      <a:pt x="41" y="476"/>
                    </a:lnTo>
                    <a:lnTo>
                      <a:pt x="24" y="441"/>
                    </a:lnTo>
                    <a:lnTo>
                      <a:pt x="11" y="403"/>
                    </a:lnTo>
                    <a:lnTo>
                      <a:pt x="3" y="364"/>
                    </a:lnTo>
                    <a:lnTo>
                      <a:pt x="0" y="323"/>
                    </a:lnTo>
                    <a:lnTo>
                      <a:pt x="3" y="282"/>
                    </a:lnTo>
                    <a:lnTo>
                      <a:pt x="11" y="243"/>
                    </a:lnTo>
                    <a:lnTo>
                      <a:pt x="24" y="205"/>
                    </a:lnTo>
                    <a:lnTo>
                      <a:pt x="41" y="170"/>
                    </a:lnTo>
                    <a:lnTo>
                      <a:pt x="63" y="138"/>
                    </a:lnTo>
                    <a:lnTo>
                      <a:pt x="88" y="109"/>
                    </a:lnTo>
                    <a:lnTo>
                      <a:pt x="117" y="83"/>
                    </a:lnTo>
                    <a:lnTo>
                      <a:pt x="150" y="62"/>
                    </a:lnTo>
                    <a:lnTo>
                      <a:pt x="185" y="44"/>
                    </a:lnTo>
                    <a:lnTo>
                      <a:pt x="222" y="31"/>
                    </a:lnTo>
                    <a:lnTo>
                      <a:pt x="261" y="23"/>
                    </a:lnTo>
                    <a:lnTo>
                      <a:pt x="302" y="20"/>
                    </a:lnTo>
                    <a:lnTo>
                      <a:pt x="342" y="23"/>
                    </a:lnTo>
                    <a:lnTo>
                      <a:pt x="379" y="30"/>
                    </a:lnTo>
                    <a:lnTo>
                      <a:pt x="415" y="41"/>
                    </a:lnTo>
                    <a:lnTo>
                      <a:pt x="449" y="58"/>
                    </a:lnTo>
                    <a:lnTo>
                      <a:pt x="480" y="77"/>
                    </a:lnTo>
                    <a:lnTo>
                      <a:pt x="509" y="101"/>
                    </a:lnTo>
                    <a:lnTo>
                      <a:pt x="534" y="128"/>
                    </a:lnTo>
                    <a:lnTo>
                      <a:pt x="556" y="157"/>
                    </a:lnTo>
                    <a:lnTo>
                      <a:pt x="10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17">
                <a:extLst>
                  <a:ext uri="{FF2B5EF4-FFF2-40B4-BE49-F238E27FC236}">
                    <a16:creationId xmlns:a16="http://schemas.microsoft.com/office/drawing/2014/main" id="{2F9DB531-9E01-401E-81FD-F86CB3B71BEA}"/>
                  </a:ext>
                </a:extLst>
              </p:cNvPr>
              <p:cNvSpPr>
                <a:spLocks/>
              </p:cNvSpPr>
              <p:nvPr/>
            </p:nvSpPr>
            <p:spPr bwMode="auto">
              <a:xfrm>
                <a:off x="2654" y="3352"/>
                <a:ext cx="259" cy="259"/>
              </a:xfrm>
              <a:custGeom>
                <a:avLst/>
                <a:gdLst>
                  <a:gd name="T0" fmla="*/ 519 w 1039"/>
                  <a:gd name="T1" fmla="*/ 0 h 1038"/>
                  <a:gd name="T2" fmla="*/ 576 w 1039"/>
                  <a:gd name="T3" fmla="*/ 3 h 1038"/>
                  <a:gd name="T4" fmla="*/ 631 w 1039"/>
                  <a:gd name="T5" fmla="*/ 11 h 1038"/>
                  <a:gd name="T6" fmla="*/ 684 w 1039"/>
                  <a:gd name="T7" fmla="*/ 27 h 1038"/>
                  <a:gd name="T8" fmla="*/ 734 w 1039"/>
                  <a:gd name="T9" fmla="*/ 46 h 1038"/>
                  <a:gd name="T10" fmla="*/ 781 w 1039"/>
                  <a:gd name="T11" fmla="*/ 71 h 1038"/>
                  <a:gd name="T12" fmla="*/ 826 w 1039"/>
                  <a:gd name="T13" fmla="*/ 100 h 1038"/>
                  <a:gd name="T14" fmla="*/ 868 w 1039"/>
                  <a:gd name="T15" fmla="*/ 134 h 1038"/>
                  <a:gd name="T16" fmla="*/ 905 w 1039"/>
                  <a:gd name="T17" fmla="*/ 172 h 1038"/>
                  <a:gd name="T18" fmla="*/ 939 w 1039"/>
                  <a:gd name="T19" fmla="*/ 213 h 1038"/>
                  <a:gd name="T20" fmla="*/ 968 w 1039"/>
                  <a:gd name="T21" fmla="*/ 257 h 1038"/>
                  <a:gd name="T22" fmla="*/ 993 w 1039"/>
                  <a:gd name="T23" fmla="*/ 304 h 1038"/>
                  <a:gd name="T24" fmla="*/ 1013 w 1039"/>
                  <a:gd name="T25" fmla="*/ 355 h 1038"/>
                  <a:gd name="T26" fmla="*/ 1027 w 1039"/>
                  <a:gd name="T27" fmla="*/ 408 h 1038"/>
                  <a:gd name="T28" fmla="*/ 1036 w 1039"/>
                  <a:gd name="T29" fmla="*/ 463 h 1038"/>
                  <a:gd name="T30" fmla="*/ 1039 w 1039"/>
                  <a:gd name="T31" fmla="*/ 519 h 1038"/>
                  <a:gd name="T32" fmla="*/ 1036 w 1039"/>
                  <a:gd name="T33" fmla="*/ 576 h 1038"/>
                  <a:gd name="T34" fmla="*/ 1027 w 1039"/>
                  <a:gd name="T35" fmla="*/ 631 h 1038"/>
                  <a:gd name="T36" fmla="*/ 1013 w 1039"/>
                  <a:gd name="T37" fmla="*/ 684 h 1038"/>
                  <a:gd name="T38" fmla="*/ 993 w 1039"/>
                  <a:gd name="T39" fmla="*/ 734 h 1038"/>
                  <a:gd name="T40" fmla="*/ 968 w 1039"/>
                  <a:gd name="T41" fmla="*/ 781 h 1038"/>
                  <a:gd name="T42" fmla="*/ 939 w 1039"/>
                  <a:gd name="T43" fmla="*/ 825 h 1038"/>
                  <a:gd name="T44" fmla="*/ 905 w 1039"/>
                  <a:gd name="T45" fmla="*/ 868 h 1038"/>
                  <a:gd name="T46" fmla="*/ 868 w 1039"/>
                  <a:gd name="T47" fmla="*/ 905 h 1038"/>
                  <a:gd name="T48" fmla="*/ 826 w 1039"/>
                  <a:gd name="T49" fmla="*/ 939 h 1038"/>
                  <a:gd name="T50" fmla="*/ 781 w 1039"/>
                  <a:gd name="T51" fmla="*/ 967 h 1038"/>
                  <a:gd name="T52" fmla="*/ 734 w 1039"/>
                  <a:gd name="T53" fmla="*/ 992 h 1038"/>
                  <a:gd name="T54" fmla="*/ 684 w 1039"/>
                  <a:gd name="T55" fmla="*/ 1013 h 1038"/>
                  <a:gd name="T56" fmla="*/ 631 w 1039"/>
                  <a:gd name="T57" fmla="*/ 1027 h 1038"/>
                  <a:gd name="T58" fmla="*/ 576 w 1039"/>
                  <a:gd name="T59" fmla="*/ 1035 h 1038"/>
                  <a:gd name="T60" fmla="*/ 519 w 1039"/>
                  <a:gd name="T61" fmla="*/ 1038 h 1038"/>
                  <a:gd name="T62" fmla="*/ 463 w 1039"/>
                  <a:gd name="T63" fmla="*/ 1035 h 1038"/>
                  <a:gd name="T64" fmla="*/ 408 w 1039"/>
                  <a:gd name="T65" fmla="*/ 1027 h 1038"/>
                  <a:gd name="T66" fmla="*/ 356 w 1039"/>
                  <a:gd name="T67" fmla="*/ 1013 h 1038"/>
                  <a:gd name="T68" fmla="*/ 305 w 1039"/>
                  <a:gd name="T69" fmla="*/ 992 h 1038"/>
                  <a:gd name="T70" fmla="*/ 258 w 1039"/>
                  <a:gd name="T71" fmla="*/ 967 h 1038"/>
                  <a:gd name="T72" fmla="*/ 213 w 1039"/>
                  <a:gd name="T73" fmla="*/ 939 h 1038"/>
                  <a:gd name="T74" fmla="*/ 172 w 1039"/>
                  <a:gd name="T75" fmla="*/ 905 h 1038"/>
                  <a:gd name="T76" fmla="*/ 134 w 1039"/>
                  <a:gd name="T77" fmla="*/ 868 h 1038"/>
                  <a:gd name="T78" fmla="*/ 101 w 1039"/>
                  <a:gd name="T79" fmla="*/ 825 h 1038"/>
                  <a:gd name="T80" fmla="*/ 71 w 1039"/>
                  <a:gd name="T81" fmla="*/ 781 h 1038"/>
                  <a:gd name="T82" fmla="*/ 46 w 1039"/>
                  <a:gd name="T83" fmla="*/ 734 h 1038"/>
                  <a:gd name="T84" fmla="*/ 27 w 1039"/>
                  <a:gd name="T85" fmla="*/ 684 h 1038"/>
                  <a:gd name="T86" fmla="*/ 12 w 1039"/>
                  <a:gd name="T87" fmla="*/ 631 h 1038"/>
                  <a:gd name="T88" fmla="*/ 3 w 1039"/>
                  <a:gd name="T89" fmla="*/ 576 h 1038"/>
                  <a:gd name="T90" fmla="*/ 0 w 1039"/>
                  <a:gd name="T91" fmla="*/ 519 h 1038"/>
                  <a:gd name="T92" fmla="*/ 3 w 1039"/>
                  <a:gd name="T93" fmla="*/ 463 h 1038"/>
                  <a:gd name="T94" fmla="*/ 12 w 1039"/>
                  <a:gd name="T95" fmla="*/ 408 h 1038"/>
                  <a:gd name="T96" fmla="*/ 27 w 1039"/>
                  <a:gd name="T97" fmla="*/ 355 h 1038"/>
                  <a:gd name="T98" fmla="*/ 46 w 1039"/>
                  <a:gd name="T99" fmla="*/ 304 h 1038"/>
                  <a:gd name="T100" fmla="*/ 71 w 1039"/>
                  <a:gd name="T101" fmla="*/ 257 h 1038"/>
                  <a:gd name="T102" fmla="*/ 101 w 1039"/>
                  <a:gd name="T103" fmla="*/ 213 h 1038"/>
                  <a:gd name="T104" fmla="*/ 134 w 1039"/>
                  <a:gd name="T105" fmla="*/ 172 h 1038"/>
                  <a:gd name="T106" fmla="*/ 172 w 1039"/>
                  <a:gd name="T107" fmla="*/ 134 h 1038"/>
                  <a:gd name="T108" fmla="*/ 213 w 1039"/>
                  <a:gd name="T109" fmla="*/ 100 h 1038"/>
                  <a:gd name="T110" fmla="*/ 258 w 1039"/>
                  <a:gd name="T111" fmla="*/ 71 h 1038"/>
                  <a:gd name="T112" fmla="*/ 305 w 1039"/>
                  <a:gd name="T113" fmla="*/ 46 h 1038"/>
                  <a:gd name="T114" fmla="*/ 356 w 1039"/>
                  <a:gd name="T115" fmla="*/ 27 h 1038"/>
                  <a:gd name="T116" fmla="*/ 408 w 1039"/>
                  <a:gd name="T117" fmla="*/ 11 h 1038"/>
                  <a:gd name="T118" fmla="*/ 463 w 1039"/>
                  <a:gd name="T119" fmla="*/ 3 h 1038"/>
                  <a:gd name="T120" fmla="*/ 519 w 1039"/>
                  <a:gd name="T121" fmla="*/ 0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9" h="1038">
                    <a:moveTo>
                      <a:pt x="519" y="0"/>
                    </a:moveTo>
                    <a:lnTo>
                      <a:pt x="576" y="3"/>
                    </a:lnTo>
                    <a:lnTo>
                      <a:pt x="631" y="11"/>
                    </a:lnTo>
                    <a:lnTo>
                      <a:pt x="684" y="27"/>
                    </a:lnTo>
                    <a:lnTo>
                      <a:pt x="734" y="46"/>
                    </a:lnTo>
                    <a:lnTo>
                      <a:pt x="781" y="71"/>
                    </a:lnTo>
                    <a:lnTo>
                      <a:pt x="826" y="100"/>
                    </a:lnTo>
                    <a:lnTo>
                      <a:pt x="868" y="134"/>
                    </a:lnTo>
                    <a:lnTo>
                      <a:pt x="905" y="172"/>
                    </a:lnTo>
                    <a:lnTo>
                      <a:pt x="939" y="213"/>
                    </a:lnTo>
                    <a:lnTo>
                      <a:pt x="968" y="257"/>
                    </a:lnTo>
                    <a:lnTo>
                      <a:pt x="993" y="304"/>
                    </a:lnTo>
                    <a:lnTo>
                      <a:pt x="1013" y="355"/>
                    </a:lnTo>
                    <a:lnTo>
                      <a:pt x="1027" y="408"/>
                    </a:lnTo>
                    <a:lnTo>
                      <a:pt x="1036" y="463"/>
                    </a:lnTo>
                    <a:lnTo>
                      <a:pt x="1039" y="519"/>
                    </a:lnTo>
                    <a:lnTo>
                      <a:pt x="1036" y="576"/>
                    </a:lnTo>
                    <a:lnTo>
                      <a:pt x="1027" y="631"/>
                    </a:lnTo>
                    <a:lnTo>
                      <a:pt x="1013" y="684"/>
                    </a:lnTo>
                    <a:lnTo>
                      <a:pt x="993" y="734"/>
                    </a:lnTo>
                    <a:lnTo>
                      <a:pt x="968" y="781"/>
                    </a:lnTo>
                    <a:lnTo>
                      <a:pt x="939" y="825"/>
                    </a:lnTo>
                    <a:lnTo>
                      <a:pt x="905" y="868"/>
                    </a:lnTo>
                    <a:lnTo>
                      <a:pt x="868" y="905"/>
                    </a:lnTo>
                    <a:lnTo>
                      <a:pt x="826" y="939"/>
                    </a:lnTo>
                    <a:lnTo>
                      <a:pt x="781" y="967"/>
                    </a:lnTo>
                    <a:lnTo>
                      <a:pt x="734" y="992"/>
                    </a:lnTo>
                    <a:lnTo>
                      <a:pt x="684" y="1013"/>
                    </a:lnTo>
                    <a:lnTo>
                      <a:pt x="631" y="1027"/>
                    </a:lnTo>
                    <a:lnTo>
                      <a:pt x="576" y="1035"/>
                    </a:lnTo>
                    <a:lnTo>
                      <a:pt x="519" y="1038"/>
                    </a:lnTo>
                    <a:lnTo>
                      <a:pt x="463" y="1035"/>
                    </a:lnTo>
                    <a:lnTo>
                      <a:pt x="408" y="1027"/>
                    </a:lnTo>
                    <a:lnTo>
                      <a:pt x="356" y="1013"/>
                    </a:lnTo>
                    <a:lnTo>
                      <a:pt x="305" y="992"/>
                    </a:lnTo>
                    <a:lnTo>
                      <a:pt x="258" y="967"/>
                    </a:lnTo>
                    <a:lnTo>
                      <a:pt x="213" y="939"/>
                    </a:lnTo>
                    <a:lnTo>
                      <a:pt x="172" y="905"/>
                    </a:lnTo>
                    <a:lnTo>
                      <a:pt x="134" y="868"/>
                    </a:lnTo>
                    <a:lnTo>
                      <a:pt x="101" y="825"/>
                    </a:lnTo>
                    <a:lnTo>
                      <a:pt x="71" y="781"/>
                    </a:lnTo>
                    <a:lnTo>
                      <a:pt x="46" y="734"/>
                    </a:lnTo>
                    <a:lnTo>
                      <a:pt x="27" y="684"/>
                    </a:lnTo>
                    <a:lnTo>
                      <a:pt x="12" y="631"/>
                    </a:lnTo>
                    <a:lnTo>
                      <a:pt x="3" y="576"/>
                    </a:lnTo>
                    <a:lnTo>
                      <a:pt x="0" y="519"/>
                    </a:lnTo>
                    <a:lnTo>
                      <a:pt x="3" y="463"/>
                    </a:lnTo>
                    <a:lnTo>
                      <a:pt x="12" y="408"/>
                    </a:lnTo>
                    <a:lnTo>
                      <a:pt x="27" y="355"/>
                    </a:lnTo>
                    <a:lnTo>
                      <a:pt x="46" y="304"/>
                    </a:lnTo>
                    <a:lnTo>
                      <a:pt x="71" y="257"/>
                    </a:lnTo>
                    <a:lnTo>
                      <a:pt x="101" y="213"/>
                    </a:lnTo>
                    <a:lnTo>
                      <a:pt x="134" y="172"/>
                    </a:lnTo>
                    <a:lnTo>
                      <a:pt x="172" y="134"/>
                    </a:lnTo>
                    <a:lnTo>
                      <a:pt x="213" y="100"/>
                    </a:lnTo>
                    <a:lnTo>
                      <a:pt x="258" y="71"/>
                    </a:lnTo>
                    <a:lnTo>
                      <a:pt x="305" y="46"/>
                    </a:lnTo>
                    <a:lnTo>
                      <a:pt x="356" y="27"/>
                    </a:lnTo>
                    <a:lnTo>
                      <a:pt x="408" y="11"/>
                    </a:lnTo>
                    <a:lnTo>
                      <a:pt x="463" y="3"/>
                    </a:lnTo>
                    <a:lnTo>
                      <a:pt x="5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7" name="Group 20">
              <a:extLst>
                <a:ext uri="{FF2B5EF4-FFF2-40B4-BE49-F238E27FC236}">
                  <a16:creationId xmlns:a16="http://schemas.microsoft.com/office/drawing/2014/main" id="{DDA53451-0645-463B-90A1-8A0EC58FAC73}"/>
                </a:ext>
              </a:extLst>
            </p:cNvPr>
            <p:cNvGrpSpPr>
              <a:grpSpLocks noChangeAspect="1"/>
            </p:cNvGrpSpPr>
            <p:nvPr/>
          </p:nvGrpSpPr>
          <p:grpSpPr bwMode="auto">
            <a:xfrm>
              <a:off x="7191420" y="5256050"/>
              <a:ext cx="737279" cy="694695"/>
              <a:chOff x="-31" y="3718"/>
              <a:chExt cx="831" cy="783"/>
            </a:xfrm>
            <a:solidFill>
              <a:schemeClr val="bg2"/>
            </a:solidFill>
          </p:grpSpPr>
          <p:sp>
            <p:nvSpPr>
              <p:cNvPr id="36" name="Freeform 22">
                <a:extLst>
                  <a:ext uri="{FF2B5EF4-FFF2-40B4-BE49-F238E27FC236}">
                    <a16:creationId xmlns:a16="http://schemas.microsoft.com/office/drawing/2014/main" id="{DD4722A5-1A50-467F-855D-E07C9AAE8B3A}"/>
                  </a:ext>
                </a:extLst>
              </p:cNvPr>
              <p:cNvSpPr>
                <a:spLocks/>
              </p:cNvSpPr>
              <p:nvPr/>
            </p:nvSpPr>
            <p:spPr bwMode="auto">
              <a:xfrm>
                <a:off x="-12" y="4019"/>
                <a:ext cx="778" cy="185"/>
              </a:xfrm>
              <a:custGeom>
                <a:avLst/>
                <a:gdLst>
                  <a:gd name="T0" fmla="*/ 1530 w 3111"/>
                  <a:gd name="T1" fmla="*/ 0 h 738"/>
                  <a:gd name="T2" fmla="*/ 1622 w 3111"/>
                  <a:gd name="T3" fmla="*/ 0 h 738"/>
                  <a:gd name="T4" fmla="*/ 1622 w 3111"/>
                  <a:gd name="T5" fmla="*/ 183 h 738"/>
                  <a:gd name="T6" fmla="*/ 2163 w 3111"/>
                  <a:gd name="T7" fmla="*/ 183 h 738"/>
                  <a:gd name="T8" fmla="*/ 2163 w 3111"/>
                  <a:gd name="T9" fmla="*/ 112 h 738"/>
                  <a:gd name="T10" fmla="*/ 2720 w 3111"/>
                  <a:gd name="T11" fmla="*/ 112 h 738"/>
                  <a:gd name="T12" fmla="*/ 2720 w 3111"/>
                  <a:gd name="T13" fmla="*/ 169 h 738"/>
                  <a:gd name="T14" fmla="*/ 2720 w 3111"/>
                  <a:gd name="T15" fmla="*/ 170 h 738"/>
                  <a:gd name="T16" fmla="*/ 2720 w 3111"/>
                  <a:gd name="T17" fmla="*/ 172 h 738"/>
                  <a:gd name="T18" fmla="*/ 2720 w 3111"/>
                  <a:gd name="T19" fmla="*/ 183 h 738"/>
                  <a:gd name="T20" fmla="*/ 3111 w 3111"/>
                  <a:gd name="T21" fmla="*/ 183 h 738"/>
                  <a:gd name="T22" fmla="*/ 3111 w 3111"/>
                  <a:gd name="T23" fmla="*/ 274 h 738"/>
                  <a:gd name="T24" fmla="*/ 2720 w 3111"/>
                  <a:gd name="T25" fmla="*/ 274 h 738"/>
                  <a:gd name="T26" fmla="*/ 2720 w 3111"/>
                  <a:gd name="T27" fmla="*/ 288 h 738"/>
                  <a:gd name="T28" fmla="*/ 2720 w 3111"/>
                  <a:gd name="T29" fmla="*/ 289 h 738"/>
                  <a:gd name="T30" fmla="*/ 2720 w 3111"/>
                  <a:gd name="T31" fmla="*/ 290 h 738"/>
                  <a:gd name="T32" fmla="*/ 2720 w 3111"/>
                  <a:gd name="T33" fmla="*/ 350 h 738"/>
                  <a:gd name="T34" fmla="*/ 2464 w 3111"/>
                  <a:gd name="T35" fmla="*/ 350 h 738"/>
                  <a:gd name="T36" fmla="*/ 2464 w 3111"/>
                  <a:gd name="T37" fmla="*/ 738 h 738"/>
                  <a:gd name="T38" fmla="*/ 2380 w 3111"/>
                  <a:gd name="T39" fmla="*/ 738 h 738"/>
                  <a:gd name="T40" fmla="*/ 2380 w 3111"/>
                  <a:gd name="T41" fmla="*/ 350 h 738"/>
                  <a:gd name="T42" fmla="*/ 2163 w 3111"/>
                  <a:gd name="T43" fmla="*/ 350 h 738"/>
                  <a:gd name="T44" fmla="*/ 2163 w 3111"/>
                  <a:gd name="T45" fmla="*/ 274 h 738"/>
                  <a:gd name="T46" fmla="*/ 994 w 3111"/>
                  <a:gd name="T47" fmla="*/ 274 h 738"/>
                  <a:gd name="T48" fmla="*/ 994 w 3111"/>
                  <a:gd name="T49" fmla="*/ 346 h 738"/>
                  <a:gd name="T50" fmla="*/ 754 w 3111"/>
                  <a:gd name="T51" fmla="*/ 346 h 738"/>
                  <a:gd name="T52" fmla="*/ 754 w 3111"/>
                  <a:gd name="T53" fmla="*/ 738 h 738"/>
                  <a:gd name="T54" fmla="*/ 667 w 3111"/>
                  <a:gd name="T55" fmla="*/ 738 h 738"/>
                  <a:gd name="T56" fmla="*/ 667 w 3111"/>
                  <a:gd name="T57" fmla="*/ 346 h 738"/>
                  <a:gd name="T58" fmla="*/ 432 w 3111"/>
                  <a:gd name="T59" fmla="*/ 346 h 738"/>
                  <a:gd name="T60" fmla="*/ 432 w 3111"/>
                  <a:gd name="T61" fmla="*/ 274 h 738"/>
                  <a:gd name="T62" fmla="*/ 0 w 3111"/>
                  <a:gd name="T63" fmla="*/ 274 h 738"/>
                  <a:gd name="T64" fmla="*/ 0 w 3111"/>
                  <a:gd name="T65" fmla="*/ 183 h 738"/>
                  <a:gd name="T66" fmla="*/ 432 w 3111"/>
                  <a:gd name="T67" fmla="*/ 183 h 738"/>
                  <a:gd name="T68" fmla="*/ 432 w 3111"/>
                  <a:gd name="T69" fmla="*/ 107 h 738"/>
                  <a:gd name="T70" fmla="*/ 993 w 3111"/>
                  <a:gd name="T71" fmla="*/ 107 h 738"/>
                  <a:gd name="T72" fmla="*/ 993 w 3111"/>
                  <a:gd name="T73" fmla="*/ 183 h 738"/>
                  <a:gd name="T74" fmla="*/ 1530 w 3111"/>
                  <a:gd name="T75" fmla="*/ 183 h 738"/>
                  <a:gd name="T76" fmla="*/ 1530 w 3111"/>
                  <a:gd name="T77"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11" h="738">
                    <a:moveTo>
                      <a:pt x="1530" y="0"/>
                    </a:moveTo>
                    <a:lnTo>
                      <a:pt x="1622" y="0"/>
                    </a:lnTo>
                    <a:lnTo>
                      <a:pt x="1622" y="183"/>
                    </a:lnTo>
                    <a:lnTo>
                      <a:pt x="2163" y="183"/>
                    </a:lnTo>
                    <a:lnTo>
                      <a:pt x="2163" y="112"/>
                    </a:lnTo>
                    <a:lnTo>
                      <a:pt x="2720" y="112"/>
                    </a:lnTo>
                    <a:lnTo>
                      <a:pt x="2720" y="169"/>
                    </a:lnTo>
                    <a:lnTo>
                      <a:pt x="2720" y="170"/>
                    </a:lnTo>
                    <a:lnTo>
                      <a:pt x="2720" y="172"/>
                    </a:lnTo>
                    <a:lnTo>
                      <a:pt x="2720" y="183"/>
                    </a:lnTo>
                    <a:lnTo>
                      <a:pt x="3111" y="183"/>
                    </a:lnTo>
                    <a:lnTo>
                      <a:pt x="3111" y="274"/>
                    </a:lnTo>
                    <a:lnTo>
                      <a:pt x="2720" y="274"/>
                    </a:lnTo>
                    <a:lnTo>
                      <a:pt x="2720" y="288"/>
                    </a:lnTo>
                    <a:lnTo>
                      <a:pt x="2720" y="289"/>
                    </a:lnTo>
                    <a:lnTo>
                      <a:pt x="2720" y="290"/>
                    </a:lnTo>
                    <a:lnTo>
                      <a:pt x="2720" y="350"/>
                    </a:lnTo>
                    <a:lnTo>
                      <a:pt x="2464" y="350"/>
                    </a:lnTo>
                    <a:lnTo>
                      <a:pt x="2464" y="738"/>
                    </a:lnTo>
                    <a:lnTo>
                      <a:pt x="2380" y="738"/>
                    </a:lnTo>
                    <a:lnTo>
                      <a:pt x="2380" y="350"/>
                    </a:lnTo>
                    <a:lnTo>
                      <a:pt x="2163" y="350"/>
                    </a:lnTo>
                    <a:lnTo>
                      <a:pt x="2163" y="274"/>
                    </a:lnTo>
                    <a:lnTo>
                      <a:pt x="994" y="274"/>
                    </a:lnTo>
                    <a:lnTo>
                      <a:pt x="994" y="346"/>
                    </a:lnTo>
                    <a:lnTo>
                      <a:pt x="754" y="346"/>
                    </a:lnTo>
                    <a:lnTo>
                      <a:pt x="754" y="738"/>
                    </a:lnTo>
                    <a:lnTo>
                      <a:pt x="667" y="738"/>
                    </a:lnTo>
                    <a:lnTo>
                      <a:pt x="667" y="346"/>
                    </a:lnTo>
                    <a:lnTo>
                      <a:pt x="432" y="346"/>
                    </a:lnTo>
                    <a:lnTo>
                      <a:pt x="432" y="274"/>
                    </a:lnTo>
                    <a:lnTo>
                      <a:pt x="0" y="274"/>
                    </a:lnTo>
                    <a:lnTo>
                      <a:pt x="0" y="183"/>
                    </a:lnTo>
                    <a:lnTo>
                      <a:pt x="432" y="183"/>
                    </a:lnTo>
                    <a:lnTo>
                      <a:pt x="432" y="107"/>
                    </a:lnTo>
                    <a:lnTo>
                      <a:pt x="993" y="107"/>
                    </a:lnTo>
                    <a:lnTo>
                      <a:pt x="993" y="183"/>
                    </a:lnTo>
                    <a:lnTo>
                      <a:pt x="1530" y="183"/>
                    </a:lnTo>
                    <a:lnTo>
                      <a:pt x="15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23">
                <a:extLst>
                  <a:ext uri="{FF2B5EF4-FFF2-40B4-BE49-F238E27FC236}">
                    <a16:creationId xmlns:a16="http://schemas.microsoft.com/office/drawing/2014/main" id="{E8733271-A944-4416-8718-F5BF5B281516}"/>
                  </a:ext>
                </a:extLst>
              </p:cNvPr>
              <p:cNvSpPr>
                <a:spLocks noEditPoints="1"/>
              </p:cNvSpPr>
              <p:nvPr/>
            </p:nvSpPr>
            <p:spPr bwMode="auto">
              <a:xfrm>
                <a:off x="218" y="3718"/>
                <a:ext cx="328" cy="262"/>
              </a:xfrm>
              <a:custGeom>
                <a:avLst/>
                <a:gdLst>
                  <a:gd name="T0" fmla="*/ 132 w 1313"/>
                  <a:gd name="T1" fmla="*/ 134 h 1051"/>
                  <a:gd name="T2" fmla="*/ 132 w 1313"/>
                  <a:gd name="T3" fmla="*/ 737 h 1051"/>
                  <a:gd name="T4" fmla="*/ 1179 w 1313"/>
                  <a:gd name="T5" fmla="*/ 737 h 1051"/>
                  <a:gd name="T6" fmla="*/ 1179 w 1313"/>
                  <a:gd name="T7" fmla="*/ 134 h 1051"/>
                  <a:gd name="T8" fmla="*/ 132 w 1313"/>
                  <a:gd name="T9" fmla="*/ 134 h 1051"/>
                  <a:gd name="T10" fmla="*/ 0 w 1313"/>
                  <a:gd name="T11" fmla="*/ 0 h 1051"/>
                  <a:gd name="T12" fmla="*/ 1313 w 1313"/>
                  <a:gd name="T13" fmla="*/ 0 h 1051"/>
                  <a:gd name="T14" fmla="*/ 1313 w 1313"/>
                  <a:gd name="T15" fmla="*/ 871 h 1051"/>
                  <a:gd name="T16" fmla="*/ 826 w 1313"/>
                  <a:gd name="T17" fmla="*/ 871 h 1051"/>
                  <a:gd name="T18" fmla="*/ 826 w 1313"/>
                  <a:gd name="T19" fmla="*/ 1051 h 1051"/>
                  <a:gd name="T20" fmla="*/ 470 w 1313"/>
                  <a:gd name="T21" fmla="*/ 1051 h 1051"/>
                  <a:gd name="T22" fmla="*/ 470 w 1313"/>
                  <a:gd name="T23" fmla="*/ 871 h 1051"/>
                  <a:gd name="T24" fmla="*/ 0 w 1313"/>
                  <a:gd name="T25" fmla="*/ 871 h 1051"/>
                  <a:gd name="T26" fmla="*/ 0 w 1313"/>
                  <a:gd name="T2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3" h="1051">
                    <a:moveTo>
                      <a:pt x="132" y="134"/>
                    </a:moveTo>
                    <a:lnTo>
                      <a:pt x="132" y="737"/>
                    </a:lnTo>
                    <a:lnTo>
                      <a:pt x="1179" y="737"/>
                    </a:lnTo>
                    <a:lnTo>
                      <a:pt x="1179" y="134"/>
                    </a:lnTo>
                    <a:lnTo>
                      <a:pt x="132" y="134"/>
                    </a:lnTo>
                    <a:close/>
                    <a:moveTo>
                      <a:pt x="0" y="0"/>
                    </a:moveTo>
                    <a:lnTo>
                      <a:pt x="1313" y="0"/>
                    </a:lnTo>
                    <a:lnTo>
                      <a:pt x="1313" y="871"/>
                    </a:lnTo>
                    <a:lnTo>
                      <a:pt x="826" y="871"/>
                    </a:lnTo>
                    <a:lnTo>
                      <a:pt x="826" y="1051"/>
                    </a:lnTo>
                    <a:lnTo>
                      <a:pt x="470" y="1051"/>
                    </a:lnTo>
                    <a:lnTo>
                      <a:pt x="470" y="871"/>
                    </a:lnTo>
                    <a:lnTo>
                      <a:pt x="0" y="87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tangle 24">
                <a:extLst>
                  <a:ext uri="{FF2B5EF4-FFF2-40B4-BE49-F238E27FC236}">
                    <a16:creationId xmlns:a16="http://schemas.microsoft.com/office/drawing/2014/main" id="{661FE73B-B0C2-4D02-A184-C9D7CF3565E3}"/>
                  </a:ext>
                </a:extLst>
              </p:cNvPr>
              <p:cNvSpPr>
                <a:spLocks noChangeArrowheads="1"/>
              </p:cNvSpPr>
              <p:nvPr/>
            </p:nvSpPr>
            <p:spPr bwMode="auto">
              <a:xfrm>
                <a:off x="288" y="3981"/>
                <a:ext cx="184"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25">
                <a:extLst>
                  <a:ext uri="{FF2B5EF4-FFF2-40B4-BE49-F238E27FC236}">
                    <a16:creationId xmlns:a16="http://schemas.microsoft.com/office/drawing/2014/main" id="{0A162096-EB08-44F1-9044-7F175ED0F777}"/>
                  </a:ext>
                </a:extLst>
              </p:cNvPr>
              <p:cNvSpPr>
                <a:spLocks noEditPoints="1"/>
              </p:cNvSpPr>
              <p:nvPr/>
            </p:nvSpPr>
            <p:spPr bwMode="auto">
              <a:xfrm>
                <a:off x="-31" y="4229"/>
                <a:ext cx="328" cy="262"/>
              </a:xfrm>
              <a:custGeom>
                <a:avLst/>
                <a:gdLst>
                  <a:gd name="T0" fmla="*/ 133 w 1313"/>
                  <a:gd name="T1" fmla="*/ 133 h 1051"/>
                  <a:gd name="T2" fmla="*/ 133 w 1313"/>
                  <a:gd name="T3" fmla="*/ 737 h 1051"/>
                  <a:gd name="T4" fmla="*/ 1180 w 1313"/>
                  <a:gd name="T5" fmla="*/ 737 h 1051"/>
                  <a:gd name="T6" fmla="*/ 1180 w 1313"/>
                  <a:gd name="T7" fmla="*/ 133 h 1051"/>
                  <a:gd name="T8" fmla="*/ 133 w 1313"/>
                  <a:gd name="T9" fmla="*/ 133 h 1051"/>
                  <a:gd name="T10" fmla="*/ 0 w 1313"/>
                  <a:gd name="T11" fmla="*/ 0 h 1051"/>
                  <a:gd name="T12" fmla="*/ 1313 w 1313"/>
                  <a:gd name="T13" fmla="*/ 0 h 1051"/>
                  <a:gd name="T14" fmla="*/ 1313 w 1313"/>
                  <a:gd name="T15" fmla="*/ 871 h 1051"/>
                  <a:gd name="T16" fmla="*/ 826 w 1313"/>
                  <a:gd name="T17" fmla="*/ 871 h 1051"/>
                  <a:gd name="T18" fmla="*/ 826 w 1313"/>
                  <a:gd name="T19" fmla="*/ 1051 h 1051"/>
                  <a:gd name="T20" fmla="*/ 471 w 1313"/>
                  <a:gd name="T21" fmla="*/ 1051 h 1051"/>
                  <a:gd name="T22" fmla="*/ 471 w 1313"/>
                  <a:gd name="T23" fmla="*/ 871 h 1051"/>
                  <a:gd name="T24" fmla="*/ 0 w 1313"/>
                  <a:gd name="T25" fmla="*/ 871 h 1051"/>
                  <a:gd name="T26" fmla="*/ 0 w 1313"/>
                  <a:gd name="T2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3" h="1051">
                    <a:moveTo>
                      <a:pt x="133" y="133"/>
                    </a:moveTo>
                    <a:lnTo>
                      <a:pt x="133" y="737"/>
                    </a:lnTo>
                    <a:lnTo>
                      <a:pt x="1180" y="737"/>
                    </a:lnTo>
                    <a:lnTo>
                      <a:pt x="1180" y="133"/>
                    </a:lnTo>
                    <a:lnTo>
                      <a:pt x="133" y="133"/>
                    </a:lnTo>
                    <a:close/>
                    <a:moveTo>
                      <a:pt x="0" y="0"/>
                    </a:moveTo>
                    <a:lnTo>
                      <a:pt x="1313" y="0"/>
                    </a:lnTo>
                    <a:lnTo>
                      <a:pt x="1313" y="871"/>
                    </a:lnTo>
                    <a:lnTo>
                      <a:pt x="826" y="871"/>
                    </a:lnTo>
                    <a:lnTo>
                      <a:pt x="826" y="1051"/>
                    </a:lnTo>
                    <a:lnTo>
                      <a:pt x="471" y="1051"/>
                    </a:lnTo>
                    <a:lnTo>
                      <a:pt x="471" y="871"/>
                    </a:lnTo>
                    <a:lnTo>
                      <a:pt x="0" y="87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tangle 26">
                <a:extLst>
                  <a:ext uri="{FF2B5EF4-FFF2-40B4-BE49-F238E27FC236}">
                    <a16:creationId xmlns:a16="http://schemas.microsoft.com/office/drawing/2014/main" id="{B9680B83-FEA9-4726-9F88-123919AD3BC7}"/>
                  </a:ext>
                </a:extLst>
              </p:cNvPr>
              <p:cNvSpPr>
                <a:spLocks noChangeArrowheads="1"/>
              </p:cNvSpPr>
              <p:nvPr/>
            </p:nvSpPr>
            <p:spPr bwMode="auto">
              <a:xfrm>
                <a:off x="39" y="4492"/>
                <a:ext cx="184"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27">
                <a:extLst>
                  <a:ext uri="{FF2B5EF4-FFF2-40B4-BE49-F238E27FC236}">
                    <a16:creationId xmlns:a16="http://schemas.microsoft.com/office/drawing/2014/main" id="{5282D677-976D-4A45-95F9-B7ED4231DE90}"/>
                  </a:ext>
                </a:extLst>
              </p:cNvPr>
              <p:cNvSpPr>
                <a:spLocks noEditPoints="1"/>
              </p:cNvSpPr>
              <p:nvPr/>
            </p:nvSpPr>
            <p:spPr bwMode="auto">
              <a:xfrm>
                <a:off x="472" y="4223"/>
                <a:ext cx="328" cy="263"/>
              </a:xfrm>
              <a:custGeom>
                <a:avLst/>
                <a:gdLst>
                  <a:gd name="T0" fmla="*/ 133 w 1313"/>
                  <a:gd name="T1" fmla="*/ 134 h 1050"/>
                  <a:gd name="T2" fmla="*/ 133 w 1313"/>
                  <a:gd name="T3" fmla="*/ 737 h 1050"/>
                  <a:gd name="T4" fmla="*/ 1180 w 1313"/>
                  <a:gd name="T5" fmla="*/ 737 h 1050"/>
                  <a:gd name="T6" fmla="*/ 1180 w 1313"/>
                  <a:gd name="T7" fmla="*/ 134 h 1050"/>
                  <a:gd name="T8" fmla="*/ 133 w 1313"/>
                  <a:gd name="T9" fmla="*/ 134 h 1050"/>
                  <a:gd name="T10" fmla="*/ 0 w 1313"/>
                  <a:gd name="T11" fmla="*/ 0 h 1050"/>
                  <a:gd name="T12" fmla="*/ 1313 w 1313"/>
                  <a:gd name="T13" fmla="*/ 0 h 1050"/>
                  <a:gd name="T14" fmla="*/ 1313 w 1313"/>
                  <a:gd name="T15" fmla="*/ 871 h 1050"/>
                  <a:gd name="T16" fmla="*/ 826 w 1313"/>
                  <a:gd name="T17" fmla="*/ 871 h 1050"/>
                  <a:gd name="T18" fmla="*/ 826 w 1313"/>
                  <a:gd name="T19" fmla="*/ 1050 h 1050"/>
                  <a:gd name="T20" fmla="*/ 471 w 1313"/>
                  <a:gd name="T21" fmla="*/ 1050 h 1050"/>
                  <a:gd name="T22" fmla="*/ 471 w 1313"/>
                  <a:gd name="T23" fmla="*/ 871 h 1050"/>
                  <a:gd name="T24" fmla="*/ 0 w 1313"/>
                  <a:gd name="T25" fmla="*/ 871 h 1050"/>
                  <a:gd name="T26" fmla="*/ 0 w 1313"/>
                  <a:gd name="T27"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3" h="1050">
                    <a:moveTo>
                      <a:pt x="133" y="134"/>
                    </a:moveTo>
                    <a:lnTo>
                      <a:pt x="133" y="737"/>
                    </a:lnTo>
                    <a:lnTo>
                      <a:pt x="1180" y="737"/>
                    </a:lnTo>
                    <a:lnTo>
                      <a:pt x="1180" y="134"/>
                    </a:lnTo>
                    <a:lnTo>
                      <a:pt x="133" y="134"/>
                    </a:lnTo>
                    <a:close/>
                    <a:moveTo>
                      <a:pt x="0" y="0"/>
                    </a:moveTo>
                    <a:lnTo>
                      <a:pt x="1313" y="0"/>
                    </a:lnTo>
                    <a:lnTo>
                      <a:pt x="1313" y="871"/>
                    </a:lnTo>
                    <a:lnTo>
                      <a:pt x="826" y="871"/>
                    </a:lnTo>
                    <a:lnTo>
                      <a:pt x="826" y="1050"/>
                    </a:lnTo>
                    <a:lnTo>
                      <a:pt x="471" y="1050"/>
                    </a:lnTo>
                    <a:lnTo>
                      <a:pt x="471" y="871"/>
                    </a:lnTo>
                    <a:lnTo>
                      <a:pt x="0" y="87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tangle 28">
                <a:extLst>
                  <a:ext uri="{FF2B5EF4-FFF2-40B4-BE49-F238E27FC236}">
                    <a16:creationId xmlns:a16="http://schemas.microsoft.com/office/drawing/2014/main" id="{215F7D48-2B41-4561-9724-8C537FEC7B97}"/>
                  </a:ext>
                </a:extLst>
              </p:cNvPr>
              <p:cNvSpPr>
                <a:spLocks noChangeArrowheads="1"/>
              </p:cNvSpPr>
              <p:nvPr/>
            </p:nvSpPr>
            <p:spPr bwMode="auto">
              <a:xfrm>
                <a:off x="542" y="4487"/>
                <a:ext cx="185"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F9207C48-9B50-4858-A633-A20E54B3349A}"/>
                </a:ext>
              </a:extLst>
            </p:cNvPr>
            <p:cNvGrpSpPr/>
            <p:nvPr/>
          </p:nvGrpSpPr>
          <p:grpSpPr>
            <a:xfrm>
              <a:off x="7316030" y="2371240"/>
              <a:ext cx="599368" cy="561751"/>
              <a:chOff x="12198022" y="2040714"/>
              <a:chExt cx="2165682" cy="2029759"/>
            </a:xfrm>
            <a:solidFill>
              <a:schemeClr val="bg2"/>
            </a:solidFill>
          </p:grpSpPr>
          <p:grpSp>
            <p:nvGrpSpPr>
              <p:cNvPr id="26" name="Group 13">
                <a:extLst>
                  <a:ext uri="{FF2B5EF4-FFF2-40B4-BE49-F238E27FC236}">
                    <a16:creationId xmlns:a16="http://schemas.microsoft.com/office/drawing/2014/main" id="{3FB935BA-CCDD-4E29-969D-EB6A43C0EAB5}"/>
                  </a:ext>
                </a:extLst>
              </p:cNvPr>
              <p:cNvGrpSpPr>
                <a:grpSpLocks noChangeAspect="1"/>
              </p:cNvGrpSpPr>
              <p:nvPr/>
            </p:nvGrpSpPr>
            <p:grpSpPr bwMode="auto">
              <a:xfrm>
                <a:off x="12198022" y="2040714"/>
                <a:ext cx="2165682" cy="2029759"/>
                <a:chOff x="3081" y="386"/>
                <a:chExt cx="3107" cy="2912"/>
              </a:xfrm>
              <a:grpFill/>
            </p:grpSpPr>
            <p:sp>
              <p:nvSpPr>
                <p:cNvPr id="33" name="Freeform 15">
                  <a:extLst>
                    <a:ext uri="{FF2B5EF4-FFF2-40B4-BE49-F238E27FC236}">
                      <a16:creationId xmlns:a16="http://schemas.microsoft.com/office/drawing/2014/main" id="{97767B69-896A-4388-A106-8A027774BE9E}"/>
                    </a:ext>
                  </a:extLst>
                </p:cNvPr>
                <p:cNvSpPr>
                  <a:spLocks noEditPoints="1"/>
                </p:cNvSpPr>
                <p:nvPr/>
              </p:nvSpPr>
              <p:spPr bwMode="auto">
                <a:xfrm>
                  <a:off x="3081" y="773"/>
                  <a:ext cx="971" cy="2525"/>
                </a:xfrm>
                <a:custGeom>
                  <a:avLst/>
                  <a:gdLst>
                    <a:gd name="T0" fmla="*/ 538 w 1942"/>
                    <a:gd name="T1" fmla="*/ 3500 h 5049"/>
                    <a:gd name="T2" fmla="*/ 460 w 1942"/>
                    <a:gd name="T3" fmla="*/ 3538 h 5049"/>
                    <a:gd name="T4" fmla="*/ 408 w 1942"/>
                    <a:gd name="T5" fmla="*/ 3604 h 5049"/>
                    <a:gd name="T6" fmla="*/ 389 w 1942"/>
                    <a:gd name="T7" fmla="*/ 3691 h 5049"/>
                    <a:gd name="T8" fmla="*/ 408 w 1942"/>
                    <a:gd name="T9" fmla="*/ 3776 h 5049"/>
                    <a:gd name="T10" fmla="*/ 460 w 1942"/>
                    <a:gd name="T11" fmla="*/ 3842 h 5049"/>
                    <a:gd name="T12" fmla="*/ 538 w 1942"/>
                    <a:gd name="T13" fmla="*/ 3879 h 5049"/>
                    <a:gd name="T14" fmla="*/ 627 w 1942"/>
                    <a:gd name="T15" fmla="*/ 3879 h 5049"/>
                    <a:gd name="T16" fmla="*/ 704 w 1942"/>
                    <a:gd name="T17" fmla="*/ 3842 h 5049"/>
                    <a:gd name="T18" fmla="*/ 757 w 1942"/>
                    <a:gd name="T19" fmla="*/ 3776 h 5049"/>
                    <a:gd name="T20" fmla="*/ 778 w 1942"/>
                    <a:gd name="T21" fmla="*/ 3691 h 5049"/>
                    <a:gd name="T22" fmla="*/ 757 w 1942"/>
                    <a:gd name="T23" fmla="*/ 3604 h 5049"/>
                    <a:gd name="T24" fmla="*/ 704 w 1942"/>
                    <a:gd name="T25" fmla="*/ 3538 h 5049"/>
                    <a:gd name="T26" fmla="*/ 627 w 1942"/>
                    <a:gd name="T27" fmla="*/ 3500 h 5049"/>
                    <a:gd name="T28" fmla="*/ 389 w 1942"/>
                    <a:gd name="T29" fmla="*/ 1166 h 5049"/>
                    <a:gd name="T30" fmla="*/ 1553 w 1942"/>
                    <a:gd name="T31" fmla="*/ 1555 h 5049"/>
                    <a:gd name="T32" fmla="*/ 389 w 1942"/>
                    <a:gd name="T33" fmla="*/ 1166 h 5049"/>
                    <a:gd name="T34" fmla="*/ 389 w 1942"/>
                    <a:gd name="T35" fmla="*/ 778 h 5049"/>
                    <a:gd name="T36" fmla="*/ 1553 w 1942"/>
                    <a:gd name="T37" fmla="*/ 389 h 5049"/>
                    <a:gd name="T38" fmla="*/ 389 w 1942"/>
                    <a:gd name="T39" fmla="*/ 0 h 5049"/>
                    <a:gd name="T40" fmla="*/ 1617 w 1942"/>
                    <a:gd name="T41" fmla="*/ 6 h 5049"/>
                    <a:gd name="T42" fmla="*/ 1733 w 1942"/>
                    <a:gd name="T43" fmla="*/ 44 h 5049"/>
                    <a:gd name="T44" fmla="*/ 1829 w 1942"/>
                    <a:gd name="T45" fmla="*/ 116 h 5049"/>
                    <a:gd name="T46" fmla="*/ 1899 w 1942"/>
                    <a:gd name="T47" fmla="*/ 212 h 5049"/>
                    <a:gd name="T48" fmla="*/ 1936 w 1942"/>
                    <a:gd name="T49" fmla="*/ 327 h 5049"/>
                    <a:gd name="T50" fmla="*/ 1942 w 1942"/>
                    <a:gd name="T51" fmla="*/ 4660 h 5049"/>
                    <a:gd name="T52" fmla="*/ 1923 w 1942"/>
                    <a:gd name="T53" fmla="*/ 4783 h 5049"/>
                    <a:gd name="T54" fmla="*/ 1867 w 1942"/>
                    <a:gd name="T55" fmla="*/ 4891 h 5049"/>
                    <a:gd name="T56" fmla="*/ 1783 w 1942"/>
                    <a:gd name="T57" fmla="*/ 4974 h 5049"/>
                    <a:gd name="T58" fmla="*/ 1676 w 1942"/>
                    <a:gd name="T59" fmla="*/ 5028 h 5049"/>
                    <a:gd name="T60" fmla="*/ 1553 w 1942"/>
                    <a:gd name="T61" fmla="*/ 5049 h 5049"/>
                    <a:gd name="T62" fmla="*/ 325 w 1942"/>
                    <a:gd name="T63" fmla="*/ 5043 h 5049"/>
                    <a:gd name="T64" fmla="*/ 209 w 1942"/>
                    <a:gd name="T65" fmla="*/ 5006 h 5049"/>
                    <a:gd name="T66" fmla="*/ 113 w 1942"/>
                    <a:gd name="T67" fmla="*/ 4936 h 5049"/>
                    <a:gd name="T68" fmla="*/ 43 w 1942"/>
                    <a:gd name="T69" fmla="*/ 4840 h 5049"/>
                    <a:gd name="T70" fmla="*/ 6 w 1942"/>
                    <a:gd name="T71" fmla="*/ 4723 h 5049"/>
                    <a:gd name="T72" fmla="*/ 0 w 1942"/>
                    <a:gd name="T73" fmla="*/ 389 h 5049"/>
                    <a:gd name="T74" fmla="*/ 19 w 1942"/>
                    <a:gd name="T75" fmla="*/ 266 h 5049"/>
                    <a:gd name="T76" fmla="*/ 75 w 1942"/>
                    <a:gd name="T77" fmla="*/ 161 h 5049"/>
                    <a:gd name="T78" fmla="*/ 159 w 1942"/>
                    <a:gd name="T79" fmla="*/ 76 h 5049"/>
                    <a:gd name="T80" fmla="*/ 266 w 1942"/>
                    <a:gd name="T81" fmla="*/ 21 h 5049"/>
                    <a:gd name="T82" fmla="*/ 389 w 1942"/>
                    <a:gd name="T83" fmla="*/ 0 h 5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42" h="5049">
                      <a:moveTo>
                        <a:pt x="583" y="3496"/>
                      </a:moveTo>
                      <a:lnTo>
                        <a:pt x="538" y="3500"/>
                      </a:lnTo>
                      <a:lnTo>
                        <a:pt x="496" y="3515"/>
                      </a:lnTo>
                      <a:lnTo>
                        <a:pt x="460" y="3538"/>
                      </a:lnTo>
                      <a:lnTo>
                        <a:pt x="430" y="3568"/>
                      </a:lnTo>
                      <a:lnTo>
                        <a:pt x="408" y="3604"/>
                      </a:lnTo>
                      <a:lnTo>
                        <a:pt x="394" y="3645"/>
                      </a:lnTo>
                      <a:lnTo>
                        <a:pt x="389" y="3691"/>
                      </a:lnTo>
                      <a:lnTo>
                        <a:pt x="394" y="3734"/>
                      </a:lnTo>
                      <a:lnTo>
                        <a:pt x="408" y="3776"/>
                      </a:lnTo>
                      <a:lnTo>
                        <a:pt x="430" y="3811"/>
                      </a:lnTo>
                      <a:lnTo>
                        <a:pt x="460" y="3842"/>
                      </a:lnTo>
                      <a:lnTo>
                        <a:pt x="496" y="3864"/>
                      </a:lnTo>
                      <a:lnTo>
                        <a:pt x="538" y="3879"/>
                      </a:lnTo>
                      <a:lnTo>
                        <a:pt x="583" y="3883"/>
                      </a:lnTo>
                      <a:lnTo>
                        <a:pt x="627" y="3879"/>
                      </a:lnTo>
                      <a:lnTo>
                        <a:pt x="668" y="3864"/>
                      </a:lnTo>
                      <a:lnTo>
                        <a:pt x="704" y="3842"/>
                      </a:lnTo>
                      <a:lnTo>
                        <a:pt x="734" y="3811"/>
                      </a:lnTo>
                      <a:lnTo>
                        <a:pt x="757" y="3776"/>
                      </a:lnTo>
                      <a:lnTo>
                        <a:pt x="772" y="3734"/>
                      </a:lnTo>
                      <a:lnTo>
                        <a:pt x="778" y="3691"/>
                      </a:lnTo>
                      <a:lnTo>
                        <a:pt x="772" y="3645"/>
                      </a:lnTo>
                      <a:lnTo>
                        <a:pt x="757" y="3604"/>
                      </a:lnTo>
                      <a:lnTo>
                        <a:pt x="734" y="3568"/>
                      </a:lnTo>
                      <a:lnTo>
                        <a:pt x="704" y="3538"/>
                      </a:lnTo>
                      <a:lnTo>
                        <a:pt x="668" y="3515"/>
                      </a:lnTo>
                      <a:lnTo>
                        <a:pt x="627" y="3500"/>
                      </a:lnTo>
                      <a:lnTo>
                        <a:pt x="583" y="3496"/>
                      </a:lnTo>
                      <a:close/>
                      <a:moveTo>
                        <a:pt x="389" y="1166"/>
                      </a:moveTo>
                      <a:lnTo>
                        <a:pt x="389" y="1555"/>
                      </a:lnTo>
                      <a:lnTo>
                        <a:pt x="1553" y="1555"/>
                      </a:lnTo>
                      <a:lnTo>
                        <a:pt x="1553" y="1166"/>
                      </a:lnTo>
                      <a:lnTo>
                        <a:pt x="389" y="1166"/>
                      </a:lnTo>
                      <a:close/>
                      <a:moveTo>
                        <a:pt x="389" y="389"/>
                      </a:moveTo>
                      <a:lnTo>
                        <a:pt x="389" y="778"/>
                      </a:lnTo>
                      <a:lnTo>
                        <a:pt x="1553" y="778"/>
                      </a:lnTo>
                      <a:lnTo>
                        <a:pt x="1553" y="389"/>
                      </a:lnTo>
                      <a:lnTo>
                        <a:pt x="389" y="389"/>
                      </a:lnTo>
                      <a:close/>
                      <a:moveTo>
                        <a:pt x="389" y="0"/>
                      </a:moveTo>
                      <a:lnTo>
                        <a:pt x="1553" y="0"/>
                      </a:lnTo>
                      <a:lnTo>
                        <a:pt x="1617" y="6"/>
                      </a:lnTo>
                      <a:lnTo>
                        <a:pt x="1676" y="21"/>
                      </a:lnTo>
                      <a:lnTo>
                        <a:pt x="1733" y="44"/>
                      </a:lnTo>
                      <a:lnTo>
                        <a:pt x="1783" y="76"/>
                      </a:lnTo>
                      <a:lnTo>
                        <a:pt x="1829" y="116"/>
                      </a:lnTo>
                      <a:lnTo>
                        <a:pt x="1867" y="161"/>
                      </a:lnTo>
                      <a:lnTo>
                        <a:pt x="1899" y="212"/>
                      </a:lnTo>
                      <a:lnTo>
                        <a:pt x="1923" y="266"/>
                      </a:lnTo>
                      <a:lnTo>
                        <a:pt x="1936" y="327"/>
                      </a:lnTo>
                      <a:lnTo>
                        <a:pt x="1942" y="389"/>
                      </a:lnTo>
                      <a:lnTo>
                        <a:pt x="1942" y="4660"/>
                      </a:lnTo>
                      <a:lnTo>
                        <a:pt x="1936" y="4723"/>
                      </a:lnTo>
                      <a:lnTo>
                        <a:pt x="1923" y="4783"/>
                      </a:lnTo>
                      <a:lnTo>
                        <a:pt x="1899" y="4840"/>
                      </a:lnTo>
                      <a:lnTo>
                        <a:pt x="1867" y="4891"/>
                      </a:lnTo>
                      <a:lnTo>
                        <a:pt x="1829" y="4936"/>
                      </a:lnTo>
                      <a:lnTo>
                        <a:pt x="1783" y="4974"/>
                      </a:lnTo>
                      <a:lnTo>
                        <a:pt x="1733" y="5006"/>
                      </a:lnTo>
                      <a:lnTo>
                        <a:pt x="1676" y="5028"/>
                      </a:lnTo>
                      <a:lnTo>
                        <a:pt x="1617" y="5043"/>
                      </a:lnTo>
                      <a:lnTo>
                        <a:pt x="1553" y="5049"/>
                      </a:lnTo>
                      <a:lnTo>
                        <a:pt x="389" y="5049"/>
                      </a:lnTo>
                      <a:lnTo>
                        <a:pt x="325" y="5043"/>
                      </a:lnTo>
                      <a:lnTo>
                        <a:pt x="266" y="5028"/>
                      </a:lnTo>
                      <a:lnTo>
                        <a:pt x="209" y="5006"/>
                      </a:lnTo>
                      <a:lnTo>
                        <a:pt x="159" y="4974"/>
                      </a:lnTo>
                      <a:lnTo>
                        <a:pt x="113" y="4936"/>
                      </a:lnTo>
                      <a:lnTo>
                        <a:pt x="75" y="4891"/>
                      </a:lnTo>
                      <a:lnTo>
                        <a:pt x="43" y="4840"/>
                      </a:lnTo>
                      <a:lnTo>
                        <a:pt x="19" y="4783"/>
                      </a:lnTo>
                      <a:lnTo>
                        <a:pt x="6" y="4723"/>
                      </a:lnTo>
                      <a:lnTo>
                        <a:pt x="0" y="4660"/>
                      </a:lnTo>
                      <a:lnTo>
                        <a:pt x="0" y="389"/>
                      </a:lnTo>
                      <a:lnTo>
                        <a:pt x="6" y="327"/>
                      </a:lnTo>
                      <a:lnTo>
                        <a:pt x="19" y="266"/>
                      </a:lnTo>
                      <a:lnTo>
                        <a:pt x="43" y="212"/>
                      </a:lnTo>
                      <a:lnTo>
                        <a:pt x="75" y="161"/>
                      </a:lnTo>
                      <a:lnTo>
                        <a:pt x="113" y="116"/>
                      </a:lnTo>
                      <a:lnTo>
                        <a:pt x="159" y="76"/>
                      </a:lnTo>
                      <a:lnTo>
                        <a:pt x="209" y="44"/>
                      </a:lnTo>
                      <a:lnTo>
                        <a:pt x="266" y="21"/>
                      </a:lnTo>
                      <a:lnTo>
                        <a:pt x="325" y="6"/>
                      </a:lnTo>
                      <a:lnTo>
                        <a:pt x="3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16">
                  <a:extLst>
                    <a:ext uri="{FF2B5EF4-FFF2-40B4-BE49-F238E27FC236}">
                      <a16:creationId xmlns:a16="http://schemas.microsoft.com/office/drawing/2014/main" id="{CE9EE208-A11D-48C6-99A7-19FA5E13A69C}"/>
                    </a:ext>
                  </a:extLst>
                </p:cNvPr>
                <p:cNvSpPr>
                  <a:spLocks/>
                </p:cNvSpPr>
                <p:nvPr/>
              </p:nvSpPr>
              <p:spPr bwMode="auto">
                <a:xfrm>
                  <a:off x="4344" y="2715"/>
                  <a:ext cx="971" cy="388"/>
                </a:xfrm>
                <a:custGeom>
                  <a:avLst/>
                  <a:gdLst>
                    <a:gd name="T0" fmla="*/ 389 w 1942"/>
                    <a:gd name="T1" fmla="*/ 0 h 777"/>
                    <a:gd name="T2" fmla="*/ 1553 w 1942"/>
                    <a:gd name="T3" fmla="*/ 0 h 777"/>
                    <a:gd name="T4" fmla="*/ 1553 w 1942"/>
                    <a:gd name="T5" fmla="*/ 389 h 777"/>
                    <a:gd name="T6" fmla="*/ 1616 w 1942"/>
                    <a:gd name="T7" fmla="*/ 394 h 777"/>
                    <a:gd name="T8" fmla="*/ 1676 w 1942"/>
                    <a:gd name="T9" fmla="*/ 409 h 777"/>
                    <a:gd name="T10" fmla="*/ 1733 w 1942"/>
                    <a:gd name="T11" fmla="*/ 432 h 777"/>
                    <a:gd name="T12" fmla="*/ 1784 w 1942"/>
                    <a:gd name="T13" fmla="*/ 464 h 777"/>
                    <a:gd name="T14" fmla="*/ 1829 w 1942"/>
                    <a:gd name="T15" fmla="*/ 502 h 777"/>
                    <a:gd name="T16" fmla="*/ 1867 w 1942"/>
                    <a:gd name="T17" fmla="*/ 547 h 777"/>
                    <a:gd name="T18" fmla="*/ 1899 w 1942"/>
                    <a:gd name="T19" fmla="*/ 598 h 777"/>
                    <a:gd name="T20" fmla="*/ 1921 w 1942"/>
                    <a:gd name="T21" fmla="*/ 655 h 777"/>
                    <a:gd name="T22" fmla="*/ 1937 w 1942"/>
                    <a:gd name="T23" fmla="*/ 715 h 777"/>
                    <a:gd name="T24" fmla="*/ 1942 w 1942"/>
                    <a:gd name="T25" fmla="*/ 777 h 777"/>
                    <a:gd name="T26" fmla="*/ 0 w 1942"/>
                    <a:gd name="T27" fmla="*/ 777 h 777"/>
                    <a:gd name="T28" fmla="*/ 4 w 1942"/>
                    <a:gd name="T29" fmla="*/ 715 h 777"/>
                    <a:gd name="T30" fmla="*/ 19 w 1942"/>
                    <a:gd name="T31" fmla="*/ 655 h 777"/>
                    <a:gd name="T32" fmla="*/ 44 w 1942"/>
                    <a:gd name="T33" fmla="*/ 598 h 777"/>
                    <a:gd name="T34" fmla="*/ 74 w 1942"/>
                    <a:gd name="T35" fmla="*/ 547 h 777"/>
                    <a:gd name="T36" fmla="*/ 113 w 1942"/>
                    <a:gd name="T37" fmla="*/ 502 h 777"/>
                    <a:gd name="T38" fmla="*/ 159 w 1942"/>
                    <a:gd name="T39" fmla="*/ 464 h 777"/>
                    <a:gd name="T40" fmla="*/ 210 w 1942"/>
                    <a:gd name="T41" fmla="*/ 432 h 777"/>
                    <a:gd name="T42" fmla="*/ 264 w 1942"/>
                    <a:gd name="T43" fmla="*/ 409 h 777"/>
                    <a:gd name="T44" fmla="*/ 325 w 1942"/>
                    <a:gd name="T45" fmla="*/ 394 h 777"/>
                    <a:gd name="T46" fmla="*/ 389 w 1942"/>
                    <a:gd name="T47" fmla="*/ 389 h 777"/>
                    <a:gd name="T48" fmla="*/ 389 w 1942"/>
                    <a:gd name="T49"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42" h="777">
                      <a:moveTo>
                        <a:pt x="389" y="0"/>
                      </a:moveTo>
                      <a:lnTo>
                        <a:pt x="1553" y="0"/>
                      </a:lnTo>
                      <a:lnTo>
                        <a:pt x="1553" y="389"/>
                      </a:lnTo>
                      <a:lnTo>
                        <a:pt x="1616" y="394"/>
                      </a:lnTo>
                      <a:lnTo>
                        <a:pt x="1676" y="409"/>
                      </a:lnTo>
                      <a:lnTo>
                        <a:pt x="1733" y="432"/>
                      </a:lnTo>
                      <a:lnTo>
                        <a:pt x="1784" y="464"/>
                      </a:lnTo>
                      <a:lnTo>
                        <a:pt x="1829" y="502"/>
                      </a:lnTo>
                      <a:lnTo>
                        <a:pt x="1867" y="547"/>
                      </a:lnTo>
                      <a:lnTo>
                        <a:pt x="1899" y="598"/>
                      </a:lnTo>
                      <a:lnTo>
                        <a:pt x="1921" y="655"/>
                      </a:lnTo>
                      <a:lnTo>
                        <a:pt x="1937" y="715"/>
                      </a:lnTo>
                      <a:lnTo>
                        <a:pt x="1942" y="777"/>
                      </a:lnTo>
                      <a:lnTo>
                        <a:pt x="0" y="777"/>
                      </a:lnTo>
                      <a:lnTo>
                        <a:pt x="4" y="715"/>
                      </a:lnTo>
                      <a:lnTo>
                        <a:pt x="19" y="655"/>
                      </a:lnTo>
                      <a:lnTo>
                        <a:pt x="44" y="598"/>
                      </a:lnTo>
                      <a:lnTo>
                        <a:pt x="74" y="547"/>
                      </a:lnTo>
                      <a:lnTo>
                        <a:pt x="113" y="502"/>
                      </a:lnTo>
                      <a:lnTo>
                        <a:pt x="159" y="464"/>
                      </a:lnTo>
                      <a:lnTo>
                        <a:pt x="210" y="432"/>
                      </a:lnTo>
                      <a:lnTo>
                        <a:pt x="264" y="409"/>
                      </a:lnTo>
                      <a:lnTo>
                        <a:pt x="325" y="394"/>
                      </a:lnTo>
                      <a:lnTo>
                        <a:pt x="389" y="389"/>
                      </a:lnTo>
                      <a:lnTo>
                        <a:pt x="3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17">
                  <a:extLst>
                    <a:ext uri="{FF2B5EF4-FFF2-40B4-BE49-F238E27FC236}">
                      <a16:creationId xmlns:a16="http://schemas.microsoft.com/office/drawing/2014/main" id="{64D09E64-B186-4C0A-8E3B-858D9D6EA663}"/>
                    </a:ext>
                  </a:extLst>
                </p:cNvPr>
                <p:cNvSpPr>
                  <a:spLocks noEditPoints="1"/>
                </p:cNvSpPr>
                <p:nvPr/>
              </p:nvSpPr>
              <p:spPr bwMode="auto">
                <a:xfrm>
                  <a:off x="3470" y="386"/>
                  <a:ext cx="2718" cy="2135"/>
                </a:xfrm>
                <a:custGeom>
                  <a:avLst/>
                  <a:gdLst>
                    <a:gd name="T0" fmla="*/ 2674 w 5437"/>
                    <a:gd name="T1" fmla="*/ 3694 h 4271"/>
                    <a:gd name="T2" fmla="*/ 2596 w 5437"/>
                    <a:gd name="T3" fmla="*/ 3730 h 4271"/>
                    <a:gd name="T4" fmla="*/ 2544 w 5437"/>
                    <a:gd name="T5" fmla="*/ 3798 h 4271"/>
                    <a:gd name="T6" fmla="*/ 2523 w 5437"/>
                    <a:gd name="T7" fmla="*/ 3883 h 4271"/>
                    <a:gd name="T8" fmla="*/ 2544 w 5437"/>
                    <a:gd name="T9" fmla="*/ 3968 h 4271"/>
                    <a:gd name="T10" fmla="*/ 2596 w 5437"/>
                    <a:gd name="T11" fmla="*/ 4034 h 4271"/>
                    <a:gd name="T12" fmla="*/ 2674 w 5437"/>
                    <a:gd name="T13" fmla="*/ 4071 h 4271"/>
                    <a:gd name="T14" fmla="*/ 2763 w 5437"/>
                    <a:gd name="T15" fmla="*/ 4071 h 4271"/>
                    <a:gd name="T16" fmla="*/ 2840 w 5437"/>
                    <a:gd name="T17" fmla="*/ 4034 h 4271"/>
                    <a:gd name="T18" fmla="*/ 2893 w 5437"/>
                    <a:gd name="T19" fmla="*/ 3968 h 4271"/>
                    <a:gd name="T20" fmla="*/ 2912 w 5437"/>
                    <a:gd name="T21" fmla="*/ 3883 h 4271"/>
                    <a:gd name="T22" fmla="*/ 2893 w 5437"/>
                    <a:gd name="T23" fmla="*/ 3798 h 4271"/>
                    <a:gd name="T24" fmla="*/ 2840 w 5437"/>
                    <a:gd name="T25" fmla="*/ 3730 h 4271"/>
                    <a:gd name="T26" fmla="*/ 2763 w 5437"/>
                    <a:gd name="T27" fmla="*/ 3694 h 4271"/>
                    <a:gd name="T28" fmla="*/ 386 w 5437"/>
                    <a:gd name="T29" fmla="*/ 0 h 4271"/>
                    <a:gd name="T30" fmla="*/ 5112 w 5437"/>
                    <a:gd name="T31" fmla="*/ 4 h 4271"/>
                    <a:gd name="T32" fmla="*/ 5227 w 5437"/>
                    <a:gd name="T33" fmla="*/ 43 h 4271"/>
                    <a:gd name="T34" fmla="*/ 5324 w 5437"/>
                    <a:gd name="T35" fmla="*/ 113 h 4271"/>
                    <a:gd name="T36" fmla="*/ 5393 w 5437"/>
                    <a:gd name="T37" fmla="*/ 210 h 4271"/>
                    <a:gd name="T38" fmla="*/ 5431 w 5437"/>
                    <a:gd name="T39" fmla="*/ 325 h 4271"/>
                    <a:gd name="T40" fmla="*/ 5437 w 5437"/>
                    <a:gd name="T41" fmla="*/ 3883 h 4271"/>
                    <a:gd name="T42" fmla="*/ 5416 w 5437"/>
                    <a:gd name="T43" fmla="*/ 4005 h 4271"/>
                    <a:gd name="T44" fmla="*/ 5361 w 5437"/>
                    <a:gd name="T45" fmla="*/ 4111 h 4271"/>
                    <a:gd name="T46" fmla="*/ 5278 w 5437"/>
                    <a:gd name="T47" fmla="*/ 4196 h 4271"/>
                    <a:gd name="T48" fmla="*/ 5171 w 5437"/>
                    <a:gd name="T49" fmla="*/ 4251 h 4271"/>
                    <a:gd name="T50" fmla="*/ 5048 w 5437"/>
                    <a:gd name="T51" fmla="*/ 4271 h 4271"/>
                    <a:gd name="T52" fmla="*/ 1553 w 5437"/>
                    <a:gd name="T53" fmla="*/ 3494 h 4271"/>
                    <a:gd name="T54" fmla="*/ 5048 w 5437"/>
                    <a:gd name="T55" fmla="*/ 389 h 4271"/>
                    <a:gd name="T56" fmla="*/ 3 w 5437"/>
                    <a:gd name="T57" fmla="*/ 325 h 4271"/>
                    <a:gd name="T58" fmla="*/ 43 w 5437"/>
                    <a:gd name="T59" fmla="*/ 210 h 4271"/>
                    <a:gd name="T60" fmla="*/ 113 w 5437"/>
                    <a:gd name="T61" fmla="*/ 113 h 4271"/>
                    <a:gd name="T62" fmla="*/ 209 w 5437"/>
                    <a:gd name="T63" fmla="*/ 43 h 4271"/>
                    <a:gd name="T64" fmla="*/ 324 w 5437"/>
                    <a:gd name="T65" fmla="*/ 4 h 4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37" h="4271">
                      <a:moveTo>
                        <a:pt x="2717" y="3688"/>
                      </a:moveTo>
                      <a:lnTo>
                        <a:pt x="2674" y="3694"/>
                      </a:lnTo>
                      <a:lnTo>
                        <a:pt x="2632" y="3707"/>
                      </a:lnTo>
                      <a:lnTo>
                        <a:pt x="2596" y="3730"/>
                      </a:lnTo>
                      <a:lnTo>
                        <a:pt x="2566" y="3760"/>
                      </a:lnTo>
                      <a:lnTo>
                        <a:pt x="2544" y="3798"/>
                      </a:lnTo>
                      <a:lnTo>
                        <a:pt x="2529" y="3837"/>
                      </a:lnTo>
                      <a:lnTo>
                        <a:pt x="2523" y="3883"/>
                      </a:lnTo>
                      <a:lnTo>
                        <a:pt x="2529" y="3926"/>
                      </a:lnTo>
                      <a:lnTo>
                        <a:pt x="2544" y="3968"/>
                      </a:lnTo>
                      <a:lnTo>
                        <a:pt x="2566" y="4003"/>
                      </a:lnTo>
                      <a:lnTo>
                        <a:pt x="2596" y="4034"/>
                      </a:lnTo>
                      <a:lnTo>
                        <a:pt x="2632" y="4056"/>
                      </a:lnTo>
                      <a:lnTo>
                        <a:pt x="2674" y="4071"/>
                      </a:lnTo>
                      <a:lnTo>
                        <a:pt x="2717" y="4077"/>
                      </a:lnTo>
                      <a:lnTo>
                        <a:pt x="2763" y="4071"/>
                      </a:lnTo>
                      <a:lnTo>
                        <a:pt x="2804" y="4056"/>
                      </a:lnTo>
                      <a:lnTo>
                        <a:pt x="2840" y="4034"/>
                      </a:lnTo>
                      <a:lnTo>
                        <a:pt x="2870" y="4003"/>
                      </a:lnTo>
                      <a:lnTo>
                        <a:pt x="2893" y="3968"/>
                      </a:lnTo>
                      <a:lnTo>
                        <a:pt x="2906" y="3926"/>
                      </a:lnTo>
                      <a:lnTo>
                        <a:pt x="2912" y="3883"/>
                      </a:lnTo>
                      <a:lnTo>
                        <a:pt x="2906" y="3837"/>
                      </a:lnTo>
                      <a:lnTo>
                        <a:pt x="2893" y="3798"/>
                      </a:lnTo>
                      <a:lnTo>
                        <a:pt x="2870" y="3760"/>
                      </a:lnTo>
                      <a:lnTo>
                        <a:pt x="2840" y="3730"/>
                      </a:lnTo>
                      <a:lnTo>
                        <a:pt x="2804" y="3707"/>
                      </a:lnTo>
                      <a:lnTo>
                        <a:pt x="2763" y="3694"/>
                      </a:lnTo>
                      <a:lnTo>
                        <a:pt x="2717" y="3688"/>
                      </a:lnTo>
                      <a:close/>
                      <a:moveTo>
                        <a:pt x="386" y="0"/>
                      </a:moveTo>
                      <a:lnTo>
                        <a:pt x="5048" y="0"/>
                      </a:lnTo>
                      <a:lnTo>
                        <a:pt x="5112" y="4"/>
                      </a:lnTo>
                      <a:lnTo>
                        <a:pt x="5171" y="19"/>
                      </a:lnTo>
                      <a:lnTo>
                        <a:pt x="5227" y="43"/>
                      </a:lnTo>
                      <a:lnTo>
                        <a:pt x="5278" y="74"/>
                      </a:lnTo>
                      <a:lnTo>
                        <a:pt x="5324" y="113"/>
                      </a:lnTo>
                      <a:lnTo>
                        <a:pt x="5361" y="159"/>
                      </a:lnTo>
                      <a:lnTo>
                        <a:pt x="5393" y="210"/>
                      </a:lnTo>
                      <a:lnTo>
                        <a:pt x="5416" y="266"/>
                      </a:lnTo>
                      <a:lnTo>
                        <a:pt x="5431" y="325"/>
                      </a:lnTo>
                      <a:lnTo>
                        <a:pt x="5437" y="389"/>
                      </a:lnTo>
                      <a:lnTo>
                        <a:pt x="5437" y="3883"/>
                      </a:lnTo>
                      <a:lnTo>
                        <a:pt x="5431" y="3945"/>
                      </a:lnTo>
                      <a:lnTo>
                        <a:pt x="5416" y="4005"/>
                      </a:lnTo>
                      <a:lnTo>
                        <a:pt x="5393" y="4060"/>
                      </a:lnTo>
                      <a:lnTo>
                        <a:pt x="5361" y="4111"/>
                      </a:lnTo>
                      <a:lnTo>
                        <a:pt x="5324" y="4156"/>
                      </a:lnTo>
                      <a:lnTo>
                        <a:pt x="5278" y="4196"/>
                      </a:lnTo>
                      <a:lnTo>
                        <a:pt x="5227" y="4228"/>
                      </a:lnTo>
                      <a:lnTo>
                        <a:pt x="5171" y="4251"/>
                      </a:lnTo>
                      <a:lnTo>
                        <a:pt x="5112" y="4266"/>
                      </a:lnTo>
                      <a:lnTo>
                        <a:pt x="5048" y="4271"/>
                      </a:lnTo>
                      <a:lnTo>
                        <a:pt x="1553" y="4271"/>
                      </a:lnTo>
                      <a:lnTo>
                        <a:pt x="1553" y="3494"/>
                      </a:lnTo>
                      <a:lnTo>
                        <a:pt x="5048" y="3494"/>
                      </a:lnTo>
                      <a:lnTo>
                        <a:pt x="5048" y="389"/>
                      </a:lnTo>
                      <a:lnTo>
                        <a:pt x="0" y="389"/>
                      </a:lnTo>
                      <a:lnTo>
                        <a:pt x="3" y="325"/>
                      </a:lnTo>
                      <a:lnTo>
                        <a:pt x="18" y="266"/>
                      </a:lnTo>
                      <a:lnTo>
                        <a:pt x="43" y="210"/>
                      </a:lnTo>
                      <a:lnTo>
                        <a:pt x="73" y="159"/>
                      </a:lnTo>
                      <a:lnTo>
                        <a:pt x="113" y="113"/>
                      </a:lnTo>
                      <a:lnTo>
                        <a:pt x="158" y="74"/>
                      </a:lnTo>
                      <a:lnTo>
                        <a:pt x="209" y="43"/>
                      </a:lnTo>
                      <a:lnTo>
                        <a:pt x="264" y="19"/>
                      </a:lnTo>
                      <a:lnTo>
                        <a:pt x="324" y="4"/>
                      </a:lnTo>
                      <a:lnTo>
                        <a:pt x="3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7" name="Group 20">
                <a:extLst>
                  <a:ext uri="{FF2B5EF4-FFF2-40B4-BE49-F238E27FC236}">
                    <a16:creationId xmlns:a16="http://schemas.microsoft.com/office/drawing/2014/main" id="{EDE5A018-69AE-4A83-B157-4A2EB2E44E86}"/>
                  </a:ext>
                </a:extLst>
              </p:cNvPr>
              <p:cNvGrpSpPr>
                <a:grpSpLocks noChangeAspect="1"/>
              </p:cNvGrpSpPr>
              <p:nvPr/>
            </p:nvGrpSpPr>
            <p:grpSpPr bwMode="auto">
              <a:xfrm>
                <a:off x="13202702" y="2383696"/>
                <a:ext cx="748424" cy="680636"/>
                <a:chOff x="5778" y="1316"/>
                <a:chExt cx="1899" cy="1727"/>
              </a:xfrm>
              <a:grpFill/>
            </p:grpSpPr>
            <p:sp>
              <p:nvSpPr>
                <p:cNvPr id="28" name="Freeform 22">
                  <a:extLst>
                    <a:ext uri="{FF2B5EF4-FFF2-40B4-BE49-F238E27FC236}">
                      <a16:creationId xmlns:a16="http://schemas.microsoft.com/office/drawing/2014/main" id="{4823DD4D-7E39-48AA-9FB0-F7084FE738C4}"/>
                    </a:ext>
                  </a:extLst>
                </p:cNvPr>
                <p:cNvSpPr>
                  <a:spLocks/>
                </p:cNvSpPr>
                <p:nvPr/>
              </p:nvSpPr>
              <p:spPr bwMode="auto">
                <a:xfrm>
                  <a:off x="5778" y="1316"/>
                  <a:ext cx="522" cy="523"/>
                </a:xfrm>
                <a:custGeom>
                  <a:avLst/>
                  <a:gdLst>
                    <a:gd name="T0" fmla="*/ 144 w 1043"/>
                    <a:gd name="T1" fmla="*/ 2 h 1046"/>
                    <a:gd name="T2" fmla="*/ 188 w 1043"/>
                    <a:gd name="T3" fmla="*/ 20 h 1046"/>
                    <a:gd name="T4" fmla="*/ 522 w 1043"/>
                    <a:gd name="T5" fmla="*/ 351 h 1046"/>
                    <a:gd name="T6" fmla="*/ 855 w 1043"/>
                    <a:gd name="T7" fmla="*/ 20 h 1046"/>
                    <a:gd name="T8" fmla="*/ 899 w 1043"/>
                    <a:gd name="T9" fmla="*/ 2 h 1046"/>
                    <a:gd name="T10" fmla="*/ 945 w 1043"/>
                    <a:gd name="T11" fmla="*/ 2 h 1046"/>
                    <a:gd name="T12" fmla="*/ 989 w 1043"/>
                    <a:gd name="T13" fmla="*/ 20 h 1046"/>
                    <a:gd name="T14" fmla="*/ 1024 w 1043"/>
                    <a:gd name="T15" fmla="*/ 54 h 1046"/>
                    <a:gd name="T16" fmla="*/ 1041 w 1043"/>
                    <a:gd name="T17" fmla="*/ 98 h 1046"/>
                    <a:gd name="T18" fmla="*/ 1041 w 1043"/>
                    <a:gd name="T19" fmla="*/ 144 h 1046"/>
                    <a:gd name="T20" fmla="*/ 1024 w 1043"/>
                    <a:gd name="T21" fmla="*/ 188 h 1046"/>
                    <a:gd name="T22" fmla="*/ 693 w 1043"/>
                    <a:gd name="T23" fmla="*/ 522 h 1046"/>
                    <a:gd name="T24" fmla="*/ 1024 w 1043"/>
                    <a:gd name="T25" fmla="*/ 857 h 1046"/>
                    <a:gd name="T26" fmla="*/ 1041 w 1043"/>
                    <a:gd name="T27" fmla="*/ 901 h 1046"/>
                    <a:gd name="T28" fmla="*/ 1041 w 1043"/>
                    <a:gd name="T29" fmla="*/ 947 h 1046"/>
                    <a:gd name="T30" fmla="*/ 1024 w 1043"/>
                    <a:gd name="T31" fmla="*/ 991 h 1046"/>
                    <a:gd name="T32" fmla="*/ 989 w 1043"/>
                    <a:gd name="T33" fmla="*/ 1026 h 1046"/>
                    <a:gd name="T34" fmla="*/ 945 w 1043"/>
                    <a:gd name="T35" fmla="*/ 1043 h 1046"/>
                    <a:gd name="T36" fmla="*/ 899 w 1043"/>
                    <a:gd name="T37" fmla="*/ 1043 h 1046"/>
                    <a:gd name="T38" fmla="*/ 855 w 1043"/>
                    <a:gd name="T39" fmla="*/ 1026 h 1046"/>
                    <a:gd name="T40" fmla="*/ 522 w 1043"/>
                    <a:gd name="T41" fmla="*/ 694 h 1046"/>
                    <a:gd name="T42" fmla="*/ 188 w 1043"/>
                    <a:gd name="T43" fmla="*/ 1026 h 1046"/>
                    <a:gd name="T44" fmla="*/ 144 w 1043"/>
                    <a:gd name="T45" fmla="*/ 1043 h 1046"/>
                    <a:gd name="T46" fmla="*/ 98 w 1043"/>
                    <a:gd name="T47" fmla="*/ 1043 h 1046"/>
                    <a:gd name="T48" fmla="*/ 54 w 1043"/>
                    <a:gd name="T49" fmla="*/ 1026 h 1046"/>
                    <a:gd name="T50" fmla="*/ 20 w 1043"/>
                    <a:gd name="T51" fmla="*/ 991 h 1046"/>
                    <a:gd name="T52" fmla="*/ 2 w 1043"/>
                    <a:gd name="T53" fmla="*/ 947 h 1046"/>
                    <a:gd name="T54" fmla="*/ 2 w 1043"/>
                    <a:gd name="T55" fmla="*/ 901 h 1046"/>
                    <a:gd name="T56" fmla="*/ 20 w 1043"/>
                    <a:gd name="T57" fmla="*/ 857 h 1046"/>
                    <a:gd name="T58" fmla="*/ 350 w 1043"/>
                    <a:gd name="T59" fmla="*/ 522 h 1046"/>
                    <a:gd name="T60" fmla="*/ 20 w 1043"/>
                    <a:gd name="T61" fmla="*/ 188 h 1046"/>
                    <a:gd name="T62" fmla="*/ 2 w 1043"/>
                    <a:gd name="T63" fmla="*/ 144 h 1046"/>
                    <a:gd name="T64" fmla="*/ 0 w 1043"/>
                    <a:gd name="T65" fmla="*/ 121 h 1046"/>
                    <a:gd name="T66" fmla="*/ 9 w 1043"/>
                    <a:gd name="T67" fmla="*/ 75 h 1046"/>
                    <a:gd name="T68" fmla="*/ 36 w 1043"/>
                    <a:gd name="T69" fmla="*/ 36 h 1046"/>
                    <a:gd name="T70" fmla="*/ 76 w 1043"/>
                    <a:gd name="T71" fmla="*/ 9 h 1046"/>
                    <a:gd name="T72" fmla="*/ 121 w 1043"/>
                    <a:gd name="T73"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3" h="1046">
                      <a:moveTo>
                        <a:pt x="121" y="0"/>
                      </a:moveTo>
                      <a:lnTo>
                        <a:pt x="144" y="2"/>
                      </a:lnTo>
                      <a:lnTo>
                        <a:pt x="167" y="9"/>
                      </a:lnTo>
                      <a:lnTo>
                        <a:pt x="188" y="20"/>
                      </a:lnTo>
                      <a:lnTo>
                        <a:pt x="206" y="36"/>
                      </a:lnTo>
                      <a:lnTo>
                        <a:pt x="522" y="351"/>
                      </a:lnTo>
                      <a:lnTo>
                        <a:pt x="837" y="36"/>
                      </a:lnTo>
                      <a:lnTo>
                        <a:pt x="855" y="20"/>
                      </a:lnTo>
                      <a:lnTo>
                        <a:pt x="876" y="9"/>
                      </a:lnTo>
                      <a:lnTo>
                        <a:pt x="899" y="2"/>
                      </a:lnTo>
                      <a:lnTo>
                        <a:pt x="922" y="0"/>
                      </a:lnTo>
                      <a:lnTo>
                        <a:pt x="945" y="2"/>
                      </a:lnTo>
                      <a:lnTo>
                        <a:pt x="968" y="9"/>
                      </a:lnTo>
                      <a:lnTo>
                        <a:pt x="989" y="20"/>
                      </a:lnTo>
                      <a:lnTo>
                        <a:pt x="1007" y="36"/>
                      </a:lnTo>
                      <a:lnTo>
                        <a:pt x="1024" y="54"/>
                      </a:lnTo>
                      <a:lnTo>
                        <a:pt x="1034" y="75"/>
                      </a:lnTo>
                      <a:lnTo>
                        <a:pt x="1041" y="98"/>
                      </a:lnTo>
                      <a:lnTo>
                        <a:pt x="1043" y="121"/>
                      </a:lnTo>
                      <a:lnTo>
                        <a:pt x="1041" y="144"/>
                      </a:lnTo>
                      <a:lnTo>
                        <a:pt x="1034" y="168"/>
                      </a:lnTo>
                      <a:lnTo>
                        <a:pt x="1024" y="188"/>
                      </a:lnTo>
                      <a:lnTo>
                        <a:pt x="1007" y="207"/>
                      </a:lnTo>
                      <a:lnTo>
                        <a:pt x="693" y="522"/>
                      </a:lnTo>
                      <a:lnTo>
                        <a:pt x="1007" y="839"/>
                      </a:lnTo>
                      <a:lnTo>
                        <a:pt x="1024" y="857"/>
                      </a:lnTo>
                      <a:lnTo>
                        <a:pt x="1034" y="878"/>
                      </a:lnTo>
                      <a:lnTo>
                        <a:pt x="1041" y="901"/>
                      </a:lnTo>
                      <a:lnTo>
                        <a:pt x="1043" y="924"/>
                      </a:lnTo>
                      <a:lnTo>
                        <a:pt x="1041" y="947"/>
                      </a:lnTo>
                      <a:lnTo>
                        <a:pt x="1034" y="969"/>
                      </a:lnTo>
                      <a:lnTo>
                        <a:pt x="1024" y="991"/>
                      </a:lnTo>
                      <a:lnTo>
                        <a:pt x="1007" y="1010"/>
                      </a:lnTo>
                      <a:lnTo>
                        <a:pt x="989" y="1026"/>
                      </a:lnTo>
                      <a:lnTo>
                        <a:pt x="968" y="1036"/>
                      </a:lnTo>
                      <a:lnTo>
                        <a:pt x="945" y="1043"/>
                      </a:lnTo>
                      <a:lnTo>
                        <a:pt x="922" y="1046"/>
                      </a:lnTo>
                      <a:lnTo>
                        <a:pt x="899" y="1043"/>
                      </a:lnTo>
                      <a:lnTo>
                        <a:pt x="876" y="1036"/>
                      </a:lnTo>
                      <a:lnTo>
                        <a:pt x="855" y="1026"/>
                      </a:lnTo>
                      <a:lnTo>
                        <a:pt x="837" y="1010"/>
                      </a:lnTo>
                      <a:lnTo>
                        <a:pt x="522" y="694"/>
                      </a:lnTo>
                      <a:lnTo>
                        <a:pt x="206" y="1010"/>
                      </a:lnTo>
                      <a:lnTo>
                        <a:pt x="188" y="1026"/>
                      </a:lnTo>
                      <a:lnTo>
                        <a:pt x="167" y="1036"/>
                      </a:lnTo>
                      <a:lnTo>
                        <a:pt x="144" y="1043"/>
                      </a:lnTo>
                      <a:lnTo>
                        <a:pt x="121" y="1046"/>
                      </a:lnTo>
                      <a:lnTo>
                        <a:pt x="98" y="1043"/>
                      </a:lnTo>
                      <a:lnTo>
                        <a:pt x="76" y="1036"/>
                      </a:lnTo>
                      <a:lnTo>
                        <a:pt x="54" y="1026"/>
                      </a:lnTo>
                      <a:lnTo>
                        <a:pt x="36" y="1010"/>
                      </a:lnTo>
                      <a:lnTo>
                        <a:pt x="20" y="991"/>
                      </a:lnTo>
                      <a:lnTo>
                        <a:pt x="9" y="969"/>
                      </a:lnTo>
                      <a:lnTo>
                        <a:pt x="2" y="947"/>
                      </a:lnTo>
                      <a:lnTo>
                        <a:pt x="0" y="924"/>
                      </a:lnTo>
                      <a:lnTo>
                        <a:pt x="2" y="901"/>
                      </a:lnTo>
                      <a:lnTo>
                        <a:pt x="9" y="878"/>
                      </a:lnTo>
                      <a:lnTo>
                        <a:pt x="20" y="857"/>
                      </a:lnTo>
                      <a:lnTo>
                        <a:pt x="36" y="839"/>
                      </a:lnTo>
                      <a:lnTo>
                        <a:pt x="350" y="522"/>
                      </a:lnTo>
                      <a:lnTo>
                        <a:pt x="36" y="207"/>
                      </a:lnTo>
                      <a:lnTo>
                        <a:pt x="20" y="188"/>
                      </a:lnTo>
                      <a:lnTo>
                        <a:pt x="9" y="168"/>
                      </a:lnTo>
                      <a:lnTo>
                        <a:pt x="2" y="144"/>
                      </a:lnTo>
                      <a:lnTo>
                        <a:pt x="0" y="121"/>
                      </a:lnTo>
                      <a:lnTo>
                        <a:pt x="0" y="121"/>
                      </a:lnTo>
                      <a:lnTo>
                        <a:pt x="2" y="98"/>
                      </a:lnTo>
                      <a:lnTo>
                        <a:pt x="9" y="75"/>
                      </a:lnTo>
                      <a:lnTo>
                        <a:pt x="20" y="54"/>
                      </a:lnTo>
                      <a:lnTo>
                        <a:pt x="36" y="36"/>
                      </a:lnTo>
                      <a:lnTo>
                        <a:pt x="54" y="20"/>
                      </a:lnTo>
                      <a:lnTo>
                        <a:pt x="76" y="9"/>
                      </a:lnTo>
                      <a:lnTo>
                        <a:pt x="98" y="2"/>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23">
                  <a:extLst>
                    <a:ext uri="{FF2B5EF4-FFF2-40B4-BE49-F238E27FC236}">
                      <a16:creationId xmlns:a16="http://schemas.microsoft.com/office/drawing/2014/main" id="{84819AFE-BDA1-43CF-A0AF-AF38D63AFE40}"/>
                    </a:ext>
                  </a:extLst>
                </p:cNvPr>
                <p:cNvSpPr>
                  <a:spLocks/>
                </p:cNvSpPr>
                <p:nvPr/>
              </p:nvSpPr>
              <p:spPr bwMode="auto">
                <a:xfrm>
                  <a:off x="6579" y="2521"/>
                  <a:ext cx="522" cy="522"/>
                </a:xfrm>
                <a:custGeom>
                  <a:avLst/>
                  <a:gdLst>
                    <a:gd name="T0" fmla="*/ 144 w 1044"/>
                    <a:gd name="T1" fmla="*/ 3 h 1046"/>
                    <a:gd name="T2" fmla="*/ 188 w 1044"/>
                    <a:gd name="T3" fmla="*/ 20 h 1046"/>
                    <a:gd name="T4" fmla="*/ 521 w 1044"/>
                    <a:gd name="T5" fmla="*/ 350 h 1046"/>
                    <a:gd name="T6" fmla="*/ 856 w 1044"/>
                    <a:gd name="T7" fmla="*/ 20 h 1046"/>
                    <a:gd name="T8" fmla="*/ 899 w 1044"/>
                    <a:gd name="T9" fmla="*/ 3 h 1046"/>
                    <a:gd name="T10" fmla="*/ 946 w 1044"/>
                    <a:gd name="T11" fmla="*/ 3 h 1046"/>
                    <a:gd name="T12" fmla="*/ 989 w 1044"/>
                    <a:gd name="T13" fmla="*/ 20 h 1046"/>
                    <a:gd name="T14" fmla="*/ 1024 w 1044"/>
                    <a:gd name="T15" fmla="*/ 55 h 1046"/>
                    <a:gd name="T16" fmla="*/ 1041 w 1044"/>
                    <a:gd name="T17" fmla="*/ 98 h 1046"/>
                    <a:gd name="T18" fmla="*/ 1041 w 1044"/>
                    <a:gd name="T19" fmla="*/ 145 h 1046"/>
                    <a:gd name="T20" fmla="*/ 1024 w 1044"/>
                    <a:gd name="T21" fmla="*/ 189 h 1046"/>
                    <a:gd name="T22" fmla="*/ 693 w 1044"/>
                    <a:gd name="T23" fmla="*/ 523 h 1046"/>
                    <a:gd name="T24" fmla="*/ 1024 w 1044"/>
                    <a:gd name="T25" fmla="*/ 858 h 1046"/>
                    <a:gd name="T26" fmla="*/ 1041 w 1044"/>
                    <a:gd name="T27" fmla="*/ 900 h 1046"/>
                    <a:gd name="T28" fmla="*/ 1041 w 1044"/>
                    <a:gd name="T29" fmla="*/ 948 h 1046"/>
                    <a:gd name="T30" fmla="*/ 1024 w 1044"/>
                    <a:gd name="T31" fmla="*/ 991 h 1046"/>
                    <a:gd name="T32" fmla="*/ 989 w 1044"/>
                    <a:gd name="T33" fmla="*/ 1025 h 1046"/>
                    <a:gd name="T34" fmla="*/ 946 w 1044"/>
                    <a:gd name="T35" fmla="*/ 1044 h 1046"/>
                    <a:gd name="T36" fmla="*/ 899 w 1044"/>
                    <a:gd name="T37" fmla="*/ 1044 h 1046"/>
                    <a:gd name="T38" fmla="*/ 856 w 1044"/>
                    <a:gd name="T39" fmla="*/ 1025 h 1046"/>
                    <a:gd name="T40" fmla="*/ 521 w 1044"/>
                    <a:gd name="T41" fmla="*/ 695 h 1046"/>
                    <a:gd name="T42" fmla="*/ 188 w 1044"/>
                    <a:gd name="T43" fmla="*/ 1025 h 1046"/>
                    <a:gd name="T44" fmla="*/ 144 w 1044"/>
                    <a:gd name="T45" fmla="*/ 1044 h 1046"/>
                    <a:gd name="T46" fmla="*/ 98 w 1044"/>
                    <a:gd name="T47" fmla="*/ 1044 h 1046"/>
                    <a:gd name="T48" fmla="*/ 54 w 1044"/>
                    <a:gd name="T49" fmla="*/ 1025 h 1046"/>
                    <a:gd name="T50" fmla="*/ 20 w 1044"/>
                    <a:gd name="T51" fmla="*/ 991 h 1046"/>
                    <a:gd name="T52" fmla="*/ 3 w 1044"/>
                    <a:gd name="T53" fmla="*/ 948 h 1046"/>
                    <a:gd name="T54" fmla="*/ 3 w 1044"/>
                    <a:gd name="T55" fmla="*/ 900 h 1046"/>
                    <a:gd name="T56" fmla="*/ 20 w 1044"/>
                    <a:gd name="T57" fmla="*/ 858 h 1046"/>
                    <a:gd name="T58" fmla="*/ 351 w 1044"/>
                    <a:gd name="T59" fmla="*/ 523 h 1046"/>
                    <a:gd name="T60" fmla="*/ 20 w 1044"/>
                    <a:gd name="T61" fmla="*/ 189 h 1046"/>
                    <a:gd name="T62" fmla="*/ 3 w 1044"/>
                    <a:gd name="T63" fmla="*/ 145 h 1046"/>
                    <a:gd name="T64" fmla="*/ 3 w 1044"/>
                    <a:gd name="T65" fmla="*/ 98 h 1046"/>
                    <a:gd name="T66" fmla="*/ 20 w 1044"/>
                    <a:gd name="T67" fmla="*/ 55 h 1046"/>
                    <a:gd name="T68" fmla="*/ 54 w 1044"/>
                    <a:gd name="T69" fmla="*/ 20 h 1046"/>
                    <a:gd name="T70" fmla="*/ 98 w 1044"/>
                    <a:gd name="T71" fmla="*/ 3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4" h="1046">
                      <a:moveTo>
                        <a:pt x="121" y="0"/>
                      </a:moveTo>
                      <a:lnTo>
                        <a:pt x="144" y="3"/>
                      </a:lnTo>
                      <a:lnTo>
                        <a:pt x="166" y="8"/>
                      </a:lnTo>
                      <a:lnTo>
                        <a:pt x="188" y="20"/>
                      </a:lnTo>
                      <a:lnTo>
                        <a:pt x="207" y="35"/>
                      </a:lnTo>
                      <a:lnTo>
                        <a:pt x="521" y="350"/>
                      </a:lnTo>
                      <a:lnTo>
                        <a:pt x="836" y="35"/>
                      </a:lnTo>
                      <a:lnTo>
                        <a:pt x="856" y="20"/>
                      </a:lnTo>
                      <a:lnTo>
                        <a:pt x="876" y="8"/>
                      </a:lnTo>
                      <a:lnTo>
                        <a:pt x="899" y="3"/>
                      </a:lnTo>
                      <a:lnTo>
                        <a:pt x="922" y="0"/>
                      </a:lnTo>
                      <a:lnTo>
                        <a:pt x="946" y="3"/>
                      </a:lnTo>
                      <a:lnTo>
                        <a:pt x="967" y="8"/>
                      </a:lnTo>
                      <a:lnTo>
                        <a:pt x="989" y="20"/>
                      </a:lnTo>
                      <a:lnTo>
                        <a:pt x="1008" y="35"/>
                      </a:lnTo>
                      <a:lnTo>
                        <a:pt x="1024" y="55"/>
                      </a:lnTo>
                      <a:lnTo>
                        <a:pt x="1034" y="75"/>
                      </a:lnTo>
                      <a:lnTo>
                        <a:pt x="1041" y="98"/>
                      </a:lnTo>
                      <a:lnTo>
                        <a:pt x="1044" y="122"/>
                      </a:lnTo>
                      <a:lnTo>
                        <a:pt x="1041" y="145"/>
                      </a:lnTo>
                      <a:lnTo>
                        <a:pt x="1034" y="167"/>
                      </a:lnTo>
                      <a:lnTo>
                        <a:pt x="1024" y="189"/>
                      </a:lnTo>
                      <a:lnTo>
                        <a:pt x="1008" y="207"/>
                      </a:lnTo>
                      <a:lnTo>
                        <a:pt x="693" y="523"/>
                      </a:lnTo>
                      <a:lnTo>
                        <a:pt x="1008" y="838"/>
                      </a:lnTo>
                      <a:lnTo>
                        <a:pt x="1024" y="858"/>
                      </a:lnTo>
                      <a:lnTo>
                        <a:pt x="1034" y="878"/>
                      </a:lnTo>
                      <a:lnTo>
                        <a:pt x="1041" y="900"/>
                      </a:lnTo>
                      <a:lnTo>
                        <a:pt x="1044" y="925"/>
                      </a:lnTo>
                      <a:lnTo>
                        <a:pt x="1041" y="948"/>
                      </a:lnTo>
                      <a:lnTo>
                        <a:pt x="1034" y="970"/>
                      </a:lnTo>
                      <a:lnTo>
                        <a:pt x="1024" y="991"/>
                      </a:lnTo>
                      <a:lnTo>
                        <a:pt x="1008" y="1010"/>
                      </a:lnTo>
                      <a:lnTo>
                        <a:pt x="989" y="1025"/>
                      </a:lnTo>
                      <a:lnTo>
                        <a:pt x="967" y="1037"/>
                      </a:lnTo>
                      <a:lnTo>
                        <a:pt x="946" y="1044"/>
                      </a:lnTo>
                      <a:lnTo>
                        <a:pt x="922" y="1046"/>
                      </a:lnTo>
                      <a:lnTo>
                        <a:pt x="899" y="1044"/>
                      </a:lnTo>
                      <a:lnTo>
                        <a:pt x="876" y="1037"/>
                      </a:lnTo>
                      <a:lnTo>
                        <a:pt x="856" y="1025"/>
                      </a:lnTo>
                      <a:lnTo>
                        <a:pt x="836" y="1010"/>
                      </a:lnTo>
                      <a:lnTo>
                        <a:pt x="521" y="695"/>
                      </a:lnTo>
                      <a:lnTo>
                        <a:pt x="207" y="1010"/>
                      </a:lnTo>
                      <a:lnTo>
                        <a:pt x="188" y="1025"/>
                      </a:lnTo>
                      <a:lnTo>
                        <a:pt x="166" y="1037"/>
                      </a:lnTo>
                      <a:lnTo>
                        <a:pt x="144" y="1044"/>
                      </a:lnTo>
                      <a:lnTo>
                        <a:pt x="121" y="1046"/>
                      </a:lnTo>
                      <a:lnTo>
                        <a:pt x="98" y="1044"/>
                      </a:lnTo>
                      <a:lnTo>
                        <a:pt x="75" y="1037"/>
                      </a:lnTo>
                      <a:lnTo>
                        <a:pt x="54" y="1025"/>
                      </a:lnTo>
                      <a:lnTo>
                        <a:pt x="36" y="1010"/>
                      </a:lnTo>
                      <a:lnTo>
                        <a:pt x="20" y="991"/>
                      </a:lnTo>
                      <a:lnTo>
                        <a:pt x="8" y="970"/>
                      </a:lnTo>
                      <a:lnTo>
                        <a:pt x="3" y="948"/>
                      </a:lnTo>
                      <a:lnTo>
                        <a:pt x="0" y="925"/>
                      </a:lnTo>
                      <a:lnTo>
                        <a:pt x="3" y="900"/>
                      </a:lnTo>
                      <a:lnTo>
                        <a:pt x="8" y="878"/>
                      </a:lnTo>
                      <a:lnTo>
                        <a:pt x="20" y="858"/>
                      </a:lnTo>
                      <a:lnTo>
                        <a:pt x="36" y="838"/>
                      </a:lnTo>
                      <a:lnTo>
                        <a:pt x="351" y="523"/>
                      </a:lnTo>
                      <a:lnTo>
                        <a:pt x="36" y="207"/>
                      </a:lnTo>
                      <a:lnTo>
                        <a:pt x="20" y="189"/>
                      </a:lnTo>
                      <a:lnTo>
                        <a:pt x="8" y="167"/>
                      </a:lnTo>
                      <a:lnTo>
                        <a:pt x="3" y="145"/>
                      </a:lnTo>
                      <a:lnTo>
                        <a:pt x="0" y="122"/>
                      </a:lnTo>
                      <a:lnTo>
                        <a:pt x="3" y="98"/>
                      </a:lnTo>
                      <a:lnTo>
                        <a:pt x="8" y="75"/>
                      </a:lnTo>
                      <a:lnTo>
                        <a:pt x="20" y="55"/>
                      </a:lnTo>
                      <a:lnTo>
                        <a:pt x="36" y="35"/>
                      </a:lnTo>
                      <a:lnTo>
                        <a:pt x="54" y="20"/>
                      </a:lnTo>
                      <a:lnTo>
                        <a:pt x="75" y="8"/>
                      </a:lnTo>
                      <a:lnTo>
                        <a:pt x="98" y="3"/>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24">
                  <a:extLst>
                    <a:ext uri="{FF2B5EF4-FFF2-40B4-BE49-F238E27FC236}">
                      <a16:creationId xmlns:a16="http://schemas.microsoft.com/office/drawing/2014/main" id="{7B87C56C-1EB3-4231-828A-604A4BCAF998}"/>
                    </a:ext>
                  </a:extLst>
                </p:cNvPr>
                <p:cNvSpPr>
                  <a:spLocks/>
                </p:cNvSpPr>
                <p:nvPr/>
              </p:nvSpPr>
              <p:spPr bwMode="auto">
                <a:xfrm>
                  <a:off x="5973" y="1459"/>
                  <a:ext cx="1135" cy="1029"/>
                </a:xfrm>
                <a:custGeom>
                  <a:avLst/>
                  <a:gdLst>
                    <a:gd name="T0" fmla="*/ 1675 w 2269"/>
                    <a:gd name="T1" fmla="*/ 0 h 2056"/>
                    <a:gd name="T2" fmla="*/ 1720 w 2269"/>
                    <a:gd name="T3" fmla="*/ 15 h 2056"/>
                    <a:gd name="T4" fmla="*/ 2228 w 2269"/>
                    <a:gd name="T5" fmla="*/ 455 h 2056"/>
                    <a:gd name="T6" fmla="*/ 2258 w 2269"/>
                    <a:gd name="T7" fmla="*/ 493 h 2056"/>
                    <a:gd name="T8" fmla="*/ 2269 w 2269"/>
                    <a:gd name="T9" fmla="*/ 538 h 2056"/>
                    <a:gd name="T10" fmla="*/ 2264 w 2269"/>
                    <a:gd name="T11" fmla="*/ 584 h 2056"/>
                    <a:gd name="T12" fmla="*/ 2241 w 2269"/>
                    <a:gd name="T13" fmla="*/ 626 h 2056"/>
                    <a:gd name="T14" fmla="*/ 1796 w 2269"/>
                    <a:gd name="T15" fmla="*/ 1134 h 2056"/>
                    <a:gd name="T16" fmla="*/ 1750 w 2269"/>
                    <a:gd name="T17" fmla="*/ 1155 h 2056"/>
                    <a:gd name="T18" fmla="*/ 1704 w 2269"/>
                    <a:gd name="T19" fmla="*/ 1155 h 2056"/>
                    <a:gd name="T20" fmla="*/ 1663 w 2269"/>
                    <a:gd name="T21" fmla="*/ 1141 h 2056"/>
                    <a:gd name="T22" fmla="*/ 1627 w 2269"/>
                    <a:gd name="T23" fmla="*/ 1110 h 2056"/>
                    <a:gd name="T24" fmla="*/ 1607 w 2269"/>
                    <a:gd name="T25" fmla="*/ 1067 h 2056"/>
                    <a:gd name="T26" fmla="*/ 1604 w 2269"/>
                    <a:gd name="T27" fmla="*/ 1021 h 2056"/>
                    <a:gd name="T28" fmla="*/ 1618 w 2269"/>
                    <a:gd name="T29" fmla="*/ 976 h 2056"/>
                    <a:gd name="T30" fmla="*/ 1874 w 2269"/>
                    <a:gd name="T31" fmla="*/ 678 h 2056"/>
                    <a:gd name="T32" fmla="*/ 1645 w 2269"/>
                    <a:gd name="T33" fmla="*/ 718 h 2056"/>
                    <a:gd name="T34" fmla="*/ 1430 w 2269"/>
                    <a:gd name="T35" fmla="*/ 782 h 2056"/>
                    <a:gd name="T36" fmla="*/ 1230 w 2269"/>
                    <a:gd name="T37" fmla="*/ 865 h 2056"/>
                    <a:gd name="T38" fmla="*/ 1043 w 2269"/>
                    <a:gd name="T39" fmla="*/ 970 h 2056"/>
                    <a:gd name="T40" fmla="*/ 871 w 2269"/>
                    <a:gd name="T41" fmla="*/ 1097 h 2056"/>
                    <a:gd name="T42" fmla="*/ 713 w 2269"/>
                    <a:gd name="T43" fmla="*/ 1245 h 2056"/>
                    <a:gd name="T44" fmla="*/ 570 w 2269"/>
                    <a:gd name="T45" fmla="*/ 1415 h 2056"/>
                    <a:gd name="T46" fmla="*/ 476 w 2269"/>
                    <a:gd name="T47" fmla="*/ 1553 h 2056"/>
                    <a:gd name="T48" fmla="*/ 400 w 2269"/>
                    <a:gd name="T49" fmla="*/ 1685 h 2056"/>
                    <a:gd name="T50" fmla="*/ 339 w 2269"/>
                    <a:gd name="T51" fmla="*/ 1810 h 2056"/>
                    <a:gd name="T52" fmla="*/ 291 w 2269"/>
                    <a:gd name="T53" fmla="*/ 1922 h 2056"/>
                    <a:gd name="T54" fmla="*/ 258 w 2269"/>
                    <a:gd name="T55" fmla="*/ 2016 h 2056"/>
                    <a:gd name="T56" fmla="*/ 190 w 2269"/>
                    <a:gd name="T57" fmla="*/ 2041 h 2056"/>
                    <a:gd name="T58" fmla="*/ 74 w 2269"/>
                    <a:gd name="T59" fmla="*/ 2029 h 2056"/>
                    <a:gd name="T60" fmla="*/ 0 w 2269"/>
                    <a:gd name="T61" fmla="*/ 2033 h 2056"/>
                    <a:gd name="T62" fmla="*/ 22 w 2269"/>
                    <a:gd name="T63" fmla="*/ 1959 h 2056"/>
                    <a:gd name="T64" fmla="*/ 54 w 2269"/>
                    <a:gd name="T65" fmla="*/ 1865 h 2056"/>
                    <a:gd name="T66" fmla="*/ 99 w 2269"/>
                    <a:gd name="T67" fmla="*/ 1752 h 2056"/>
                    <a:gd name="T68" fmla="*/ 157 w 2269"/>
                    <a:gd name="T69" fmla="*/ 1627 h 2056"/>
                    <a:gd name="T70" fmla="*/ 230 w 2269"/>
                    <a:gd name="T71" fmla="*/ 1491 h 2056"/>
                    <a:gd name="T72" fmla="*/ 319 w 2269"/>
                    <a:gd name="T73" fmla="*/ 1349 h 2056"/>
                    <a:gd name="T74" fmla="*/ 410 w 2269"/>
                    <a:gd name="T75" fmla="*/ 1226 h 2056"/>
                    <a:gd name="T76" fmla="*/ 498 w 2269"/>
                    <a:gd name="T77" fmla="*/ 1122 h 2056"/>
                    <a:gd name="T78" fmla="*/ 599 w 2269"/>
                    <a:gd name="T79" fmla="*/ 1018 h 2056"/>
                    <a:gd name="T80" fmla="*/ 713 w 2269"/>
                    <a:gd name="T81" fmla="*/ 915 h 2056"/>
                    <a:gd name="T82" fmla="*/ 842 w 2269"/>
                    <a:gd name="T83" fmla="*/ 815 h 2056"/>
                    <a:gd name="T84" fmla="*/ 987 w 2269"/>
                    <a:gd name="T85" fmla="*/ 723 h 2056"/>
                    <a:gd name="T86" fmla="*/ 1147 w 2269"/>
                    <a:gd name="T87" fmla="*/ 637 h 2056"/>
                    <a:gd name="T88" fmla="*/ 1323 w 2269"/>
                    <a:gd name="T89" fmla="*/ 563 h 2056"/>
                    <a:gd name="T90" fmla="*/ 1517 w 2269"/>
                    <a:gd name="T91" fmla="*/ 502 h 2056"/>
                    <a:gd name="T92" fmla="*/ 1728 w 2269"/>
                    <a:gd name="T93" fmla="*/ 455 h 2056"/>
                    <a:gd name="T94" fmla="*/ 1581 w 2269"/>
                    <a:gd name="T95" fmla="*/ 212 h 2056"/>
                    <a:gd name="T96" fmla="*/ 1551 w 2269"/>
                    <a:gd name="T97" fmla="*/ 174 h 2056"/>
                    <a:gd name="T98" fmla="*/ 1540 w 2269"/>
                    <a:gd name="T99" fmla="*/ 129 h 2056"/>
                    <a:gd name="T100" fmla="*/ 1546 w 2269"/>
                    <a:gd name="T101" fmla="*/ 83 h 2056"/>
                    <a:gd name="T102" fmla="*/ 1569 w 2269"/>
                    <a:gd name="T103" fmla="*/ 41 h 2056"/>
                    <a:gd name="T104" fmla="*/ 1607 w 2269"/>
                    <a:gd name="T105" fmla="*/ 11 h 2056"/>
                    <a:gd name="T106" fmla="*/ 1652 w 2269"/>
                    <a:gd name="T107" fmla="*/ 0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056">
                      <a:moveTo>
                        <a:pt x="1652" y="0"/>
                      </a:moveTo>
                      <a:lnTo>
                        <a:pt x="1675" y="0"/>
                      </a:lnTo>
                      <a:lnTo>
                        <a:pt x="1698" y="5"/>
                      </a:lnTo>
                      <a:lnTo>
                        <a:pt x="1720" y="15"/>
                      </a:lnTo>
                      <a:lnTo>
                        <a:pt x="1739" y="28"/>
                      </a:lnTo>
                      <a:lnTo>
                        <a:pt x="2228" y="455"/>
                      </a:lnTo>
                      <a:lnTo>
                        <a:pt x="2245" y="472"/>
                      </a:lnTo>
                      <a:lnTo>
                        <a:pt x="2258" y="493"/>
                      </a:lnTo>
                      <a:lnTo>
                        <a:pt x="2266" y="515"/>
                      </a:lnTo>
                      <a:lnTo>
                        <a:pt x="2269" y="538"/>
                      </a:lnTo>
                      <a:lnTo>
                        <a:pt x="2269" y="561"/>
                      </a:lnTo>
                      <a:lnTo>
                        <a:pt x="2264" y="584"/>
                      </a:lnTo>
                      <a:lnTo>
                        <a:pt x="2255" y="606"/>
                      </a:lnTo>
                      <a:lnTo>
                        <a:pt x="2241" y="626"/>
                      </a:lnTo>
                      <a:lnTo>
                        <a:pt x="1815" y="1116"/>
                      </a:lnTo>
                      <a:lnTo>
                        <a:pt x="1796" y="1134"/>
                      </a:lnTo>
                      <a:lnTo>
                        <a:pt x="1774" y="1147"/>
                      </a:lnTo>
                      <a:lnTo>
                        <a:pt x="1750" y="1155"/>
                      </a:lnTo>
                      <a:lnTo>
                        <a:pt x="1724" y="1157"/>
                      </a:lnTo>
                      <a:lnTo>
                        <a:pt x="1704" y="1155"/>
                      </a:lnTo>
                      <a:lnTo>
                        <a:pt x="1683" y="1150"/>
                      </a:lnTo>
                      <a:lnTo>
                        <a:pt x="1663" y="1141"/>
                      </a:lnTo>
                      <a:lnTo>
                        <a:pt x="1645" y="1127"/>
                      </a:lnTo>
                      <a:lnTo>
                        <a:pt x="1627" y="1110"/>
                      </a:lnTo>
                      <a:lnTo>
                        <a:pt x="1615" y="1089"/>
                      </a:lnTo>
                      <a:lnTo>
                        <a:pt x="1607" y="1067"/>
                      </a:lnTo>
                      <a:lnTo>
                        <a:pt x="1603" y="1044"/>
                      </a:lnTo>
                      <a:lnTo>
                        <a:pt x="1604" y="1021"/>
                      </a:lnTo>
                      <a:lnTo>
                        <a:pt x="1609" y="998"/>
                      </a:lnTo>
                      <a:lnTo>
                        <a:pt x="1618" y="976"/>
                      </a:lnTo>
                      <a:lnTo>
                        <a:pt x="1633" y="956"/>
                      </a:lnTo>
                      <a:lnTo>
                        <a:pt x="1874" y="678"/>
                      </a:lnTo>
                      <a:lnTo>
                        <a:pt x="1758" y="695"/>
                      </a:lnTo>
                      <a:lnTo>
                        <a:pt x="1645" y="718"/>
                      </a:lnTo>
                      <a:lnTo>
                        <a:pt x="1536" y="747"/>
                      </a:lnTo>
                      <a:lnTo>
                        <a:pt x="1430" y="782"/>
                      </a:lnTo>
                      <a:lnTo>
                        <a:pt x="1328" y="821"/>
                      </a:lnTo>
                      <a:lnTo>
                        <a:pt x="1230" y="865"/>
                      </a:lnTo>
                      <a:lnTo>
                        <a:pt x="1134" y="915"/>
                      </a:lnTo>
                      <a:lnTo>
                        <a:pt x="1043" y="970"/>
                      </a:lnTo>
                      <a:lnTo>
                        <a:pt x="955" y="1031"/>
                      </a:lnTo>
                      <a:lnTo>
                        <a:pt x="871" y="1097"/>
                      </a:lnTo>
                      <a:lnTo>
                        <a:pt x="791" y="1169"/>
                      </a:lnTo>
                      <a:lnTo>
                        <a:pt x="713" y="1245"/>
                      </a:lnTo>
                      <a:lnTo>
                        <a:pt x="641" y="1327"/>
                      </a:lnTo>
                      <a:lnTo>
                        <a:pt x="570" y="1415"/>
                      </a:lnTo>
                      <a:lnTo>
                        <a:pt x="521" y="1483"/>
                      </a:lnTo>
                      <a:lnTo>
                        <a:pt x="476" y="1553"/>
                      </a:lnTo>
                      <a:lnTo>
                        <a:pt x="436" y="1620"/>
                      </a:lnTo>
                      <a:lnTo>
                        <a:pt x="400" y="1685"/>
                      </a:lnTo>
                      <a:lnTo>
                        <a:pt x="366" y="1749"/>
                      </a:lnTo>
                      <a:lnTo>
                        <a:pt x="339" y="1810"/>
                      </a:lnTo>
                      <a:lnTo>
                        <a:pt x="313" y="1868"/>
                      </a:lnTo>
                      <a:lnTo>
                        <a:pt x="291" y="1922"/>
                      </a:lnTo>
                      <a:lnTo>
                        <a:pt x="273" y="1972"/>
                      </a:lnTo>
                      <a:lnTo>
                        <a:pt x="258" y="2016"/>
                      </a:lnTo>
                      <a:lnTo>
                        <a:pt x="245" y="2056"/>
                      </a:lnTo>
                      <a:lnTo>
                        <a:pt x="190" y="2041"/>
                      </a:lnTo>
                      <a:lnTo>
                        <a:pt x="132" y="2032"/>
                      </a:lnTo>
                      <a:lnTo>
                        <a:pt x="74" y="2029"/>
                      </a:lnTo>
                      <a:lnTo>
                        <a:pt x="37" y="2030"/>
                      </a:lnTo>
                      <a:lnTo>
                        <a:pt x="0" y="2033"/>
                      </a:lnTo>
                      <a:lnTo>
                        <a:pt x="9" y="2000"/>
                      </a:lnTo>
                      <a:lnTo>
                        <a:pt x="22" y="1959"/>
                      </a:lnTo>
                      <a:lnTo>
                        <a:pt x="37" y="1914"/>
                      </a:lnTo>
                      <a:lnTo>
                        <a:pt x="54" y="1865"/>
                      </a:lnTo>
                      <a:lnTo>
                        <a:pt x="75" y="1810"/>
                      </a:lnTo>
                      <a:lnTo>
                        <a:pt x="99" y="1752"/>
                      </a:lnTo>
                      <a:lnTo>
                        <a:pt x="125" y="1691"/>
                      </a:lnTo>
                      <a:lnTo>
                        <a:pt x="157" y="1627"/>
                      </a:lnTo>
                      <a:lnTo>
                        <a:pt x="191" y="1559"/>
                      </a:lnTo>
                      <a:lnTo>
                        <a:pt x="230" y="1491"/>
                      </a:lnTo>
                      <a:lnTo>
                        <a:pt x="273" y="1421"/>
                      </a:lnTo>
                      <a:lnTo>
                        <a:pt x="319" y="1349"/>
                      </a:lnTo>
                      <a:lnTo>
                        <a:pt x="371" y="1278"/>
                      </a:lnTo>
                      <a:lnTo>
                        <a:pt x="410" y="1226"/>
                      </a:lnTo>
                      <a:lnTo>
                        <a:pt x="453" y="1175"/>
                      </a:lnTo>
                      <a:lnTo>
                        <a:pt x="498" y="1122"/>
                      </a:lnTo>
                      <a:lnTo>
                        <a:pt x="547" y="1070"/>
                      </a:lnTo>
                      <a:lnTo>
                        <a:pt x="599" y="1018"/>
                      </a:lnTo>
                      <a:lnTo>
                        <a:pt x="655" y="966"/>
                      </a:lnTo>
                      <a:lnTo>
                        <a:pt x="713" y="915"/>
                      </a:lnTo>
                      <a:lnTo>
                        <a:pt x="777" y="864"/>
                      </a:lnTo>
                      <a:lnTo>
                        <a:pt x="842" y="815"/>
                      </a:lnTo>
                      <a:lnTo>
                        <a:pt x="913" y="768"/>
                      </a:lnTo>
                      <a:lnTo>
                        <a:pt x="987" y="723"/>
                      </a:lnTo>
                      <a:lnTo>
                        <a:pt x="1065" y="679"/>
                      </a:lnTo>
                      <a:lnTo>
                        <a:pt x="1147" y="637"/>
                      </a:lnTo>
                      <a:lnTo>
                        <a:pt x="1233" y="599"/>
                      </a:lnTo>
                      <a:lnTo>
                        <a:pt x="1323" y="563"/>
                      </a:lnTo>
                      <a:lnTo>
                        <a:pt x="1418" y="531"/>
                      </a:lnTo>
                      <a:lnTo>
                        <a:pt x="1517" y="502"/>
                      </a:lnTo>
                      <a:lnTo>
                        <a:pt x="1619" y="477"/>
                      </a:lnTo>
                      <a:lnTo>
                        <a:pt x="1728" y="455"/>
                      </a:lnTo>
                      <a:lnTo>
                        <a:pt x="1840" y="437"/>
                      </a:lnTo>
                      <a:lnTo>
                        <a:pt x="1581" y="212"/>
                      </a:lnTo>
                      <a:lnTo>
                        <a:pt x="1564" y="194"/>
                      </a:lnTo>
                      <a:lnTo>
                        <a:pt x="1551" y="174"/>
                      </a:lnTo>
                      <a:lnTo>
                        <a:pt x="1543" y="152"/>
                      </a:lnTo>
                      <a:lnTo>
                        <a:pt x="1540" y="129"/>
                      </a:lnTo>
                      <a:lnTo>
                        <a:pt x="1540" y="106"/>
                      </a:lnTo>
                      <a:lnTo>
                        <a:pt x="1546" y="83"/>
                      </a:lnTo>
                      <a:lnTo>
                        <a:pt x="1555" y="61"/>
                      </a:lnTo>
                      <a:lnTo>
                        <a:pt x="1569" y="41"/>
                      </a:lnTo>
                      <a:lnTo>
                        <a:pt x="1587" y="24"/>
                      </a:lnTo>
                      <a:lnTo>
                        <a:pt x="1607" y="11"/>
                      </a:lnTo>
                      <a:lnTo>
                        <a:pt x="1629" y="3"/>
                      </a:lnTo>
                      <a:lnTo>
                        <a:pt x="16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25">
                  <a:extLst>
                    <a:ext uri="{FF2B5EF4-FFF2-40B4-BE49-F238E27FC236}">
                      <a16:creationId xmlns:a16="http://schemas.microsoft.com/office/drawing/2014/main" id="{8D9B0DA5-9F06-4CBA-A10E-FF8EF67310BD}"/>
                    </a:ext>
                  </a:extLst>
                </p:cNvPr>
                <p:cNvSpPr>
                  <a:spLocks/>
                </p:cNvSpPr>
                <p:nvPr/>
              </p:nvSpPr>
              <p:spPr bwMode="auto">
                <a:xfrm>
                  <a:off x="5831" y="2574"/>
                  <a:ext cx="358" cy="359"/>
                </a:xfrm>
                <a:custGeom>
                  <a:avLst/>
                  <a:gdLst>
                    <a:gd name="T0" fmla="*/ 359 w 716"/>
                    <a:gd name="T1" fmla="*/ 0 h 717"/>
                    <a:gd name="T2" fmla="*/ 407 w 716"/>
                    <a:gd name="T3" fmla="*/ 3 h 717"/>
                    <a:gd name="T4" fmla="*/ 453 w 716"/>
                    <a:gd name="T5" fmla="*/ 12 h 717"/>
                    <a:gd name="T6" fmla="*/ 498 w 716"/>
                    <a:gd name="T7" fmla="*/ 27 h 717"/>
                    <a:gd name="T8" fmla="*/ 540 w 716"/>
                    <a:gd name="T9" fmla="*/ 48 h 717"/>
                    <a:gd name="T10" fmla="*/ 578 w 716"/>
                    <a:gd name="T11" fmla="*/ 75 h 717"/>
                    <a:gd name="T12" fmla="*/ 611 w 716"/>
                    <a:gd name="T13" fmla="*/ 105 h 717"/>
                    <a:gd name="T14" fmla="*/ 642 w 716"/>
                    <a:gd name="T15" fmla="*/ 139 h 717"/>
                    <a:gd name="T16" fmla="*/ 667 w 716"/>
                    <a:gd name="T17" fmla="*/ 177 h 717"/>
                    <a:gd name="T18" fmla="*/ 688 w 716"/>
                    <a:gd name="T19" fmla="*/ 219 h 717"/>
                    <a:gd name="T20" fmla="*/ 703 w 716"/>
                    <a:gd name="T21" fmla="*/ 263 h 717"/>
                    <a:gd name="T22" fmla="*/ 714 w 716"/>
                    <a:gd name="T23" fmla="*/ 309 h 717"/>
                    <a:gd name="T24" fmla="*/ 716 w 716"/>
                    <a:gd name="T25" fmla="*/ 358 h 717"/>
                    <a:gd name="T26" fmla="*/ 714 w 716"/>
                    <a:gd name="T27" fmla="*/ 407 h 717"/>
                    <a:gd name="T28" fmla="*/ 703 w 716"/>
                    <a:gd name="T29" fmla="*/ 454 h 717"/>
                    <a:gd name="T30" fmla="*/ 688 w 716"/>
                    <a:gd name="T31" fmla="*/ 498 h 717"/>
                    <a:gd name="T32" fmla="*/ 667 w 716"/>
                    <a:gd name="T33" fmla="*/ 539 h 717"/>
                    <a:gd name="T34" fmla="*/ 642 w 716"/>
                    <a:gd name="T35" fmla="*/ 577 h 717"/>
                    <a:gd name="T36" fmla="*/ 611 w 716"/>
                    <a:gd name="T37" fmla="*/ 612 h 717"/>
                    <a:gd name="T38" fmla="*/ 578 w 716"/>
                    <a:gd name="T39" fmla="*/ 642 h 717"/>
                    <a:gd name="T40" fmla="*/ 540 w 716"/>
                    <a:gd name="T41" fmla="*/ 669 h 717"/>
                    <a:gd name="T42" fmla="*/ 498 w 716"/>
                    <a:gd name="T43" fmla="*/ 689 h 717"/>
                    <a:gd name="T44" fmla="*/ 453 w 716"/>
                    <a:gd name="T45" fmla="*/ 704 h 717"/>
                    <a:gd name="T46" fmla="*/ 407 w 716"/>
                    <a:gd name="T47" fmla="*/ 714 h 717"/>
                    <a:gd name="T48" fmla="*/ 359 w 716"/>
                    <a:gd name="T49" fmla="*/ 717 h 717"/>
                    <a:gd name="T50" fmla="*/ 310 w 716"/>
                    <a:gd name="T51" fmla="*/ 714 h 717"/>
                    <a:gd name="T52" fmla="*/ 263 w 716"/>
                    <a:gd name="T53" fmla="*/ 704 h 717"/>
                    <a:gd name="T54" fmla="*/ 219 w 716"/>
                    <a:gd name="T55" fmla="*/ 689 h 717"/>
                    <a:gd name="T56" fmla="*/ 178 w 716"/>
                    <a:gd name="T57" fmla="*/ 669 h 717"/>
                    <a:gd name="T58" fmla="*/ 140 w 716"/>
                    <a:gd name="T59" fmla="*/ 642 h 717"/>
                    <a:gd name="T60" fmla="*/ 105 w 716"/>
                    <a:gd name="T61" fmla="*/ 612 h 717"/>
                    <a:gd name="T62" fmla="*/ 75 w 716"/>
                    <a:gd name="T63" fmla="*/ 577 h 717"/>
                    <a:gd name="T64" fmla="*/ 50 w 716"/>
                    <a:gd name="T65" fmla="*/ 539 h 717"/>
                    <a:gd name="T66" fmla="*/ 29 w 716"/>
                    <a:gd name="T67" fmla="*/ 498 h 717"/>
                    <a:gd name="T68" fmla="*/ 13 w 716"/>
                    <a:gd name="T69" fmla="*/ 454 h 717"/>
                    <a:gd name="T70" fmla="*/ 4 w 716"/>
                    <a:gd name="T71" fmla="*/ 407 h 717"/>
                    <a:gd name="T72" fmla="*/ 0 w 716"/>
                    <a:gd name="T73" fmla="*/ 358 h 717"/>
                    <a:gd name="T74" fmla="*/ 4 w 716"/>
                    <a:gd name="T75" fmla="*/ 309 h 717"/>
                    <a:gd name="T76" fmla="*/ 13 w 716"/>
                    <a:gd name="T77" fmla="*/ 263 h 717"/>
                    <a:gd name="T78" fmla="*/ 29 w 716"/>
                    <a:gd name="T79" fmla="*/ 219 h 717"/>
                    <a:gd name="T80" fmla="*/ 50 w 716"/>
                    <a:gd name="T81" fmla="*/ 177 h 717"/>
                    <a:gd name="T82" fmla="*/ 75 w 716"/>
                    <a:gd name="T83" fmla="*/ 139 h 717"/>
                    <a:gd name="T84" fmla="*/ 105 w 716"/>
                    <a:gd name="T85" fmla="*/ 105 h 717"/>
                    <a:gd name="T86" fmla="*/ 140 w 716"/>
                    <a:gd name="T87" fmla="*/ 75 h 717"/>
                    <a:gd name="T88" fmla="*/ 178 w 716"/>
                    <a:gd name="T89" fmla="*/ 48 h 717"/>
                    <a:gd name="T90" fmla="*/ 219 w 716"/>
                    <a:gd name="T91" fmla="*/ 27 h 717"/>
                    <a:gd name="T92" fmla="*/ 263 w 716"/>
                    <a:gd name="T93" fmla="*/ 12 h 717"/>
                    <a:gd name="T94" fmla="*/ 310 w 716"/>
                    <a:gd name="T95" fmla="*/ 3 h 717"/>
                    <a:gd name="T96" fmla="*/ 359 w 716"/>
                    <a:gd name="T97"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6" h="717">
                      <a:moveTo>
                        <a:pt x="359" y="0"/>
                      </a:moveTo>
                      <a:lnTo>
                        <a:pt x="407" y="3"/>
                      </a:lnTo>
                      <a:lnTo>
                        <a:pt x="453" y="12"/>
                      </a:lnTo>
                      <a:lnTo>
                        <a:pt x="498" y="27"/>
                      </a:lnTo>
                      <a:lnTo>
                        <a:pt x="540" y="48"/>
                      </a:lnTo>
                      <a:lnTo>
                        <a:pt x="578" y="75"/>
                      </a:lnTo>
                      <a:lnTo>
                        <a:pt x="611" y="105"/>
                      </a:lnTo>
                      <a:lnTo>
                        <a:pt x="642" y="139"/>
                      </a:lnTo>
                      <a:lnTo>
                        <a:pt x="667" y="177"/>
                      </a:lnTo>
                      <a:lnTo>
                        <a:pt x="688" y="219"/>
                      </a:lnTo>
                      <a:lnTo>
                        <a:pt x="703" y="263"/>
                      </a:lnTo>
                      <a:lnTo>
                        <a:pt x="714" y="309"/>
                      </a:lnTo>
                      <a:lnTo>
                        <a:pt x="716" y="358"/>
                      </a:lnTo>
                      <a:lnTo>
                        <a:pt x="714" y="407"/>
                      </a:lnTo>
                      <a:lnTo>
                        <a:pt x="703" y="454"/>
                      </a:lnTo>
                      <a:lnTo>
                        <a:pt x="688" y="498"/>
                      </a:lnTo>
                      <a:lnTo>
                        <a:pt x="667" y="539"/>
                      </a:lnTo>
                      <a:lnTo>
                        <a:pt x="642" y="577"/>
                      </a:lnTo>
                      <a:lnTo>
                        <a:pt x="611" y="612"/>
                      </a:lnTo>
                      <a:lnTo>
                        <a:pt x="578" y="642"/>
                      </a:lnTo>
                      <a:lnTo>
                        <a:pt x="540" y="669"/>
                      </a:lnTo>
                      <a:lnTo>
                        <a:pt x="498" y="689"/>
                      </a:lnTo>
                      <a:lnTo>
                        <a:pt x="453" y="704"/>
                      </a:lnTo>
                      <a:lnTo>
                        <a:pt x="407" y="714"/>
                      </a:lnTo>
                      <a:lnTo>
                        <a:pt x="359" y="717"/>
                      </a:lnTo>
                      <a:lnTo>
                        <a:pt x="310" y="714"/>
                      </a:lnTo>
                      <a:lnTo>
                        <a:pt x="263" y="704"/>
                      </a:lnTo>
                      <a:lnTo>
                        <a:pt x="219" y="689"/>
                      </a:lnTo>
                      <a:lnTo>
                        <a:pt x="178" y="669"/>
                      </a:lnTo>
                      <a:lnTo>
                        <a:pt x="140" y="642"/>
                      </a:lnTo>
                      <a:lnTo>
                        <a:pt x="105" y="612"/>
                      </a:lnTo>
                      <a:lnTo>
                        <a:pt x="75" y="577"/>
                      </a:lnTo>
                      <a:lnTo>
                        <a:pt x="50" y="539"/>
                      </a:lnTo>
                      <a:lnTo>
                        <a:pt x="29" y="498"/>
                      </a:lnTo>
                      <a:lnTo>
                        <a:pt x="13" y="454"/>
                      </a:lnTo>
                      <a:lnTo>
                        <a:pt x="4" y="407"/>
                      </a:lnTo>
                      <a:lnTo>
                        <a:pt x="0" y="358"/>
                      </a:lnTo>
                      <a:lnTo>
                        <a:pt x="4" y="309"/>
                      </a:lnTo>
                      <a:lnTo>
                        <a:pt x="13" y="263"/>
                      </a:lnTo>
                      <a:lnTo>
                        <a:pt x="29" y="219"/>
                      </a:lnTo>
                      <a:lnTo>
                        <a:pt x="50" y="177"/>
                      </a:lnTo>
                      <a:lnTo>
                        <a:pt x="75" y="139"/>
                      </a:lnTo>
                      <a:lnTo>
                        <a:pt x="105" y="105"/>
                      </a:lnTo>
                      <a:lnTo>
                        <a:pt x="140" y="75"/>
                      </a:lnTo>
                      <a:lnTo>
                        <a:pt x="178" y="48"/>
                      </a:lnTo>
                      <a:lnTo>
                        <a:pt x="219" y="27"/>
                      </a:lnTo>
                      <a:lnTo>
                        <a:pt x="263" y="12"/>
                      </a:lnTo>
                      <a:lnTo>
                        <a:pt x="310" y="3"/>
                      </a:lnTo>
                      <a:lnTo>
                        <a:pt x="3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26">
                  <a:extLst>
                    <a:ext uri="{FF2B5EF4-FFF2-40B4-BE49-F238E27FC236}">
                      <a16:creationId xmlns:a16="http://schemas.microsoft.com/office/drawing/2014/main" id="{FFDACBAD-3C1F-4A1A-B335-397D826F998F}"/>
                    </a:ext>
                  </a:extLst>
                </p:cNvPr>
                <p:cNvSpPr>
                  <a:spLocks/>
                </p:cNvSpPr>
                <p:nvPr/>
              </p:nvSpPr>
              <p:spPr bwMode="auto">
                <a:xfrm>
                  <a:off x="7319" y="1541"/>
                  <a:ext cx="358" cy="359"/>
                </a:xfrm>
                <a:custGeom>
                  <a:avLst/>
                  <a:gdLst>
                    <a:gd name="T0" fmla="*/ 359 w 716"/>
                    <a:gd name="T1" fmla="*/ 0 h 717"/>
                    <a:gd name="T2" fmla="*/ 407 w 716"/>
                    <a:gd name="T3" fmla="*/ 3 h 717"/>
                    <a:gd name="T4" fmla="*/ 453 w 716"/>
                    <a:gd name="T5" fmla="*/ 12 h 717"/>
                    <a:gd name="T6" fmla="*/ 498 w 716"/>
                    <a:gd name="T7" fmla="*/ 28 h 717"/>
                    <a:gd name="T8" fmla="*/ 540 w 716"/>
                    <a:gd name="T9" fmla="*/ 49 h 717"/>
                    <a:gd name="T10" fmla="*/ 578 w 716"/>
                    <a:gd name="T11" fmla="*/ 75 h 717"/>
                    <a:gd name="T12" fmla="*/ 611 w 716"/>
                    <a:gd name="T13" fmla="*/ 105 h 717"/>
                    <a:gd name="T14" fmla="*/ 642 w 716"/>
                    <a:gd name="T15" fmla="*/ 139 h 717"/>
                    <a:gd name="T16" fmla="*/ 668 w 716"/>
                    <a:gd name="T17" fmla="*/ 178 h 717"/>
                    <a:gd name="T18" fmla="*/ 688 w 716"/>
                    <a:gd name="T19" fmla="*/ 219 h 717"/>
                    <a:gd name="T20" fmla="*/ 703 w 716"/>
                    <a:gd name="T21" fmla="*/ 263 h 717"/>
                    <a:gd name="T22" fmla="*/ 714 w 716"/>
                    <a:gd name="T23" fmla="*/ 310 h 717"/>
                    <a:gd name="T24" fmla="*/ 716 w 716"/>
                    <a:gd name="T25" fmla="*/ 359 h 717"/>
                    <a:gd name="T26" fmla="*/ 714 w 716"/>
                    <a:gd name="T27" fmla="*/ 408 h 717"/>
                    <a:gd name="T28" fmla="*/ 703 w 716"/>
                    <a:gd name="T29" fmla="*/ 454 h 717"/>
                    <a:gd name="T30" fmla="*/ 688 w 716"/>
                    <a:gd name="T31" fmla="*/ 498 h 717"/>
                    <a:gd name="T32" fmla="*/ 668 w 716"/>
                    <a:gd name="T33" fmla="*/ 539 h 717"/>
                    <a:gd name="T34" fmla="*/ 642 w 716"/>
                    <a:gd name="T35" fmla="*/ 577 h 717"/>
                    <a:gd name="T36" fmla="*/ 611 w 716"/>
                    <a:gd name="T37" fmla="*/ 612 h 717"/>
                    <a:gd name="T38" fmla="*/ 578 w 716"/>
                    <a:gd name="T39" fmla="*/ 642 h 717"/>
                    <a:gd name="T40" fmla="*/ 540 w 716"/>
                    <a:gd name="T41" fmla="*/ 669 h 717"/>
                    <a:gd name="T42" fmla="*/ 498 w 716"/>
                    <a:gd name="T43" fmla="*/ 689 h 717"/>
                    <a:gd name="T44" fmla="*/ 453 w 716"/>
                    <a:gd name="T45" fmla="*/ 704 h 717"/>
                    <a:gd name="T46" fmla="*/ 407 w 716"/>
                    <a:gd name="T47" fmla="*/ 714 h 717"/>
                    <a:gd name="T48" fmla="*/ 359 w 716"/>
                    <a:gd name="T49" fmla="*/ 717 h 717"/>
                    <a:gd name="T50" fmla="*/ 310 w 716"/>
                    <a:gd name="T51" fmla="*/ 714 h 717"/>
                    <a:gd name="T52" fmla="*/ 263 w 716"/>
                    <a:gd name="T53" fmla="*/ 704 h 717"/>
                    <a:gd name="T54" fmla="*/ 219 w 716"/>
                    <a:gd name="T55" fmla="*/ 689 h 717"/>
                    <a:gd name="T56" fmla="*/ 178 w 716"/>
                    <a:gd name="T57" fmla="*/ 669 h 717"/>
                    <a:gd name="T58" fmla="*/ 140 w 716"/>
                    <a:gd name="T59" fmla="*/ 642 h 717"/>
                    <a:gd name="T60" fmla="*/ 105 w 716"/>
                    <a:gd name="T61" fmla="*/ 612 h 717"/>
                    <a:gd name="T62" fmla="*/ 75 w 716"/>
                    <a:gd name="T63" fmla="*/ 577 h 717"/>
                    <a:gd name="T64" fmla="*/ 50 w 716"/>
                    <a:gd name="T65" fmla="*/ 539 h 717"/>
                    <a:gd name="T66" fmla="*/ 29 w 716"/>
                    <a:gd name="T67" fmla="*/ 498 h 717"/>
                    <a:gd name="T68" fmla="*/ 14 w 716"/>
                    <a:gd name="T69" fmla="*/ 454 h 717"/>
                    <a:gd name="T70" fmla="*/ 4 w 716"/>
                    <a:gd name="T71" fmla="*/ 408 h 717"/>
                    <a:gd name="T72" fmla="*/ 0 w 716"/>
                    <a:gd name="T73" fmla="*/ 359 h 717"/>
                    <a:gd name="T74" fmla="*/ 4 w 716"/>
                    <a:gd name="T75" fmla="*/ 310 h 717"/>
                    <a:gd name="T76" fmla="*/ 14 w 716"/>
                    <a:gd name="T77" fmla="*/ 263 h 717"/>
                    <a:gd name="T78" fmla="*/ 29 w 716"/>
                    <a:gd name="T79" fmla="*/ 219 h 717"/>
                    <a:gd name="T80" fmla="*/ 50 w 716"/>
                    <a:gd name="T81" fmla="*/ 178 h 717"/>
                    <a:gd name="T82" fmla="*/ 75 w 716"/>
                    <a:gd name="T83" fmla="*/ 139 h 717"/>
                    <a:gd name="T84" fmla="*/ 105 w 716"/>
                    <a:gd name="T85" fmla="*/ 105 h 717"/>
                    <a:gd name="T86" fmla="*/ 140 w 716"/>
                    <a:gd name="T87" fmla="*/ 75 h 717"/>
                    <a:gd name="T88" fmla="*/ 178 w 716"/>
                    <a:gd name="T89" fmla="*/ 49 h 717"/>
                    <a:gd name="T90" fmla="*/ 219 w 716"/>
                    <a:gd name="T91" fmla="*/ 28 h 717"/>
                    <a:gd name="T92" fmla="*/ 263 w 716"/>
                    <a:gd name="T93" fmla="*/ 12 h 717"/>
                    <a:gd name="T94" fmla="*/ 310 w 716"/>
                    <a:gd name="T95" fmla="*/ 3 h 717"/>
                    <a:gd name="T96" fmla="*/ 359 w 716"/>
                    <a:gd name="T97"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6" h="717">
                      <a:moveTo>
                        <a:pt x="359" y="0"/>
                      </a:moveTo>
                      <a:lnTo>
                        <a:pt x="407" y="3"/>
                      </a:lnTo>
                      <a:lnTo>
                        <a:pt x="453" y="12"/>
                      </a:lnTo>
                      <a:lnTo>
                        <a:pt x="498" y="28"/>
                      </a:lnTo>
                      <a:lnTo>
                        <a:pt x="540" y="49"/>
                      </a:lnTo>
                      <a:lnTo>
                        <a:pt x="578" y="75"/>
                      </a:lnTo>
                      <a:lnTo>
                        <a:pt x="611" y="105"/>
                      </a:lnTo>
                      <a:lnTo>
                        <a:pt x="642" y="139"/>
                      </a:lnTo>
                      <a:lnTo>
                        <a:pt x="668" y="178"/>
                      </a:lnTo>
                      <a:lnTo>
                        <a:pt x="688" y="219"/>
                      </a:lnTo>
                      <a:lnTo>
                        <a:pt x="703" y="263"/>
                      </a:lnTo>
                      <a:lnTo>
                        <a:pt x="714" y="310"/>
                      </a:lnTo>
                      <a:lnTo>
                        <a:pt x="716" y="359"/>
                      </a:lnTo>
                      <a:lnTo>
                        <a:pt x="714" y="408"/>
                      </a:lnTo>
                      <a:lnTo>
                        <a:pt x="703" y="454"/>
                      </a:lnTo>
                      <a:lnTo>
                        <a:pt x="688" y="498"/>
                      </a:lnTo>
                      <a:lnTo>
                        <a:pt x="668" y="539"/>
                      </a:lnTo>
                      <a:lnTo>
                        <a:pt x="642" y="577"/>
                      </a:lnTo>
                      <a:lnTo>
                        <a:pt x="611" y="612"/>
                      </a:lnTo>
                      <a:lnTo>
                        <a:pt x="578" y="642"/>
                      </a:lnTo>
                      <a:lnTo>
                        <a:pt x="540" y="669"/>
                      </a:lnTo>
                      <a:lnTo>
                        <a:pt x="498" y="689"/>
                      </a:lnTo>
                      <a:lnTo>
                        <a:pt x="453" y="704"/>
                      </a:lnTo>
                      <a:lnTo>
                        <a:pt x="407" y="714"/>
                      </a:lnTo>
                      <a:lnTo>
                        <a:pt x="359" y="717"/>
                      </a:lnTo>
                      <a:lnTo>
                        <a:pt x="310" y="714"/>
                      </a:lnTo>
                      <a:lnTo>
                        <a:pt x="263" y="704"/>
                      </a:lnTo>
                      <a:lnTo>
                        <a:pt x="219" y="689"/>
                      </a:lnTo>
                      <a:lnTo>
                        <a:pt x="178" y="669"/>
                      </a:lnTo>
                      <a:lnTo>
                        <a:pt x="140" y="642"/>
                      </a:lnTo>
                      <a:lnTo>
                        <a:pt x="105" y="612"/>
                      </a:lnTo>
                      <a:lnTo>
                        <a:pt x="75" y="577"/>
                      </a:lnTo>
                      <a:lnTo>
                        <a:pt x="50" y="539"/>
                      </a:lnTo>
                      <a:lnTo>
                        <a:pt x="29" y="498"/>
                      </a:lnTo>
                      <a:lnTo>
                        <a:pt x="14" y="454"/>
                      </a:lnTo>
                      <a:lnTo>
                        <a:pt x="4" y="408"/>
                      </a:lnTo>
                      <a:lnTo>
                        <a:pt x="0" y="359"/>
                      </a:lnTo>
                      <a:lnTo>
                        <a:pt x="4" y="310"/>
                      </a:lnTo>
                      <a:lnTo>
                        <a:pt x="14" y="263"/>
                      </a:lnTo>
                      <a:lnTo>
                        <a:pt x="29" y="219"/>
                      </a:lnTo>
                      <a:lnTo>
                        <a:pt x="50" y="178"/>
                      </a:lnTo>
                      <a:lnTo>
                        <a:pt x="75" y="139"/>
                      </a:lnTo>
                      <a:lnTo>
                        <a:pt x="105" y="105"/>
                      </a:lnTo>
                      <a:lnTo>
                        <a:pt x="140" y="75"/>
                      </a:lnTo>
                      <a:lnTo>
                        <a:pt x="178" y="49"/>
                      </a:lnTo>
                      <a:lnTo>
                        <a:pt x="219" y="28"/>
                      </a:lnTo>
                      <a:lnTo>
                        <a:pt x="263" y="12"/>
                      </a:lnTo>
                      <a:lnTo>
                        <a:pt x="310" y="3"/>
                      </a:lnTo>
                      <a:lnTo>
                        <a:pt x="3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0" name="Freeform 6">
              <a:extLst>
                <a:ext uri="{FF2B5EF4-FFF2-40B4-BE49-F238E27FC236}">
                  <a16:creationId xmlns:a16="http://schemas.microsoft.com/office/drawing/2014/main" id="{6DA68506-EF73-46F6-809C-1F60B9019EA0}"/>
                </a:ext>
              </a:extLst>
            </p:cNvPr>
            <p:cNvSpPr>
              <a:spLocks/>
            </p:cNvSpPr>
            <p:nvPr/>
          </p:nvSpPr>
          <p:spPr bwMode="auto">
            <a:xfrm>
              <a:off x="5817318" y="4332120"/>
              <a:ext cx="45071" cy="45071"/>
            </a:xfrm>
            <a:custGeom>
              <a:avLst/>
              <a:gdLst>
                <a:gd name="T0" fmla="*/ 121 w 240"/>
                <a:gd name="T1" fmla="*/ 0 h 240"/>
                <a:gd name="T2" fmla="*/ 148 w 240"/>
                <a:gd name="T3" fmla="*/ 3 h 240"/>
                <a:gd name="T4" fmla="*/ 173 w 240"/>
                <a:gd name="T5" fmla="*/ 11 h 240"/>
                <a:gd name="T6" fmla="*/ 195 w 240"/>
                <a:gd name="T7" fmla="*/ 26 h 240"/>
                <a:gd name="T8" fmla="*/ 214 w 240"/>
                <a:gd name="T9" fmla="*/ 45 h 240"/>
                <a:gd name="T10" fmla="*/ 229 w 240"/>
                <a:gd name="T11" fmla="*/ 67 h 240"/>
                <a:gd name="T12" fmla="*/ 237 w 240"/>
                <a:gd name="T13" fmla="*/ 92 h 240"/>
                <a:gd name="T14" fmla="*/ 240 w 240"/>
                <a:gd name="T15" fmla="*/ 119 h 240"/>
                <a:gd name="T16" fmla="*/ 237 w 240"/>
                <a:gd name="T17" fmla="*/ 147 h 240"/>
                <a:gd name="T18" fmla="*/ 229 w 240"/>
                <a:gd name="T19" fmla="*/ 173 h 240"/>
                <a:gd name="T20" fmla="*/ 214 w 240"/>
                <a:gd name="T21" fmla="*/ 195 h 240"/>
                <a:gd name="T22" fmla="*/ 195 w 240"/>
                <a:gd name="T23" fmla="*/ 214 h 240"/>
                <a:gd name="T24" fmla="*/ 173 w 240"/>
                <a:gd name="T25" fmla="*/ 227 h 240"/>
                <a:gd name="T26" fmla="*/ 148 w 240"/>
                <a:gd name="T27" fmla="*/ 236 h 240"/>
                <a:gd name="T28" fmla="*/ 121 w 240"/>
                <a:gd name="T29" fmla="*/ 240 h 240"/>
                <a:gd name="T30" fmla="*/ 93 w 240"/>
                <a:gd name="T31" fmla="*/ 236 h 240"/>
                <a:gd name="T32" fmla="*/ 67 w 240"/>
                <a:gd name="T33" fmla="*/ 227 h 240"/>
                <a:gd name="T34" fmla="*/ 45 w 240"/>
                <a:gd name="T35" fmla="*/ 214 h 240"/>
                <a:gd name="T36" fmla="*/ 26 w 240"/>
                <a:gd name="T37" fmla="*/ 195 h 240"/>
                <a:gd name="T38" fmla="*/ 13 w 240"/>
                <a:gd name="T39" fmla="*/ 173 h 240"/>
                <a:gd name="T40" fmla="*/ 4 w 240"/>
                <a:gd name="T41" fmla="*/ 147 h 240"/>
                <a:gd name="T42" fmla="*/ 0 w 240"/>
                <a:gd name="T43" fmla="*/ 119 h 240"/>
                <a:gd name="T44" fmla="*/ 4 w 240"/>
                <a:gd name="T45" fmla="*/ 92 h 240"/>
                <a:gd name="T46" fmla="*/ 13 w 240"/>
                <a:gd name="T47" fmla="*/ 67 h 240"/>
                <a:gd name="T48" fmla="*/ 26 w 240"/>
                <a:gd name="T49" fmla="*/ 45 h 240"/>
                <a:gd name="T50" fmla="*/ 45 w 240"/>
                <a:gd name="T51" fmla="*/ 26 h 240"/>
                <a:gd name="T52" fmla="*/ 67 w 240"/>
                <a:gd name="T53" fmla="*/ 11 h 240"/>
                <a:gd name="T54" fmla="*/ 93 w 240"/>
                <a:gd name="T55" fmla="*/ 3 h 240"/>
                <a:gd name="T56" fmla="*/ 121 w 240"/>
                <a:gd name="T5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240">
                  <a:moveTo>
                    <a:pt x="121" y="0"/>
                  </a:moveTo>
                  <a:lnTo>
                    <a:pt x="148" y="3"/>
                  </a:lnTo>
                  <a:lnTo>
                    <a:pt x="173" y="11"/>
                  </a:lnTo>
                  <a:lnTo>
                    <a:pt x="195" y="26"/>
                  </a:lnTo>
                  <a:lnTo>
                    <a:pt x="214" y="45"/>
                  </a:lnTo>
                  <a:lnTo>
                    <a:pt x="229" y="67"/>
                  </a:lnTo>
                  <a:lnTo>
                    <a:pt x="237" y="92"/>
                  </a:lnTo>
                  <a:lnTo>
                    <a:pt x="240" y="119"/>
                  </a:lnTo>
                  <a:lnTo>
                    <a:pt x="237" y="147"/>
                  </a:lnTo>
                  <a:lnTo>
                    <a:pt x="229" y="173"/>
                  </a:lnTo>
                  <a:lnTo>
                    <a:pt x="214" y="195"/>
                  </a:lnTo>
                  <a:lnTo>
                    <a:pt x="195" y="214"/>
                  </a:lnTo>
                  <a:lnTo>
                    <a:pt x="173" y="227"/>
                  </a:lnTo>
                  <a:lnTo>
                    <a:pt x="148" y="236"/>
                  </a:lnTo>
                  <a:lnTo>
                    <a:pt x="121" y="240"/>
                  </a:lnTo>
                  <a:lnTo>
                    <a:pt x="93" y="236"/>
                  </a:lnTo>
                  <a:lnTo>
                    <a:pt x="67" y="227"/>
                  </a:lnTo>
                  <a:lnTo>
                    <a:pt x="45" y="214"/>
                  </a:lnTo>
                  <a:lnTo>
                    <a:pt x="26" y="195"/>
                  </a:lnTo>
                  <a:lnTo>
                    <a:pt x="13" y="173"/>
                  </a:lnTo>
                  <a:lnTo>
                    <a:pt x="4" y="147"/>
                  </a:lnTo>
                  <a:lnTo>
                    <a:pt x="0" y="119"/>
                  </a:lnTo>
                  <a:lnTo>
                    <a:pt x="4" y="92"/>
                  </a:lnTo>
                  <a:lnTo>
                    <a:pt x="13" y="67"/>
                  </a:lnTo>
                  <a:lnTo>
                    <a:pt x="26" y="45"/>
                  </a:lnTo>
                  <a:lnTo>
                    <a:pt x="45" y="26"/>
                  </a:lnTo>
                  <a:lnTo>
                    <a:pt x="67" y="11"/>
                  </a:lnTo>
                  <a:lnTo>
                    <a:pt x="93" y="3"/>
                  </a:lnTo>
                  <a:lnTo>
                    <a:pt x="121" y="0"/>
                  </a:lnTo>
                  <a:close/>
                </a:path>
              </a:pathLst>
            </a:custGeom>
            <a:solidFill>
              <a:schemeClr val="bg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0" name="Freeform 5"/>
          <p:cNvSpPr>
            <a:spLocks noEditPoints="1"/>
          </p:cNvSpPr>
          <p:nvPr/>
        </p:nvSpPr>
        <p:spPr bwMode="auto">
          <a:xfrm>
            <a:off x="2688385" y="1980798"/>
            <a:ext cx="972913" cy="597688"/>
          </a:xfrm>
          <a:custGeom>
            <a:avLst/>
            <a:gdLst>
              <a:gd name="T0" fmla="*/ 696 w 1197"/>
              <a:gd name="T1" fmla="*/ 373 h 735"/>
              <a:gd name="T2" fmla="*/ 777 w 1197"/>
              <a:gd name="T3" fmla="*/ 396 h 735"/>
              <a:gd name="T4" fmla="*/ 741 w 1197"/>
              <a:gd name="T5" fmla="*/ 337 h 735"/>
              <a:gd name="T6" fmla="*/ 736 w 1197"/>
              <a:gd name="T7" fmla="*/ 75 h 735"/>
              <a:gd name="T8" fmla="*/ 465 w 1197"/>
              <a:gd name="T9" fmla="*/ 343 h 735"/>
              <a:gd name="T10" fmla="*/ 682 w 1197"/>
              <a:gd name="T11" fmla="*/ 184 h 735"/>
              <a:gd name="T12" fmla="*/ 682 w 1197"/>
              <a:gd name="T13" fmla="*/ 234 h 735"/>
              <a:gd name="T14" fmla="*/ 574 w 1197"/>
              <a:gd name="T15" fmla="*/ 209 h 735"/>
              <a:gd name="T16" fmla="*/ 624 w 1197"/>
              <a:gd name="T17" fmla="*/ 209 h 735"/>
              <a:gd name="T18" fmla="*/ 574 w 1197"/>
              <a:gd name="T19" fmla="*/ 209 h 735"/>
              <a:gd name="T20" fmla="*/ 517 w 1197"/>
              <a:gd name="T21" fmla="*/ 184 h 735"/>
              <a:gd name="T22" fmla="*/ 517 w 1197"/>
              <a:gd name="T23" fmla="*/ 234 h 735"/>
              <a:gd name="T24" fmla="*/ 486 w 1197"/>
              <a:gd name="T25" fmla="*/ 384 h 735"/>
              <a:gd name="T26" fmla="*/ 420 w 1197"/>
              <a:gd name="T27" fmla="*/ 381 h 735"/>
              <a:gd name="T28" fmla="*/ 452 w 1197"/>
              <a:gd name="T29" fmla="*/ 356 h 735"/>
              <a:gd name="T30" fmla="*/ 346 w 1197"/>
              <a:gd name="T31" fmla="*/ 405 h 735"/>
              <a:gd name="T32" fmla="*/ 226 w 1197"/>
              <a:gd name="T33" fmla="*/ 530 h 735"/>
              <a:gd name="T34" fmla="*/ 110 w 1197"/>
              <a:gd name="T35" fmla="*/ 399 h 735"/>
              <a:gd name="T36" fmla="*/ 117 w 1197"/>
              <a:gd name="T37" fmla="*/ 299 h 735"/>
              <a:gd name="T38" fmla="*/ 173 w 1197"/>
              <a:gd name="T39" fmla="*/ 225 h 735"/>
              <a:gd name="T40" fmla="*/ 200 w 1197"/>
              <a:gd name="T41" fmla="*/ 211 h 735"/>
              <a:gd name="T42" fmla="*/ 223 w 1197"/>
              <a:gd name="T43" fmla="*/ 206 h 735"/>
              <a:gd name="T44" fmla="*/ 312 w 1197"/>
              <a:gd name="T45" fmla="*/ 246 h 735"/>
              <a:gd name="T46" fmla="*/ 342 w 1197"/>
              <a:gd name="T47" fmla="*/ 361 h 735"/>
              <a:gd name="T48" fmla="*/ 291 w 1197"/>
              <a:gd name="T49" fmla="*/ 727 h 735"/>
              <a:gd name="T50" fmla="*/ 0 w 1197"/>
              <a:gd name="T51" fmla="*/ 620 h 735"/>
              <a:gd name="T52" fmla="*/ 147 w 1197"/>
              <a:gd name="T53" fmla="*/ 517 h 735"/>
              <a:gd name="T54" fmla="*/ 197 w 1197"/>
              <a:gd name="T55" fmla="*/ 674 h 735"/>
              <a:gd name="T56" fmla="*/ 230 w 1197"/>
              <a:gd name="T57" fmla="*/ 554 h 735"/>
              <a:gd name="T58" fmla="*/ 261 w 1197"/>
              <a:gd name="T59" fmla="*/ 674 h 735"/>
              <a:gd name="T60" fmla="*/ 267 w 1197"/>
              <a:gd name="T61" fmla="*/ 655 h 735"/>
              <a:gd name="T62" fmla="*/ 311 w 1197"/>
              <a:gd name="T63" fmla="*/ 519 h 735"/>
              <a:gd name="T64" fmla="*/ 458 w 1197"/>
              <a:gd name="T65" fmla="*/ 620 h 735"/>
              <a:gd name="T66" fmla="*/ 1085 w 1197"/>
              <a:gd name="T67" fmla="*/ 405 h 735"/>
              <a:gd name="T68" fmla="*/ 965 w 1197"/>
              <a:gd name="T69" fmla="*/ 530 h 735"/>
              <a:gd name="T70" fmla="*/ 848 w 1197"/>
              <a:gd name="T71" fmla="*/ 399 h 735"/>
              <a:gd name="T72" fmla="*/ 856 w 1197"/>
              <a:gd name="T73" fmla="*/ 299 h 735"/>
              <a:gd name="T74" fmla="*/ 912 w 1197"/>
              <a:gd name="T75" fmla="*/ 225 h 735"/>
              <a:gd name="T76" fmla="*/ 938 w 1197"/>
              <a:gd name="T77" fmla="*/ 211 h 735"/>
              <a:gd name="T78" fmla="*/ 962 w 1197"/>
              <a:gd name="T79" fmla="*/ 206 h 735"/>
              <a:gd name="T80" fmla="*/ 1051 w 1197"/>
              <a:gd name="T81" fmla="*/ 246 h 735"/>
              <a:gd name="T82" fmla="*/ 1081 w 1197"/>
              <a:gd name="T83" fmla="*/ 361 h 735"/>
              <a:gd name="T84" fmla="*/ 1030 w 1197"/>
              <a:gd name="T85" fmla="*/ 727 h 735"/>
              <a:gd name="T86" fmla="*/ 738 w 1197"/>
              <a:gd name="T87" fmla="*/ 620 h 735"/>
              <a:gd name="T88" fmla="*/ 886 w 1197"/>
              <a:gd name="T89" fmla="*/ 517 h 735"/>
              <a:gd name="T90" fmla="*/ 936 w 1197"/>
              <a:gd name="T91" fmla="*/ 674 h 735"/>
              <a:gd name="T92" fmla="*/ 968 w 1197"/>
              <a:gd name="T93" fmla="*/ 554 h 735"/>
              <a:gd name="T94" fmla="*/ 1000 w 1197"/>
              <a:gd name="T95" fmla="*/ 674 h 735"/>
              <a:gd name="T96" fmla="*/ 1006 w 1197"/>
              <a:gd name="T97" fmla="*/ 655 h 735"/>
              <a:gd name="T98" fmla="*/ 1050 w 1197"/>
              <a:gd name="T99" fmla="*/ 519 h 735"/>
              <a:gd name="T100" fmla="*/ 1197 w 1197"/>
              <a:gd name="T101" fmla="*/ 62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7" h="735">
                <a:moveTo>
                  <a:pt x="465" y="343"/>
                </a:moveTo>
                <a:cubicBezTo>
                  <a:pt x="527" y="406"/>
                  <a:pt x="623" y="416"/>
                  <a:pt x="696" y="373"/>
                </a:cubicBezTo>
                <a:lnTo>
                  <a:pt x="696" y="373"/>
                </a:lnTo>
                <a:cubicBezTo>
                  <a:pt x="725" y="395"/>
                  <a:pt x="756" y="398"/>
                  <a:pt x="777" y="396"/>
                </a:cubicBezTo>
                <a:cubicBezTo>
                  <a:pt x="785" y="395"/>
                  <a:pt x="786" y="385"/>
                  <a:pt x="779" y="382"/>
                </a:cubicBezTo>
                <a:cubicBezTo>
                  <a:pt x="760" y="372"/>
                  <a:pt x="747" y="353"/>
                  <a:pt x="741" y="337"/>
                </a:cubicBezTo>
                <a:lnTo>
                  <a:pt x="743" y="336"/>
                </a:lnTo>
                <a:cubicBezTo>
                  <a:pt x="810" y="261"/>
                  <a:pt x="807" y="146"/>
                  <a:pt x="736" y="75"/>
                </a:cubicBezTo>
                <a:cubicBezTo>
                  <a:pt x="661" y="0"/>
                  <a:pt x="541" y="0"/>
                  <a:pt x="466" y="75"/>
                </a:cubicBezTo>
                <a:cubicBezTo>
                  <a:pt x="390" y="149"/>
                  <a:pt x="390" y="268"/>
                  <a:pt x="465" y="343"/>
                </a:cubicBezTo>
                <a:close/>
                <a:moveTo>
                  <a:pt x="657" y="209"/>
                </a:moveTo>
                <a:cubicBezTo>
                  <a:pt x="657" y="195"/>
                  <a:pt x="668" y="184"/>
                  <a:pt x="682" y="184"/>
                </a:cubicBezTo>
                <a:cubicBezTo>
                  <a:pt x="696" y="184"/>
                  <a:pt x="707" y="195"/>
                  <a:pt x="707" y="209"/>
                </a:cubicBezTo>
                <a:cubicBezTo>
                  <a:pt x="707" y="222"/>
                  <a:pt x="696" y="234"/>
                  <a:pt x="682" y="234"/>
                </a:cubicBezTo>
                <a:cubicBezTo>
                  <a:pt x="668" y="234"/>
                  <a:pt x="657" y="222"/>
                  <a:pt x="657" y="209"/>
                </a:cubicBezTo>
                <a:close/>
                <a:moveTo>
                  <a:pt x="574" y="209"/>
                </a:moveTo>
                <a:cubicBezTo>
                  <a:pt x="574" y="195"/>
                  <a:pt x="586" y="184"/>
                  <a:pt x="599" y="184"/>
                </a:cubicBezTo>
                <a:cubicBezTo>
                  <a:pt x="613" y="184"/>
                  <a:pt x="624" y="195"/>
                  <a:pt x="624" y="209"/>
                </a:cubicBezTo>
                <a:cubicBezTo>
                  <a:pt x="624" y="222"/>
                  <a:pt x="613" y="234"/>
                  <a:pt x="599" y="234"/>
                </a:cubicBezTo>
                <a:cubicBezTo>
                  <a:pt x="586" y="234"/>
                  <a:pt x="574" y="222"/>
                  <a:pt x="574" y="209"/>
                </a:cubicBezTo>
                <a:close/>
                <a:moveTo>
                  <a:pt x="492" y="209"/>
                </a:moveTo>
                <a:cubicBezTo>
                  <a:pt x="492" y="195"/>
                  <a:pt x="503" y="184"/>
                  <a:pt x="517" y="184"/>
                </a:cubicBezTo>
                <a:cubicBezTo>
                  <a:pt x="531" y="184"/>
                  <a:pt x="542" y="195"/>
                  <a:pt x="542" y="209"/>
                </a:cubicBezTo>
                <a:cubicBezTo>
                  <a:pt x="542" y="222"/>
                  <a:pt x="531" y="234"/>
                  <a:pt x="517" y="234"/>
                </a:cubicBezTo>
                <a:cubicBezTo>
                  <a:pt x="503" y="234"/>
                  <a:pt x="492" y="222"/>
                  <a:pt x="492" y="209"/>
                </a:cubicBezTo>
                <a:close/>
                <a:moveTo>
                  <a:pt x="486" y="384"/>
                </a:moveTo>
                <a:cubicBezTo>
                  <a:pt x="462" y="396"/>
                  <a:pt x="438" y="397"/>
                  <a:pt x="422" y="395"/>
                </a:cubicBezTo>
                <a:cubicBezTo>
                  <a:pt x="415" y="393"/>
                  <a:pt x="413" y="384"/>
                  <a:pt x="420" y="381"/>
                </a:cubicBezTo>
                <a:cubicBezTo>
                  <a:pt x="432" y="375"/>
                  <a:pt x="442" y="365"/>
                  <a:pt x="450" y="353"/>
                </a:cubicBezTo>
                <a:cubicBezTo>
                  <a:pt x="451" y="355"/>
                  <a:pt x="451" y="356"/>
                  <a:pt x="452" y="356"/>
                </a:cubicBezTo>
                <a:cubicBezTo>
                  <a:pt x="462" y="366"/>
                  <a:pt x="473" y="376"/>
                  <a:pt x="486" y="384"/>
                </a:cubicBezTo>
                <a:close/>
                <a:moveTo>
                  <a:pt x="346" y="405"/>
                </a:moveTo>
                <a:cubicBezTo>
                  <a:pt x="336" y="441"/>
                  <a:pt x="326" y="442"/>
                  <a:pt x="321" y="439"/>
                </a:cubicBezTo>
                <a:cubicBezTo>
                  <a:pt x="313" y="477"/>
                  <a:pt x="293" y="527"/>
                  <a:pt x="226" y="530"/>
                </a:cubicBezTo>
                <a:cubicBezTo>
                  <a:pt x="157" y="525"/>
                  <a:pt x="136" y="474"/>
                  <a:pt x="130" y="434"/>
                </a:cubicBezTo>
                <a:cubicBezTo>
                  <a:pt x="125" y="434"/>
                  <a:pt x="117" y="425"/>
                  <a:pt x="110" y="399"/>
                </a:cubicBezTo>
                <a:cubicBezTo>
                  <a:pt x="100" y="361"/>
                  <a:pt x="111" y="356"/>
                  <a:pt x="120" y="356"/>
                </a:cubicBezTo>
                <a:cubicBezTo>
                  <a:pt x="112" y="336"/>
                  <a:pt x="112" y="317"/>
                  <a:pt x="117" y="299"/>
                </a:cubicBezTo>
                <a:cubicBezTo>
                  <a:pt x="122" y="277"/>
                  <a:pt x="133" y="261"/>
                  <a:pt x="146" y="247"/>
                </a:cubicBezTo>
                <a:cubicBezTo>
                  <a:pt x="153" y="239"/>
                  <a:pt x="163" y="231"/>
                  <a:pt x="173" y="225"/>
                </a:cubicBezTo>
                <a:cubicBezTo>
                  <a:pt x="181" y="220"/>
                  <a:pt x="190" y="215"/>
                  <a:pt x="200" y="211"/>
                </a:cubicBezTo>
                <a:lnTo>
                  <a:pt x="200" y="211"/>
                </a:lnTo>
                <a:lnTo>
                  <a:pt x="200" y="211"/>
                </a:lnTo>
                <a:cubicBezTo>
                  <a:pt x="207" y="208"/>
                  <a:pt x="215" y="207"/>
                  <a:pt x="223" y="206"/>
                </a:cubicBezTo>
                <a:cubicBezTo>
                  <a:pt x="250" y="203"/>
                  <a:pt x="270" y="210"/>
                  <a:pt x="283" y="218"/>
                </a:cubicBezTo>
                <a:cubicBezTo>
                  <a:pt x="305" y="230"/>
                  <a:pt x="312" y="246"/>
                  <a:pt x="312" y="246"/>
                </a:cubicBezTo>
                <a:cubicBezTo>
                  <a:pt x="312" y="246"/>
                  <a:pt x="366" y="250"/>
                  <a:pt x="342" y="361"/>
                </a:cubicBezTo>
                <a:lnTo>
                  <a:pt x="342" y="361"/>
                </a:lnTo>
                <a:cubicBezTo>
                  <a:pt x="349" y="366"/>
                  <a:pt x="354" y="376"/>
                  <a:pt x="346" y="405"/>
                </a:cubicBezTo>
                <a:close/>
                <a:moveTo>
                  <a:pt x="291" y="727"/>
                </a:moveTo>
                <a:cubicBezTo>
                  <a:pt x="270" y="732"/>
                  <a:pt x="248" y="735"/>
                  <a:pt x="227" y="735"/>
                </a:cubicBezTo>
                <a:cubicBezTo>
                  <a:pt x="135" y="735"/>
                  <a:pt x="51" y="690"/>
                  <a:pt x="0" y="620"/>
                </a:cubicBezTo>
                <a:cubicBezTo>
                  <a:pt x="3" y="597"/>
                  <a:pt x="13" y="572"/>
                  <a:pt x="42" y="565"/>
                </a:cubicBezTo>
                <a:cubicBezTo>
                  <a:pt x="100" y="550"/>
                  <a:pt x="147" y="517"/>
                  <a:pt x="147" y="517"/>
                </a:cubicBezTo>
                <a:lnTo>
                  <a:pt x="191" y="655"/>
                </a:lnTo>
                <a:lnTo>
                  <a:pt x="197" y="674"/>
                </a:lnTo>
                <a:lnTo>
                  <a:pt x="217" y="619"/>
                </a:lnTo>
                <a:cubicBezTo>
                  <a:pt x="168" y="551"/>
                  <a:pt x="230" y="554"/>
                  <a:pt x="230" y="554"/>
                </a:cubicBezTo>
                <a:cubicBezTo>
                  <a:pt x="230" y="554"/>
                  <a:pt x="291" y="551"/>
                  <a:pt x="242" y="619"/>
                </a:cubicBezTo>
                <a:lnTo>
                  <a:pt x="261" y="674"/>
                </a:lnTo>
                <a:lnTo>
                  <a:pt x="267" y="655"/>
                </a:lnTo>
                <a:lnTo>
                  <a:pt x="267" y="655"/>
                </a:lnTo>
                <a:lnTo>
                  <a:pt x="275" y="634"/>
                </a:lnTo>
                <a:lnTo>
                  <a:pt x="311" y="519"/>
                </a:lnTo>
                <a:cubicBezTo>
                  <a:pt x="311" y="519"/>
                  <a:pt x="357" y="551"/>
                  <a:pt x="416" y="566"/>
                </a:cubicBezTo>
                <a:cubicBezTo>
                  <a:pt x="443" y="574"/>
                  <a:pt x="455" y="597"/>
                  <a:pt x="458" y="620"/>
                </a:cubicBezTo>
                <a:cubicBezTo>
                  <a:pt x="416" y="674"/>
                  <a:pt x="357" y="712"/>
                  <a:pt x="291" y="727"/>
                </a:cubicBezTo>
                <a:close/>
                <a:moveTo>
                  <a:pt x="1085" y="405"/>
                </a:moveTo>
                <a:cubicBezTo>
                  <a:pt x="1074" y="441"/>
                  <a:pt x="1065" y="442"/>
                  <a:pt x="1060" y="439"/>
                </a:cubicBezTo>
                <a:cubicBezTo>
                  <a:pt x="1052" y="477"/>
                  <a:pt x="1032" y="527"/>
                  <a:pt x="965" y="530"/>
                </a:cubicBezTo>
                <a:cubicBezTo>
                  <a:pt x="896" y="525"/>
                  <a:pt x="875" y="474"/>
                  <a:pt x="868" y="434"/>
                </a:cubicBezTo>
                <a:cubicBezTo>
                  <a:pt x="863" y="434"/>
                  <a:pt x="856" y="425"/>
                  <a:pt x="848" y="399"/>
                </a:cubicBezTo>
                <a:cubicBezTo>
                  <a:pt x="838" y="361"/>
                  <a:pt x="850" y="356"/>
                  <a:pt x="858" y="356"/>
                </a:cubicBezTo>
                <a:cubicBezTo>
                  <a:pt x="851" y="336"/>
                  <a:pt x="851" y="317"/>
                  <a:pt x="856" y="299"/>
                </a:cubicBezTo>
                <a:cubicBezTo>
                  <a:pt x="861" y="277"/>
                  <a:pt x="872" y="261"/>
                  <a:pt x="885" y="247"/>
                </a:cubicBezTo>
                <a:cubicBezTo>
                  <a:pt x="892" y="239"/>
                  <a:pt x="902" y="231"/>
                  <a:pt x="912" y="225"/>
                </a:cubicBezTo>
                <a:cubicBezTo>
                  <a:pt x="920" y="220"/>
                  <a:pt x="928" y="215"/>
                  <a:pt x="938" y="211"/>
                </a:cubicBezTo>
                <a:lnTo>
                  <a:pt x="938" y="211"/>
                </a:lnTo>
                <a:lnTo>
                  <a:pt x="938" y="211"/>
                </a:lnTo>
                <a:cubicBezTo>
                  <a:pt x="946" y="208"/>
                  <a:pt x="953" y="207"/>
                  <a:pt x="962" y="206"/>
                </a:cubicBezTo>
                <a:cubicBezTo>
                  <a:pt x="988" y="203"/>
                  <a:pt x="1008" y="210"/>
                  <a:pt x="1022" y="218"/>
                </a:cubicBezTo>
                <a:cubicBezTo>
                  <a:pt x="1043" y="230"/>
                  <a:pt x="1051" y="246"/>
                  <a:pt x="1051" y="246"/>
                </a:cubicBezTo>
                <a:cubicBezTo>
                  <a:pt x="1051" y="246"/>
                  <a:pt x="1105" y="250"/>
                  <a:pt x="1081" y="361"/>
                </a:cubicBezTo>
                <a:lnTo>
                  <a:pt x="1081" y="361"/>
                </a:lnTo>
                <a:cubicBezTo>
                  <a:pt x="1088" y="366"/>
                  <a:pt x="1093" y="376"/>
                  <a:pt x="1085" y="405"/>
                </a:cubicBezTo>
                <a:close/>
                <a:moveTo>
                  <a:pt x="1030" y="727"/>
                </a:moveTo>
                <a:cubicBezTo>
                  <a:pt x="1008" y="732"/>
                  <a:pt x="987" y="735"/>
                  <a:pt x="966" y="735"/>
                </a:cubicBezTo>
                <a:cubicBezTo>
                  <a:pt x="873" y="735"/>
                  <a:pt x="790" y="690"/>
                  <a:pt x="738" y="620"/>
                </a:cubicBezTo>
                <a:cubicBezTo>
                  <a:pt x="742" y="597"/>
                  <a:pt x="752" y="572"/>
                  <a:pt x="781" y="565"/>
                </a:cubicBezTo>
                <a:cubicBezTo>
                  <a:pt x="838" y="550"/>
                  <a:pt x="886" y="517"/>
                  <a:pt x="886" y="517"/>
                </a:cubicBezTo>
                <a:lnTo>
                  <a:pt x="930" y="655"/>
                </a:lnTo>
                <a:lnTo>
                  <a:pt x="936" y="674"/>
                </a:lnTo>
                <a:lnTo>
                  <a:pt x="956" y="619"/>
                </a:lnTo>
                <a:cubicBezTo>
                  <a:pt x="907" y="551"/>
                  <a:pt x="968" y="554"/>
                  <a:pt x="968" y="554"/>
                </a:cubicBezTo>
                <a:cubicBezTo>
                  <a:pt x="968" y="554"/>
                  <a:pt x="1030" y="551"/>
                  <a:pt x="981" y="619"/>
                </a:cubicBezTo>
                <a:lnTo>
                  <a:pt x="1000" y="674"/>
                </a:lnTo>
                <a:lnTo>
                  <a:pt x="1006" y="655"/>
                </a:lnTo>
                <a:lnTo>
                  <a:pt x="1006" y="655"/>
                </a:lnTo>
                <a:lnTo>
                  <a:pt x="1013" y="634"/>
                </a:lnTo>
                <a:lnTo>
                  <a:pt x="1050" y="519"/>
                </a:lnTo>
                <a:cubicBezTo>
                  <a:pt x="1050" y="519"/>
                  <a:pt x="1096" y="551"/>
                  <a:pt x="1155" y="566"/>
                </a:cubicBezTo>
                <a:cubicBezTo>
                  <a:pt x="1182" y="574"/>
                  <a:pt x="1193" y="597"/>
                  <a:pt x="1197" y="620"/>
                </a:cubicBezTo>
                <a:cubicBezTo>
                  <a:pt x="1155" y="674"/>
                  <a:pt x="1097" y="712"/>
                  <a:pt x="1030" y="727"/>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Arial" panose="020B0604020202020204" pitchFamily="34" charset="0"/>
              <a:cs typeface="Arial" panose="020B0604020202020204" pitchFamily="34" charset="0"/>
            </a:endParaRPr>
          </a:p>
        </p:txBody>
      </p:sp>
      <p:sp>
        <p:nvSpPr>
          <p:cNvPr id="61" name="Title 1">
            <a:extLst>
              <a:ext uri="{FF2B5EF4-FFF2-40B4-BE49-F238E27FC236}">
                <a16:creationId xmlns:a16="http://schemas.microsoft.com/office/drawing/2014/main" id="{C87BCBD0-2DD3-3B40-9BA9-03E6DFA05C8B}"/>
              </a:ext>
            </a:extLst>
          </p:cNvPr>
          <p:cNvSpPr txBox="1">
            <a:spLocks/>
          </p:cNvSpPr>
          <p:nvPr/>
        </p:nvSpPr>
        <p:spPr>
          <a:xfrm>
            <a:off x="21171" y="148219"/>
            <a:ext cx="4635794" cy="674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Session Topics</a:t>
            </a:r>
          </a:p>
        </p:txBody>
      </p:sp>
      <p:sp>
        <p:nvSpPr>
          <p:cNvPr id="63" name="TextBox 62"/>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1421233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4522B21E-B2B9-4C72-9A71-C87EFD1374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5EB7D2A2-F448-44D4-938C-DC84CBCB3B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871AEA07-1E14-44B4-8E55-64EF049CD6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43000" y="1293338"/>
            <a:ext cx="6858000" cy="3274592"/>
          </a:xfrm>
        </p:spPr>
        <p:txBody>
          <a:bodyPr vert="horz" lIns="91440" tIns="45720" rIns="91440" bIns="45720" rtlCol="0" anchor="ctr">
            <a:normAutofit/>
          </a:bodyPr>
          <a:lstStyle/>
          <a:p>
            <a:pPr algn="ctr" defTabSz="914400">
              <a:lnSpc>
                <a:spcPct val="90000"/>
              </a:lnSpc>
            </a:pPr>
            <a:r>
              <a:rPr lang="en-US" sz="6300" b="1" kern="1200" dirty="0">
                <a:latin typeface="+mj-lt"/>
                <a:ea typeface="+mj-ea"/>
                <a:cs typeface="+mj-cs"/>
              </a:rPr>
              <a:t>Schedules</a:t>
            </a:r>
          </a:p>
        </p:txBody>
      </p:sp>
      <p:cxnSp>
        <p:nvCxnSpPr>
          <p:cNvPr id="93" name="Straight Connector 92">
            <a:extLst>
              <a:ext uri="{FF2B5EF4-FFF2-40B4-BE49-F238E27FC236}">
                <a16:creationId xmlns:a16="http://schemas.microsoft.com/office/drawing/2014/main" id="{F7C8EA93-3210-4C62-99E9-153C275E3A8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614853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41FA4-D968-4F47-950A-57695B28119B}"/>
              </a:ext>
            </a:extLst>
          </p:cNvPr>
          <p:cNvSpPr>
            <a:spLocks noGrp="1"/>
          </p:cNvSpPr>
          <p:nvPr>
            <p:ph type="title"/>
          </p:nvPr>
        </p:nvSpPr>
        <p:spPr>
          <a:xfrm>
            <a:off x="166250" y="-127701"/>
            <a:ext cx="8429625" cy="1143000"/>
          </a:xfrm>
        </p:spPr>
        <p:txBody>
          <a:bodyPr/>
          <a:lstStyle/>
          <a:p>
            <a:r>
              <a:rPr lang="en-US" dirty="0">
                <a:cs typeface="Calibri"/>
              </a:rPr>
              <a:t>Daily Attendance</a:t>
            </a:r>
            <a:endParaRPr lang="en-US" dirty="0"/>
          </a:p>
        </p:txBody>
      </p:sp>
      <p:sp>
        <p:nvSpPr>
          <p:cNvPr id="4" name="Slide Number Placeholder 3">
            <a:extLst>
              <a:ext uri="{FF2B5EF4-FFF2-40B4-BE49-F238E27FC236}">
                <a16:creationId xmlns:a16="http://schemas.microsoft.com/office/drawing/2014/main" id="{66BF047E-CBE6-439D-B5CC-5460694DD82B}"/>
              </a:ext>
            </a:extLst>
          </p:cNvPr>
          <p:cNvSpPr>
            <a:spLocks noGrp="1"/>
          </p:cNvSpPr>
          <p:nvPr>
            <p:ph type="sldNum" sz="quarter" idx="11"/>
          </p:nvPr>
        </p:nvSpPr>
        <p:spPr/>
        <p:txBody>
          <a:bodyPr/>
          <a:lstStyle/>
          <a:p>
            <a:pPr>
              <a:defRPr/>
            </a:pPr>
            <a:fld id="{0CF0625A-6DA4-2542-A4CE-A3929B575227}" type="slidenum">
              <a:rPr lang="en-US"/>
              <a:pPr>
                <a:defRPr/>
              </a:pPr>
              <a:t>8</a:t>
            </a:fld>
            <a:endParaRPr lang="en-US" dirty="0"/>
          </a:p>
        </p:txBody>
      </p:sp>
      <p:sp>
        <p:nvSpPr>
          <p:cNvPr id="7" name="TextBox 6">
            <a:extLst>
              <a:ext uri="{FF2B5EF4-FFF2-40B4-BE49-F238E27FC236}">
                <a16:creationId xmlns:a16="http://schemas.microsoft.com/office/drawing/2014/main" id="{97AE2BA7-9030-4B0D-AC7B-EF5EBB22F764}"/>
              </a:ext>
            </a:extLst>
          </p:cNvPr>
          <p:cNvSpPr txBox="1"/>
          <p:nvPr/>
        </p:nvSpPr>
        <p:spPr>
          <a:xfrm>
            <a:off x="526513" y="1012311"/>
            <a:ext cx="8362477"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2000" dirty="0">
                <a:latin typeface="Calibri"/>
                <a:cs typeface="Calibri"/>
              </a:rPr>
              <a:t>Students will be marked present</a:t>
            </a:r>
            <a:r>
              <a:rPr lang="en-US" sz="2000" b="1" dirty="0">
                <a:latin typeface="Calibri"/>
                <a:cs typeface="Calibri"/>
              </a:rPr>
              <a:t> daily</a:t>
            </a:r>
            <a:r>
              <a:rPr lang="en-US" sz="2000" dirty="0">
                <a:latin typeface="Calibri"/>
                <a:cs typeface="Calibri"/>
              </a:rPr>
              <a:t> in </a:t>
            </a:r>
            <a:r>
              <a:rPr lang="en-US" sz="2000" b="1" dirty="0">
                <a:latin typeface="Calibri"/>
                <a:cs typeface="Calibri"/>
              </a:rPr>
              <a:t>grades 3-12</a:t>
            </a:r>
            <a:r>
              <a:rPr lang="en-US" sz="2000" dirty="0">
                <a:latin typeface="Calibri"/>
                <a:cs typeface="Calibri"/>
              </a:rPr>
              <a:t>, when they are engaged in the synchronous/live online instruction at the designated daily time.</a:t>
            </a:r>
            <a:endParaRPr lang="en-US" sz="2000" dirty="0">
              <a:cs typeface="Calibri" charset="0"/>
            </a:endParaRPr>
          </a:p>
          <a:p>
            <a:pPr marL="285750" indent="-285750">
              <a:buFont typeface="Wingdings"/>
              <a:buChar char="v"/>
            </a:pPr>
            <a:endParaRPr lang="en-US" sz="2000" dirty="0">
              <a:latin typeface="Calibri"/>
              <a:cs typeface="Calibri"/>
            </a:endParaRPr>
          </a:p>
          <a:p>
            <a:pPr marL="285750" indent="-285750">
              <a:buFont typeface="Wingdings"/>
              <a:buChar char="v"/>
            </a:pPr>
            <a:r>
              <a:rPr lang="en-US" sz="2000" dirty="0">
                <a:latin typeface="Calibri"/>
                <a:cs typeface="Calibri"/>
              </a:rPr>
              <a:t>Students in grades </a:t>
            </a:r>
            <a:r>
              <a:rPr lang="en-US" sz="2000" b="1" dirty="0">
                <a:latin typeface="Calibri"/>
                <a:cs typeface="Calibri"/>
              </a:rPr>
              <a:t>PK-2</a:t>
            </a:r>
            <a:r>
              <a:rPr lang="en-US" sz="2000" b="1" baseline="30000" dirty="0">
                <a:latin typeface="Calibri"/>
                <a:cs typeface="Calibri"/>
              </a:rPr>
              <a:t>nd</a:t>
            </a:r>
            <a:r>
              <a:rPr lang="en-US" sz="2000" dirty="0">
                <a:latin typeface="Calibri"/>
                <a:cs typeface="Calibri"/>
              </a:rPr>
              <a:t>  will be marked present when they are engaged in asynchronous instruction, which means daily progress monitoring in our Learning Management System, Schoology, and daily progress via teacher-student interactions, including synchronous time on the daily schedule.</a:t>
            </a:r>
          </a:p>
          <a:p>
            <a:pPr marL="285750" indent="-285750">
              <a:buFont typeface="Wingdings"/>
              <a:buChar char="v"/>
            </a:pPr>
            <a:endParaRPr lang="en-US" sz="2000" dirty="0">
              <a:latin typeface="Calibri"/>
              <a:cs typeface="Calibri"/>
            </a:endParaRPr>
          </a:p>
          <a:p>
            <a:pPr marL="285750" indent="-285750">
              <a:buFont typeface="Wingdings"/>
              <a:buChar char="v"/>
            </a:pPr>
            <a:r>
              <a:rPr lang="en-US" sz="2000" dirty="0">
                <a:latin typeface="Calibri"/>
                <a:cs typeface="Calibri"/>
              </a:rPr>
              <a:t>All students will have attendance taken daily by class period to count toward course credit. </a:t>
            </a:r>
          </a:p>
          <a:p>
            <a:pPr marL="285750" indent="-285750">
              <a:buFont typeface="Wingdings"/>
              <a:buChar char="v"/>
            </a:pPr>
            <a:endParaRPr lang="en-US" sz="2000" dirty="0">
              <a:latin typeface="Calibri"/>
              <a:cs typeface="Calibri"/>
            </a:endParaRPr>
          </a:p>
          <a:p>
            <a:pPr marL="285750" indent="-285750">
              <a:buFont typeface="Wingdings"/>
              <a:buChar char="v"/>
            </a:pPr>
            <a:r>
              <a:rPr lang="en-US" sz="2000" dirty="0">
                <a:latin typeface="Calibri"/>
                <a:cs typeface="Calibri"/>
              </a:rPr>
              <a:t>All  students are expected to demonstrate </a:t>
            </a:r>
            <a:r>
              <a:rPr lang="en-US" sz="2000" b="1" dirty="0">
                <a:latin typeface="Calibri"/>
                <a:cs typeface="Calibri"/>
              </a:rPr>
              <a:t>daily progress</a:t>
            </a:r>
            <a:r>
              <a:rPr lang="en-US" sz="2000" dirty="0">
                <a:latin typeface="Calibri"/>
                <a:cs typeface="Calibri"/>
              </a:rPr>
              <a:t> in asynchronous learning through Schoology:</a:t>
            </a:r>
          </a:p>
          <a:p>
            <a:pPr marL="285750" indent="-285750">
              <a:buFont typeface="Wingdings"/>
              <a:buChar char="v"/>
            </a:pPr>
            <a:endParaRPr lang="en-US" sz="2000" dirty="0">
              <a:latin typeface="Calibri"/>
              <a:cs typeface="Calibri"/>
            </a:endParaRPr>
          </a:p>
          <a:p>
            <a:pPr marL="742950" lvl="1" indent="-285750">
              <a:buFont typeface="Wingdings" panose="020B0604020202020204" pitchFamily="34" charset="0"/>
              <a:buChar char="v"/>
            </a:pPr>
            <a:r>
              <a:rPr lang="en-US" sz="2000" dirty="0">
                <a:latin typeface="Calibri"/>
                <a:cs typeface="Calibri"/>
              </a:rPr>
              <a:t>Daily engagement such as completion of assignments,</a:t>
            </a:r>
            <a:endParaRPr lang="en-US" sz="2000" dirty="0">
              <a:cs typeface="Calibri"/>
            </a:endParaRPr>
          </a:p>
          <a:p>
            <a:pPr marL="742950" lvl="1" indent="-285750">
              <a:buFont typeface="Wingdings" panose="020B0604020202020204" pitchFamily="34" charset="0"/>
              <a:buChar char="v"/>
            </a:pPr>
            <a:r>
              <a:rPr lang="en-US" sz="2000" dirty="0">
                <a:latin typeface="Calibri"/>
                <a:cs typeface="Calibri"/>
              </a:rPr>
              <a:t>Demonstration of academic progress, and</a:t>
            </a:r>
            <a:endParaRPr lang="en-US" sz="2000" dirty="0">
              <a:cs typeface="Calibri"/>
            </a:endParaRPr>
          </a:p>
          <a:p>
            <a:pPr marL="742950" lvl="1" indent="-285750">
              <a:buFont typeface="Wingdings" panose="020B0604020202020204" pitchFamily="34" charset="0"/>
              <a:buChar char="v"/>
            </a:pPr>
            <a:r>
              <a:rPr lang="en-US" sz="2000" dirty="0">
                <a:latin typeface="Calibri"/>
                <a:cs typeface="Calibri"/>
              </a:rPr>
              <a:t>Communication to and from the teacher related to the coursework.</a:t>
            </a:r>
          </a:p>
          <a:p>
            <a:pPr marL="742950" lvl="1" indent="-285750">
              <a:buFont typeface="Wingdings"/>
              <a:buChar char="v"/>
            </a:pPr>
            <a:endParaRPr lang="en-US" dirty="0">
              <a:cs typeface="Calibri"/>
            </a:endParaRPr>
          </a:p>
          <a:p>
            <a:pPr marL="285750" indent="-285750">
              <a:buFont typeface="Wingdings" panose="020B0604020202020204" pitchFamily="34" charset="0"/>
              <a:buChar char="v"/>
            </a:pPr>
            <a:endParaRPr lang="en-US" dirty="0">
              <a:latin typeface="Calibri"/>
              <a:cs typeface="Calibri"/>
            </a:endParaRPr>
          </a:p>
          <a:p>
            <a:endParaRPr lang="en-US" dirty="0">
              <a:cs typeface="Calibri" charset="0"/>
            </a:endParaRPr>
          </a:p>
        </p:txBody>
      </p:sp>
      <p:sp>
        <p:nvSpPr>
          <p:cNvPr id="9" name="TextBox 8">
            <a:extLst>
              <a:ext uri="{FF2B5EF4-FFF2-40B4-BE49-F238E27FC236}">
                <a16:creationId xmlns:a16="http://schemas.microsoft.com/office/drawing/2014/main" id="{176F262E-8C0A-4CB6-B7EB-E2068A3C23D0}"/>
              </a:ext>
            </a:extLst>
          </p:cNvPr>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1114603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84F43336-F897-4449-BC14-586107D29502}"/>
              </a:ext>
            </a:extLst>
          </p:cNvPr>
          <p:cNvGraphicFramePr/>
          <p:nvPr>
            <p:extLst>
              <p:ext uri="{D42A27DB-BD31-4B8C-83A1-F6EECF244321}">
                <p14:modId xmlns:p14="http://schemas.microsoft.com/office/powerpoint/2010/main" val="1065385949"/>
              </p:ext>
            </p:extLst>
          </p:nvPr>
        </p:nvGraphicFramePr>
        <p:xfrm>
          <a:off x="332949" y="1258975"/>
          <a:ext cx="8657064" cy="4632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C87BCBD0-2DD3-3B40-9BA9-03E6DFA05C8B}"/>
              </a:ext>
            </a:extLst>
          </p:cNvPr>
          <p:cNvSpPr txBox="1">
            <a:spLocks/>
          </p:cNvSpPr>
          <p:nvPr/>
        </p:nvSpPr>
        <p:spPr>
          <a:xfrm>
            <a:off x="202700" y="0"/>
            <a:ext cx="6778771" cy="8896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mn-lt"/>
              </a:rPr>
              <a:t>Planning Your Child’s Daily Schedule</a:t>
            </a:r>
            <a:endParaRPr lang="en-US" dirty="0"/>
          </a:p>
        </p:txBody>
      </p:sp>
      <p:sp>
        <p:nvSpPr>
          <p:cNvPr id="7" name="TextBox 6"/>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3934592733"/>
      </p:ext>
    </p:extLst>
  </p:cSld>
  <p:clrMapOvr>
    <a:masterClrMapping/>
  </p:clrMapOvr>
</p:sld>
</file>

<file path=ppt/theme/theme1.xml><?xml version="1.0" encoding="utf-8"?>
<a:theme xmlns:a="http://schemas.openxmlformats.org/drawingml/2006/main" name="Office Theme">
  <a:themeElements>
    <a:clrScheme name="FBISD">
      <a:dk1>
        <a:srgbClr val="000000"/>
      </a:dk1>
      <a:lt1>
        <a:srgbClr val="FFFFFF"/>
      </a:lt1>
      <a:dk2>
        <a:srgbClr val="8F2828"/>
      </a:dk2>
      <a:lt2>
        <a:srgbClr val="E1D7C9"/>
      </a:lt2>
      <a:accent1>
        <a:srgbClr val="205178"/>
      </a:accent1>
      <a:accent2>
        <a:srgbClr val="C5692E"/>
      </a:accent2>
      <a:accent3>
        <a:srgbClr val="4F863C"/>
      </a:accent3>
      <a:accent4>
        <a:srgbClr val="76265F"/>
      </a:accent4>
      <a:accent5>
        <a:srgbClr val="0D6F74"/>
      </a:accent5>
      <a:accent6>
        <a:srgbClr val="C39B2E"/>
      </a:accent6>
      <a:hlink>
        <a:srgbClr val="205178"/>
      </a:hlink>
      <a:folHlink>
        <a:srgbClr val="C39B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CAD52E3E-1F4F-F144-B93E-3EA90FD808BF}" vid="{C87BE6F2-FA0A-6745-8504-90B4D30180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399C6DFB68274E8BD30110DAA82996" ma:contentTypeVersion="13" ma:contentTypeDescription="Create a new document." ma:contentTypeScope="" ma:versionID="9b8ca16efc953580b78bc3d8b29b0df5">
  <xsd:schema xmlns:xsd="http://www.w3.org/2001/XMLSchema" xmlns:xs="http://www.w3.org/2001/XMLSchema" xmlns:p="http://schemas.microsoft.com/office/2006/metadata/properties" xmlns:ns3="a55565d7-a3ae-4d79-acb0-fbdcef607ab2" xmlns:ns4="c1fc73a1-f086-4590-9938-9e356f32e4a0" targetNamespace="http://schemas.microsoft.com/office/2006/metadata/properties" ma:root="true" ma:fieldsID="07ee46bea2cbae8533601e4615f3d5ca" ns3:_="" ns4:_="">
    <xsd:import namespace="a55565d7-a3ae-4d79-acb0-fbdcef607ab2"/>
    <xsd:import namespace="c1fc73a1-f086-4590-9938-9e356f32e4a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5565d7-a3ae-4d79-acb0-fbdcef607ab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fc73a1-f086-4590-9938-9e356f32e4a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234848-D9FA-4A57-B9D4-428DCB0E12AD}">
  <ds:schemaRefs>
    <ds:schemaRef ds:uri="http://schemas.microsoft.com/sharepoint/v3/contenttype/forms"/>
  </ds:schemaRefs>
</ds:datastoreItem>
</file>

<file path=customXml/itemProps2.xml><?xml version="1.0" encoding="utf-8"?>
<ds:datastoreItem xmlns:ds="http://schemas.openxmlformats.org/officeDocument/2006/customXml" ds:itemID="{BE5C88B1-1104-4947-A2F9-2F6F6C6E7BD7}">
  <ds:schemaRefs>
    <ds:schemaRef ds:uri="http://schemas.microsoft.com/office/infopath/2007/PartnerControls"/>
    <ds:schemaRef ds:uri="http://purl.org/dc/elements/1.1/"/>
    <ds:schemaRef ds:uri="http://schemas.microsoft.com/office/2006/documentManagement/types"/>
    <ds:schemaRef ds:uri="http://purl.org/dc/terms/"/>
    <ds:schemaRef ds:uri="c1fc73a1-f086-4590-9938-9e356f32e4a0"/>
    <ds:schemaRef ds:uri="http://purl.org/dc/dcmitype/"/>
    <ds:schemaRef ds:uri="http://schemas.openxmlformats.org/package/2006/metadata/core-properties"/>
    <ds:schemaRef ds:uri="a55565d7-a3ae-4d79-acb0-fbdcef607ab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5B50CF6-A5C1-4B7E-9956-072F0AE2A0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5565d7-a3ae-4d79-acb0-fbdcef607ab2"/>
    <ds:schemaRef ds:uri="c1fc73a1-f086-4590-9938-9e356f32e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Leadership Launch 2017 DrDupre-Template</Template>
  <TotalTime>1134</TotalTime>
  <Words>5763</Words>
  <Application>Microsoft Office PowerPoint</Application>
  <PresentationFormat>On-screen Show (4:3)</PresentationFormat>
  <Paragraphs>466</Paragraphs>
  <Slides>32</Slides>
  <Notes>32</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Century Gothic</vt:lpstr>
      <vt:lpstr>Courier New</vt:lpstr>
      <vt:lpstr>Times New Roman</vt:lpstr>
      <vt:lpstr>Wingdings</vt:lpstr>
      <vt:lpstr>Office Theme</vt:lpstr>
      <vt:lpstr>Structuring for Success for Parents </vt:lpstr>
      <vt:lpstr>Colony Bend Support Contacts </vt:lpstr>
      <vt:lpstr>How prepared do you feel for the start of online instruction at the start of school, August 17?</vt:lpstr>
      <vt:lpstr>By the end of this session, you will be able to:</vt:lpstr>
      <vt:lpstr>Our Mindsets</vt:lpstr>
      <vt:lpstr>PowerPoint Presentation</vt:lpstr>
      <vt:lpstr>Schedules</vt:lpstr>
      <vt:lpstr>Daily Attendance</vt:lpstr>
      <vt:lpstr>PowerPoint Presentation</vt:lpstr>
      <vt:lpstr>PowerPoint Presentation</vt:lpstr>
      <vt:lpstr>PowerPoint Presentation</vt:lpstr>
      <vt:lpstr>PowerPoint Presentation</vt:lpstr>
      <vt:lpstr>PowerPoint Presentation</vt:lpstr>
      <vt:lpstr>Student Workspace</vt:lpstr>
      <vt:lpstr>PowerPoint Presentation</vt:lpstr>
      <vt:lpstr>PowerPoint Presentation</vt:lpstr>
      <vt:lpstr>Technology</vt:lpstr>
      <vt:lpstr>Students and families will experience an improved online experience as we begin the new year.  This will include: </vt:lpstr>
      <vt:lpstr>Instructional Tools</vt:lpstr>
      <vt:lpstr>Instructional Tools</vt:lpstr>
      <vt:lpstr>Instructional Tools</vt:lpstr>
      <vt:lpstr>Instructional Tools</vt:lpstr>
      <vt:lpstr>The Back to School Readiness Form will be used to determine student need and assign devices.  FBISD will transition device distribution to a campus-based model offering student pickup at their assigned campus. </vt:lpstr>
      <vt:lpstr>Support Resources</vt:lpstr>
      <vt:lpstr>Student At-Home Learning</vt:lpstr>
      <vt:lpstr>PowerPoint Presentation</vt:lpstr>
      <vt:lpstr>PowerPoint Presentation</vt:lpstr>
      <vt:lpstr>PowerPoint Presentation</vt:lpstr>
      <vt:lpstr>Sample Resource Document</vt:lpstr>
      <vt:lpstr>PowerPoint Presentation</vt:lpstr>
      <vt:lpstr>How prepared do you feel for the start of online instruction at the start of school, August 17?</vt:lpstr>
      <vt:lpstr>Q &amp; A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Kalethea.Ratcliff@fortbendisd.com</dc:creator>
  <cp:lastModifiedBy>Hartman, Karol</cp:lastModifiedBy>
  <cp:revision>452</cp:revision>
  <cp:lastPrinted>2020-08-08T02:21:30Z</cp:lastPrinted>
  <dcterms:created xsi:type="dcterms:W3CDTF">2017-07-25T21:10:55Z</dcterms:created>
  <dcterms:modified xsi:type="dcterms:W3CDTF">2020-08-15T19:07:00Z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0x0101003E399C6DFB68274E8BD30110DAA82996</vt:lpwstr>
  </property>
  <property fmtid="{D5CDD505-2E9C-101B-9397-08002B2CF9AE}" pid="3" name="_dlc_DocIdItemGuid">
    <vt:lpwstr>d281d94d-5688-4e40-b16d-a4ec9aab2543</vt:lpwstr>
  </property>
</Properties>
</file>