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259" r:id="rId6"/>
    <p:sldId id="262" r:id="rId7"/>
    <p:sldId id="260" r:id="rId8"/>
    <p:sldId id="265" r:id="rId9"/>
    <p:sldId id="264" r:id="rId10"/>
    <p:sldId id="269" r:id="rId11"/>
    <p:sldId id="294" r:id="rId12"/>
    <p:sldId id="268" r:id="rId13"/>
    <p:sldId id="273" r:id="rId14"/>
    <p:sldId id="298" r:id="rId15"/>
    <p:sldId id="272" r:id="rId16"/>
    <p:sldId id="271" r:id="rId17"/>
    <p:sldId id="297" r:id="rId18"/>
    <p:sldId id="281" r:id="rId19"/>
    <p:sldId id="292" r:id="rId20"/>
    <p:sldId id="280" r:id="rId21"/>
    <p:sldId id="279" r:id="rId22"/>
    <p:sldId id="285" r:id="rId23"/>
    <p:sldId id="284" r:id="rId24"/>
    <p:sldId id="283" r:id="rId25"/>
    <p:sldId id="286" r:id="rId26"/>
    <p:sldId id="291" r:id="rId27"/>
  </p:sldIdLst>
  <p:sldSz cx="9144000" cy="6858000" type="screen4x3"/>
  <p:notesSz cx="6858000" cy="1095375"/>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3792" autoAdjust="0"/>
  </p:normalViewPr>
  <p:slideViewPr>
    <p:cSldViewPr snapToGrid="0" snapToObjects="1">
      <p:cViewPr varScale="1">
        <p:scale>
          <a:sx n="60" d="100"/>
          <a:sy n="60" d="100"/>
        </p:scale>
        <p:origin x="1476" y="48"/>
      </p:cViewPr>
      <p:guideLst>
        <p:guide orient="horz" pos="2160"/>
        <p:guide pos="2880"/>
      </p:guideLst>
    </p:cSldViewPr>
  </p:slideViewPr>
  <p:notesTextViewPr>
    <p:cViewPr>
      <p:scale>
        <a:sx n="1" d="1"/>
        <a:sy n="1" d="1"/>
      </p:scale>
      <p:origin x="0" y="0"/>
    </p:cViewPr>
  </p:notesTextViewPr>
  <p:sorterViewPr>
    <p:cViewPr>
      <p:scale>
        <a:sx n="100" d="100"/>
        <a:sy n="100" d="100"/>
      </p:scale>
      <p:origin x="0" y="-3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chapin, Jocelyn" userId="7fb240dd-6043-4d1e-a8c8-764c8135417e" providerId="ADAL" clId="{739ABA6A-EC65-4B66-B4CF-A2F1AC2402CF}"/>
    <pc:docChg chg="modSld">
      <pc:chgData name="Cuchapin, Jocelyn" userId="7fb240dd-6043-4d1e-a8c8-764c8135417e" providerId="ADAL" clId="{739ABA6A-EC65-4B66-B4CF-A2F1AC2402CF}" dt="2025-09-25T14:06:04.692" v="5" actId="20577"/>
      <pc:docMkLst>
        <pc:docMk/>
      </pc:docMkLst>
      <pc:sldChg chg="modSp mod">
        <pc:chgData name="Cuchapin, Jocelyn" userId="7fb240dd-6043-4d1e-a8c8-764c8135417e" providerId="ADAL" clId="{739ABA6A-EC65-4B66-B4CF-A2F1AC2402CF}" dt="2025-09-25T14:06:04.692" v="5" actId="20577"/>
        <pc:sldMkLst>
          <pc:docMk/>
          <pc:sldMk cId="0" sldId="256"/>
        </pc:sldMkLst>
        <pc:spChg chg="mod">
          <ac:chgData name="Cuchapin, Jocelyn" userId="7fb240dd-6043-4d1e-a8c8-764c8135417e" providerId="ADAL" clId="{739ABA6A-EC65-4B66-B4CF-A2F1AC2402CF}" dt="2025-09-25T14:06:04.692" v="5" actId="20577"/>
          <ac:spMkLst>
            <pc:docMk/>
            <pc:sldMk cId="0" sldId="256"/>
            <ac:spMk id="2" creationId="{3CF75641-9AD6-AB42-B3B6-7C5706664872}"/>
          </ac:spMkLst>
        </pc:spChg>
      </pc:sldChg>
      <pc:sldChg chg="modSp mod">
        <pc:chgData name="Cuchapin, Jocelyn" userId="7fb240dd-6043-4d1e-a8c8-764c8135417e" providerId="ADAL" clId="{739ABA6A-EC65-4B66-B4CF-A2F1AC2402CF}" dt="2025-09-25T14:04:05.356" v="4" actId="13926"/>
        <pc:sldMkLst>
          <pc:docMk/>
          <pc:sldMk cId="223919403" sldId="259"/>
        </pc:sldMkLst>
        <pc:spChg chg="mod">
          <ac:chgData name="Cuchapin, Jocelyn" userId="7fb240dd-6043-4d1e-a8c8-764c8135417e" providerId="ADAL" clId="{739ABA6A-EC65-4B66-B4CF-A2F1AC2402CF}" dt="2025-09-25T14:04:05.356" v="4" actId="13926"/>
          <ac:spMkLst>
            <pc:docMk/>
            <pc:sldMk cId="223919403" sldId="259"/>
            <ac:spMk id="3" creationId="{AF1CE301-C640-6144-BA22-EEFD13580C3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739E5C3-F9FC-634B-893D-96297DA35765}" type="datetimeFigureOut">
              <a:rPr lang="en-US"/>
              <a:pPr>
                <a:defRPr/>
              </a:pPr>
              <a:t>9/25/2025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3627ACA-B30D-294D-95AB-B675112C1508}" type="slidenum">
              <a:rPr lang="en-US"/>
              <a:pPr>
                <a:defRPr/>
              </a:pPr>
              <a:t>‹#›</a:t>
            </a:fld>
            <a:endParaRPr lang="en-US" dirty="0"/>
          </a:p>
        </p:txBody>
      </p:sp>
    </p:spTree>
    <p:extLst>
      <p:ext uri="{BB962C8B-B14F-4D97-AF65-F5344CB8AC3E}">
        <p14:creationId xmlns:p14="http://schemas.microsoft.com/office/powerpoint/2010/main" val="215098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13D6727-754C-FF46-B713-EE5289B8A8A0}" type="datetimeFigureOut">
              <a:rPr lang="en-US"/>
              <a:pPr>
                <a:defRPr/>
              </a:pPr>
              <a:t>9/25/2025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DB29971-EAF4-FA4B-B446-D81127EDD584}" type="slidenum">
              <a:rPr lang="en-US"/>
              <a:pPr>
                <a:defRPr/>
              </a:pPr>
              <a:t>‹#›</a:t>
            </a:fld>
            <a:endParaRPr lang="en-US" dirty="0"/>
          </a:p>
        </p:txBody>
      </p:sp>
    </p:spTree>
    <p:extLst>
      <p:ext uri="{BB962C8B-B14F-4D97-AF65-F5344CB8AC3E}">
        <p14:creationId xmlns:p14="http://schemas.microsoft.com/office/powerpoint/2010/main" val="2509408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Throughout the presentation, look for yellow highlighted areas.  You will need to change this information, customizing it for your campus</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a:t>
            </a:fld>
            <a:endParaRPr lang="en-US" dirty="0"/>
          </a:p>
        </p:txBody>
      </p:sp>
    </p:spTree>
    <p:extLst>
      <p:ext uri="{BB962C8B-B14F-4D97-AF65-F5344CB8AC3E}">
        <p14:creationId xmlns:p14="http://schemas.microsoft.com/office/powerpoint/2010/main" val="735484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11</a:t>
            </a:fld>
            <a:endParaRPr lang="en-US" dirty="0"/>
          </a:p>
        </p:txBody>
      </p:sp>
    </p:spTree>
    <p:extLst>
      <p:ext uri="{BB962C8B-B14F-4D97-AF65-F5344CB8AC3E}">
        <p14:creationId xmlns:p14="http://schemas.microsoft.com/office/powerpoint/2010/main" val="405107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12</a:t>
            </a:fld>
            <a:endParaRPr lang="en-US" dirty="0"/>
          </a:p>
        </p:txBody>
      </p:sp>
    </p:spTree>
    <p:extLst>
      <p:ext uri="{BB962C8B-B14F-4D97-AF65-F5344CB8AC3E}">
        <p14:creationId xmlns:p14="http://schemas.microsoft.com/office/powerpoint/2010/main" val="993384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13</a:t>
            </a:fld>
            <a:endParaRPr lang="en-US" dirty="0"/>
          </a:p>
        </p:txBody>
      </p:sp>
    </p:spTree>
    <p:extLst>
      <p:ext uri="{BB962C8B-B14F-4D97-AF65-F5344CB8AC3E}">
        <p14:creationId xmlns:p14="http://schemas.microsoft.com/office/powerpoint/2010/main" val="1598675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it is important to remind parents that ANYONE 18 or older can be a team manager, (parents, teachers, community members, extended family members). </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14</a:t>
            </a:fld>
            <a:endParaRPr lang="en-US" dirty="0"/>
          </a:p>
        </p:txBody>
      </p:sp>
    </p:spTree>
    <p:extLst>
      <p:ext uri="{BB962C8B-B14F-4D97-AF65-F5344CB8AC3E}">
        <p14:creationId xmlns:p14="http://schemas.microsoft.com/office/powerpoint/2010/main" val="425525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Additional sessions may be added if needed.</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16</a:t>
            </a:fld>
            <a:endParaRPr lang="en-US" dirty="0"/>
          </a:p>
        </p:txBody>
      </p:sp>
    </p:spTree>
    <p:extLst>
      <p:ext uri="{BB962C8B-B14F-4D97-AF65-F5344CB8AC3E}">
        <p14:creationId xmlns:p14="http://schemas.microsoft.com/office/powerpoint/2010/main" val="3757714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Change the highlighted areas.  Emphasize the number of students per team:  Rising Stars must have a minimum of 5, with no maximum, and competitive teams must have between 4 and 7 students.</a:t>
            </a:r>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18</a:t>
            </a:fld>
            <a:endParaRPr lang="en-US" dirty="0"/>
          </a:p>
        </p:txBody>
      </p:sp>
    </p:spTree>
    <p:extLst>
      <p:ext uri="{BB962C8B-B14F-4D97-AF65-F5344CB8AC3E}">
        <p14:creationId xmlns:p14="http://schemas.microsoft.com/office/powerpoint/2010/main" val="2251948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Emphasize the closing date is firm,  and all supporting documents need to be turned in to you prior to this date as well.  Additionally, teams MUST provide an appraiser (judge) for the regional competition.  They will receive training.</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19</a:t>
            </a:fld>
            <a:endParaRPr lang="en-US" dirty="0"/>
          </a:p>
        </p:txBody>
      </p:sp>
    </p:spTree>
    <p:extLst>
      <p:ext uri="{BB962C8B-B14F-4D97-AF65-F5344CB8AC3E}">
        <p14:creationId xmlns:p14="http://schemas.microsoft.com/office/powerpoint/2010/main" val="619227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regional tournament is open to all teams (and for FBISD teams, participation</a:t>
            </a:r>
            <a:r>
              <a:rPr lang="en-US" baseline="0" dirty="0">
                <a:cs typeface="Calibri"/>
              </a:rPr>
              <a:t> is a requirement)</a:t>
            </a:r>
            <a:r>
              <a:rPr lang="en-US" dirty="0">
                <a:cs typeface="Calibri"/>
              </a:rPr>
              <a:t>; for affiliate and global finals, students must advance through competition</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20</a:t>
            </a:fld>
            <a:endParaRPr lang="en-US" dirty="0"/>
          </a:p>
        </p:txBody>
      </p:sp>
    </p:spTree>
    <p:extLst>
      <p:ext uri="{BB962C8B-B14F-4D97-AF65-F5344CB8AC3E}">
        <p14:creationId xmlns:p14="http://schemas.microsoft.com/office/powerpoint/2010/main" val="49326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emphasize the information on this slide, particularly what SEL &amp; Enrichment programs pays for if teams are district-registered (if teams do not wish to abide by guidelines, they can register as independent teams with no FBISD sponsorship).  </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21</a:t>
            </a:fld>
            <a:endParaRPr lang="en-US" dirty="0"/>
          </a:p>
        </p:txBody>
      </p:sp>
    </p:spTree>
    <p:extLst>
      <p:ext uri="{BB962C8B-B14F-4D97-AF65-F5344CB8AC3E}">
        <p14:creationId xmlns:p14="http://schemas.microsoft.com/office/powerpoint/2010/main" val="14927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Remind them that you are their local contact, and to be sure to refer to the district DI page for up to date information, forms, and dates.  The Enrichment Programs calendar will be dynamic and kept up to date.</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22</a:t>
            </a:fld>
            <a:endParaRPr lang="en-US" dirty="0"/>
          </a:p>
        </p:txBody>
      </p:sp>
    </p:spTree>
    <p:extLst>
      <p:ext uri="{BB962C8B-B14F-4D97-AF65-F5344CB8AC3E}">
        <p14:creationId xmlns:p14="http://schemas.microsoft.com/office/powerpoint/2010/main" val="135678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Customize this slide; add some information about you.</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a:t>
            </a:fld>
            <a:endParaRPr lang="en-US" dirty="0"/>
          </a:p>
        </p:txBody>
      </p:sp>
    </p:spTree>
    <p:extLst>
      <p:ext uri="{BB962C8B-B14F-4D97-AF65-F5344CB8AC3E}">
        <p14:creationId xmlns:p14="http://schemas.microsoft.com/office/powerpoint/2010/main" val="3811211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B29971-EAF4-FA4B-B446-D81127EDD584}" type="slidenum">
              <a:rPr lang="en-US" smtClean="0"/>
              <a:pPr>
                <a:defRPr/>
              </a:pPr>
              <a:t>23</a:t>
            </a:fld>
            <a:endParaRPr lang="en-US" dirty="0"/>
          </a:p>
        </p:txBody>
      </p:sp>
    </p:spTree>
    <p:extLst>
      <p:ext uri="{BB962C8B-B14F-4D97-AF65-F5344CB8AC3E}">
        <p14:creationId xmlns:p14="http://schemas.microsoft.com/office/powerpoint/2010/main" val="33339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B29971-EAF4-FA4B-B446-D81127EDD584}" type="slidenum">
              <a:rPr lang="en-US" smtClean="0"/>
              <a:pPr>
                <a:defRPr/>
              </a:pPr>
              <a:t>3</a:t>
            </a:fld>
            <a:endParaRPr lang="en-US" dirty="0"/>
          </a:p>
        </p:txBody>
      </p:sp>
    </p:spTree>
    <p:extLst>
      <p:ext uri="{BB962C8B-B14F-4D97-AF65-F5344CB8AC3E}">
        <p14:creationId xmlns:p14="http://schemas.microsoft.com/office/powerpoint/2010/main" val="31393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Click the picture to show the short video.  Sound is required.</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4</a:t>
            </a:fld>
            <a:endParaRPr lang="en-US" dirty="0"/>
          </a:p>
        </p:txBody>
      </p:sp>
    </p:spTree>
    <p:extLst>
      <p:ext uri="{BB962C8B-B14F-4D97-AF65-F5344CB8AC3E}">
        <p14:creationId xmlns:p14="http://schemas.microsoft.com/office/powerpoint/2010/main" val="359277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and Second grade students have a non-competitive DI experience.  Prior to the 2019-20 school year, kindergarten students could participate as</a:t>
            </a:r>
            <a:r>
              <a:rPr lang="en-US" baseline="0">
                <a:cs typeface="Calibri"/>
              </a:rPr>
              <a:t> part of FBISD</a:t>
            </a:r>
            <a:r>
              <a:rPr lang="en-US">
                <a:cs typeface="Calibri"/>
              </a:rPr>
              <a:t>.  In</a:t>
            </a:r>
            <a:r>
              <a:rPr lang="en-US" baseline="0">
                <a:cs typeface="Calibri"/>
              </a:rPr>
              <a:t> 2019-20</a:t>
            </a:r>
            <a:r>
              <a:rPr lang="en-US">
                <a:cs typeface="Calibri"/>
              </a:rPr>
              <a:t>, DI participation changed</a:t>
            </a:r>
            <a:r>
              <a:rPr lang="en-US" baseline="0">
                <a:cs typeface="Calibri"/>
              </a:rPr>
              <a:t> to</a:t>
            </a:r>
            <a:r>
              <a:rPr lang="en-US">
                <a:cs typeface="Calibri"/>
              </a:rPr>
              <a:t> 1-12th grades only. Teams sponsored by FBISD receive team manager support and training, team number and registration fees for the regional tournment paid. Additionally, for teams that advance through competition to the state tournament, registration and travel fees (bus and hotel) and for global finals, team registration.</a:t>
            </a:r>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5</a:t>
            </a:fld>
            <a:endParaRPr lang="en-US" dirty="0"/>
          </a:p>
        </p:txBody>
      </p:sp>
    </p:spTree>
    <p:extLst>
      <p:ext uri="{BB962C8B-B14F-4D97-AF65-F5344CB8AC3E}">
        <p14:creationId xmlns:p14="http://schemas.microsoft.com/office/powerpoint/2010/main" val="167009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slides provide available brief</a:t>
            </a:r>
            <a:r>
              <a:rPr lang="en-US" baseline="0" dirty="0">
                <a:cs typeface="Calibri"/>
              </a:rPr>
              <a:t> descriptions of challenges.</a:t>
            </a:r>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7</a:t>
            </a:fld>
            <a:endParaRPr lang="en-US" dirty="0"/>
          </a:p>
        </p:txBody>
      </p:sp>
    </p:spTree>
    <p:extLst>
      <p:ext uri="{BB962C8B-B14F-4D97-AF65-F5344CB8AC3E}">
        <p14:creationId xmlns:p14="http://schemas.microsoft.com/office/powerpoint/2010/main" val="43976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8</a:t>
            </a:fld>
            <a:endParaRPr lang="en-US" dirty="0"/>
          </a:p>
        </p:txBody>
      </p:sp>
    </p:spTree>
    <p:extLst>
      <p:ext uri="{BB962C8B-B14F-4D97-AF65-F5344CB8AC3E}">
        <p14:creationId xmlns:p14="http://schemas.microsoft.com/office/powerpoint/2010/main" val="140172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9</a:t>
            </a:fld>
            <a:endParaRPr lang="en-US" dirty="0"/>
          </a:p>
        </p:txBody>
      </p:sp>
    </p:spTree>
    <p:extLst>
      <p:ext uri="{BB962C8B-B14F-4D97-AF65-F5344CB8AC3E}">
        <p14:creationId xmlns:p14="http://schemas.microsoft.com/office/powerpoint/2010/main" val="377434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10</a:t>
            </a:fld>
            <a:endParaRPr lang="en-US" dirty="0"/>
          </a:p>
        </p:txBody>
      </p:sp>
    </p:spTree>
    <p:extLst>
      <p:ext uri="{BB962C8B-B14F-4D97-AF65-F5344CB8AC3E}">
        <p14:creationId xmlns:p14="http://schemas.microsoft.com/office/powerpoint/2010/main" val="97040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162" y="2130425"/>
            <a:ext cx="6785811" cy="1470025"/>
          </a:xfrm>
        </p:spPr>
        <p:txBody>
          <a:bodyPr/>
          <a:lstStyle/>
          <a:p>
            <a:r>
              <a:rPr lang="en-US"/>
              <a:t>Click to edit Master title style</a:t>
            </a:r>
          </a:p>
        </p:txBody>
      </p:sp>
      <p:sp>
        <p:nvSpPr>
          <p:cNvPr id="3" name="Subtitle 2"/>
          <p:cNvSpPr>
            <a:spLocks noGrp="1"/>
          </p:cNvSpPr>
          <p:nvPr>
            <p:ph type="subTitle" idx="1"/>
          </p:nvPr>
        </p:nvSpPr>
        <p:spPr>
          <a:xfrm>
            <a:off x="1357163" y="3886200"/>
            <a:ext cx="678581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7CF4D4A-ED9A-6248-90E6-8B1EAA9102A9}" type="slidenum">
              <a:rPr lang="en-US"/>
              <a:pPr>
                <a:defRPr/>
              </a:pPr>
              <a:t>‹#›</a:t>
            </a:fld>
            <a:endParaRPr lang="en-US" dirty="0"/>
          </a:p>
        </p:txBody>
      </p:sp>
    </p:spTree>
    <p:extLst>
      <p:ext uri="{BB962C8B-B14F-4D97-AF65-F5344CB8AC3E}">
        <p14:creationId xmlns:p14="http://schemas.microsoft.com/office/powerpoint/2010/main" val="199963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4D48A56-4A41-A44B-8C23-894CB2AA3E99}" type="slidenum">
              <a:rPr lang="en-US"/>
              <a:pPr>
                <a:defRPr/>
              </a:pPr>
              <a:t>‹#›</a:t>
            </a:fld>
            <a:endParaRPr lang="en-US" dirty="0"/>
          </a:p>
        </p:txBody>
      </p:sp>
    </p:spTree>
    <p:extLst>
      <p:ext uri="{BB962C8B-B14F-4D97-AF65-F5344CB8AC3E}">
        <p14:creationId xmlns:p14="http://schemas.microsoft.com/office/powerpoint/2010/main" val="3846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7162"/>
            <a:ext cx="2057400" cy="4769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61422" y="1357162"/>
            <a:ext cx="4715578" cy="4769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E3CB8BE-CAF0-DD4D-BD81-18C4561ABF33}" type="slidenum">
              <a:rPr lang="en-US"/>
              <a:pPr>
                <a:defRPr/>
              </a:pPr>
              <a:t>‹#›</a:t>
            </a:fld>
            <a:endParaRPr lang="en-US" dirty="0"/>
          </a:p>
        </p:txBody>
      </p:sp>
    </p:spTree>
    <p:extLst>
      <p:ext uri="{BB962C8B-B14F-4D97-AF65-F5344CB8AC3E}">
        <p14:creationId xmlns:p14="http://schemas.microsoft.com/office/powerpoint/2010/main" val="10970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CF0625A-6DA4-2542-A4CE-A3929B575227}" type="slidenum">
              <a:rPr lang="en-US"/>
              <a:pPr>
                <a:defRPr/>
              </a:pPr>
              <a:t>‹#›</a:t>
            </a:fld>
            <a:endParaRPr lang="en-US" dirty="0"/>
          </a:p>
        </p:txBody>
      </p:sp>
    </p:spTree>
    <p:extLst>
      <p:ext uri="{BB962C8B-B14F-4D97-AF65-F5344CB8AC3E}">
        <p14:creationId xmlns:p14="http://schemas.microsoft.com/office/powerpoint/2010/main" val="184287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7162" y="4406900"/>
            <a:ext cx="713755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57163" y="2906713"/>
            <a:ext cx="71375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4D3B676-9F07-AA4C-A4A8-68150F223411}" type="slidenum">
              <a:rPr lang="en-US"/>
              <a:pPr>
                <a:defRPr/>
              </a:pPr>
              <a:t>‹#›</a:t>
            </a:fld>
            <a:endParaRPr lang="en-US" dirty="0"/>
          </a:p>
        </p:txBody>
      </p:sp>
    </p:spTree>
    <p:extLst>
      <p:ext uri="{BB962C8B-B14F-4D97-AF65-F5344CB8AC3E}">
        <p14:creationId xmlns:p14="http://schemas.microsoft.com/office/powerpoint/2010/main" val="8493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57162"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5517"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537FCD57-5D43-7148-BD1A-7A0E65B8A9BE}" type="slidenum">
              <a:rPr lang="en-US"/>
              <a:pPr>
                <a:defRPr/>
              </a:pPr>
              <a:t>‹#›</a:t>
            </a:fld>
            <a:endParaRPr lang="en-US" dirty="0"/>
          </a:p>
        </p:txBody>
      </p:sp>
    </p:spTree>
    <p:extLst>
      <p:ext uri="{BB962C8B-B14F-4D97-AF65-F5344CB8AC3E}">
        <p14:creationId xmlns:p14="http://schemas.microsoft.com/office/powerpoint/2010/main" val="149577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57162" y="2353453"/>
            <a:ext cx="33977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57162" y="2993215"/>
            <a:ext cx="3397719"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90898" y="2353453"/>
            <a:ext cx="3399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90898" y="2993215"/>
            <a:ext cx="3399054"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4F7F2505-C90C-5A4F-A55F-15024E589230}" type="slidenum">
              <a:rPr lang="en-US"/>
              <a:pPr>
                <a:defRPr/>
              </a:pPr>
              <a:t>‹#›</a:t>
            </a:fld>
            <a:endParaRPr lang="en-US" dirty="0"/>
          </a:p>
        </p:txBody>
      </p:sp>
    </p:spTree>
    <p:extLst>
      <p:ext uri="{BB962C8B-B14F-4D97-AF65-F5344CB8AC3E}">
        <p14:creationId xmlns:p14="http://schemas.microsoft.com/office/powerpoint/2010/main" val="99406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804574E0-DB0B-7D42-81A9-32E6CDCEE861}" type="slidenum">
              <a:rPr lang="en-US"/>
              <a:pPr>
                <a:defRPr/>
              </a:pPr>
              <a:t>‹#›</a:t>
            </a:fld>
            <a:endParaRPr lang="en-US" dirty="0"/>
          </a:p>
        </p:txBody>
      </p:sp>
    </p:spTree>
    <p:extLst>
      <p:ext uri="{BB962C8B-B14F-4D97-AF65-F5344CB8AC3E}">
        <p14:creationId xmlns:p14="http://schemas.microsoft.com/office/powerpoint/2010/main" val="193198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DAA1F853-145A-5346-8B70-675A3EFC9450}" type="slidenum">
              <a:rPr lang="en-US"/>
              <a:pPr>
                <a:defRPr/>
              </a:pPr>
              <a:t>‹#›</a:t>
            </a:fld>
            <a:endParaRPr lang="en-US" dirty="0"/>
          </a:p>
        </p:txBody>
      </p:sp>
    </p:spTree>
    <p:extLst>
      <p:ext uri="{BB962C8B-B14F-4D97-AF65-F5344CB8AC3E}">
        <p14:creationId xmlns:p14="http://schemas.microsoft.com/office/powerpoint/2010/main" val="9662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1194593"/>
            <a:ext cx="2493361"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939920" y="1194594"/>
            <a:ext cx="4236739" cy="4913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7162" y="2356643"/>
            <a:ext cx="2493361" cy="3751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C57F327-B2A1-3E48-B4E0-10601113EB68}" type="slidenum">
              <a:rPr lang="en-US"/>
              <a:pPr>
                <a:defRPr/>
              </a:pPr>
              <a:t>‹#›</a:t>
            </a:fld>
            <a:endParaRPr lang="en-US" dirty="0"/>
          </a:p>
        </p:txBody>
      </p:sp>
    </p:spTree>
    <p:extLst>
      <p:ext uri="{BB962C8B-B14F-4D97-AF65-F5344CB8AC3E}">
        <p14:creationId xmlns:p14="http://schemas.microsoft.com/office/powerpoint/2010/main" val="9829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4800600"/>
            <a:ext cx="592152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162" y="1142999"/>
            <a:ext cx="5921526"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357162" y="5367338"/>
            <a:ext cx="592152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6353B5E-9517-5741-84B8-4D69C4F871E3}" type="slidenum">
              <a:rPr lang="en-US"/>
              <a:pPr>
                <a:defRPr/>
              </a:pPr>
              <a:t>‹#›</a:t>
            </a:fld>
            <a:endParaRPr lang="en-US" dirty="0"/>
          </a:p>
        </p:txBody>
      </p:sp>
    </p:spTree>
    <p:extLst>
      <p:ext uri="{BB962C8B-B14F-4D97-AF65-F5344CB8AC3E}">
        <p14:creationId xmlns:p14="http://schemas.microsoft.com/office/powerpoint/2010/main" val="25403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60388" y="1065974"/>
            <a:ext cx="8429625"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560388" y="2391536"/>
            <a:ext cx="8429625" cy="34718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560388" y="6356350"/>
            <a:ext cx="7480300"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194675" y="6356350"/>
            <a:ext cx="795338"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CC93B7B-67BB-A649-BE18-E9202DF7E9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destinationimagination.org" TargetMode="External"/><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fortbendisd.com/7331" TargetMode="External"/><Relationship Id="rId11" Type="http://schemas.openxmlformats.org/officeDocument/2006/relationships/image" Target="../media/image1.png"/><Relationship Id="rId5" Type="http://schemas.openxmlformats.org/officeDocument/2006/relationships/hyperlink" Target="http://www.gulfcoastdi.com" TargetMode="External"/><Relationship Id="rId10" Type="http://schemas.openxmlformats.org/officeDocument/2006/relationships/image" Target="../media/image26.png"/><Relationship Id="rId4" Type="http://schemas.openxmlformats.org/officeDocument/2006/relationships/hyperlink" Target="http://www.texasdi.org/" TargetMode="External"/><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B59RFUduMS4?feature=oembed" TargetMode="External"/><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52F233-E361-ED4D-8524-11D2B83B5813}"/>
              </a:ext>
            </a:extLst>
          </p:cNvPr>
          <p:cNvSpPr/>
          <p:nvPr/>
        </p:nvSpPr>
        <p:spPr>
          <a:xfrm>
            <a:off x="0" y="0"/>
            <a:ext cx="9144000" cy="810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75641-9AD6-AB42-B3B6-7C5706664872}"/>
              </a:ext>
            </a:extLst>
          </p:cNvPr>
          <p:cNvSpPr>
            <a:spLocks noGrp="1"/>
          </p:cNvSpPr>
          <p:nvPr>
            <p:ph type="ctrTitle"/>
          </p:nvPr>
        </p:nvSpPr>
        <p:spPr>
          <a:xfrm>
            <a:off x="1097280" y="4380680"/>
            <a:ext cx="7175351" cy="2305740"/>
          </a:xfrm>
        </p:spPr>
        <p:txBody>
          <a:bodyPr/>
          <a:lstStyle/>
          <a:p>
            <a:pPr algn="ctr"/>
            <a:r>
              <a:rPr lang="en-US" sz="3200" dirty="0">
                <a:solidFill>
                  <a:srgbClr val="7030A0"/>
                </a:solidFill>
              </a:rPr>
              <a:t>Destination Imagination </a:t>
            </a:r>
            <a:r>
              <a:rPr lang="en-US" sz="3200" dirty="0">
                <a:solidFill>
                  <a:srgbClr val="C00000"/>
                </a:solidFill>
              </a:rPr>
              <a:t>in FBISD  </a:t>
            </a:r>
            <a:br>
              <a:rPr lang="en-US" sz="3200" dirty="0"/>
            </a:br>
            <a:r>
              <a:rPr lang="en-US" sz="3200" b="1" dirty="0"/>
              <a:t>Parent Information</a:t>
            </a:r>
            <a:endParaRPr lang="en-US" dirty="0">
              <a:highlight>
                <a:srgbClr val="FFFF00"/>
              </a:highlight>
              <a:cs typeface="Calibri"/>
            </a:endParaRPr>
          </a:p>
        </p:txBody>
      </p:sp>
      <p:sp>
        <p:nvSpPr>
          <p:cNvPr id="11" name="Rectangle 10">
            <a:extLst>
              <a:ext uri="{FF2B5EF4-FFF2-40B4-BE49-F238E27FC236}">
                <a16:creationId xmlns:a16="http://schemas.microsoft.com/office/drawing/2014/main" id="{CA25E27C-817D-6148-B7F1-23634097EFAD}"/>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pic>
        <p:nvPicPr>
          <p:cNvPr id="12" name="Picture 11">
            <a:extLst>
              <a:ext uri="{FF2B5EF4-FFF2-40B4-BE49-F238E27FC236}">
                <a16:creationId xmlns:a16="http://schemas.microsoft.com/office/drawing/2014/main" id="{BAC7DC58-9178-43D7-81E7-50FB1231D25F}"/>
              </a:ext>
            </a:extLst>
          </p:cNvPr>
          <p:cNvPicPr>
            <a:picLocks noChangeAspect="1"/>
          </p:cNvPicPr>
          <p:nvPr/>
        </p:nvPicPr>
        <p:blipFill>
          <a:blip r:embed="rId4"/>
          <a:stretch>
            <a:fillRect/>
          </a:stretch>
        </p:blipFill>
        <p:spPr>
          <a:xfrm>
            <a:off x="2237029" y="920592"/>
            <a:ext cx="4669941" cy="35542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10</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sp>
        <p:nvSpPr>
          <p:cNvPr id="9" name="Rectangle 8"/>
          <p:cNvSpPr/>
          <p:nvPr/>
        </p:nvSpPr>
        <p:spPr>
          <a:xfrm>
            <a:off x="0" y="51339"/>
            <a:ext cx="6372707" cy="646331"/>
          </a:xfrm>
          <a:prstGeom prst="rect">
            <a:avLst/>
          </a:prstGeom>
        </p:spPr>
        <p:txBody>
          <a:bodyPr wrap="none">
            <a:spAutoFit/>
          </a:bodyPr>
          <a:lstStyle/>
          <a:p>
            <a:r>
              <a:rPr lang="en-US" sz="3600" b="1" dirty="0"/>
              <a:t>Challenge Sneak Peek– Fine Arts</a:t>
            </a:r>
          </a:p>
        </p:txBody>
      </p:sp>
      <p:pic>
        <p:nvPicPr>
          <p:cNvPr id="7" name="Picture 6">
            <a:extLst>
              <a:ext uri="{FF2B5EF4-FFF2-40B4-BE49-F238E27FC236}">
                <a16:creationId xmlns:a16="http://schemas.microsoft.com/office/drawing/2014/main" id="{538F63C3-71F7-E3D3-CE27-777494660B5B}"/>
              </a:ext>
            </a:extLst>
          </p:cNvPr>
          <p:cNvPicPr>
            <a:picLocks noChangeAspect="1"/>
          </p:cNvPicPr>
          <p:nvPr/>
        </p:nvPicPr>
        <p:blipFill>
          <a:blip r:embed="rId4"/>
          <a:stretch>
            <a:fillRect/>
          </a:stretch>
        </p:blipFill>
        <p:spPr>
          <a:xfrm>
            <a:off x="1140721" y="821986"/>
            <a:ext cx="6862557" cy="5716926"/>
          </a:xfrm>
          <a:prstGeom prst="rect">
            <a:avLst/>
          </a:prstGeom>
        </p:spPr>
      </p:pic>
    </p:spTree>
    <p:extLst>
      <p:ext uri="{BB962C8B-B14F-4D97-AF65-F5344CB8AC3E}">
        <p14:creationId xmlns:p14="http://schemas.microsoft.com/office/powerpoint/2010/main" val="410616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11</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sp>
        <p:nvSpPr>
          <p:cNvPr id="12" name="Rectangle 11">
            <a:extLst>
              <a:ext uri="{FF2B5EF4-FFF2-40B4-BE49-F238E27FC236}">
                <a16:creationId xmlns:a16="http://schemas.microsoft.com/office/drawing/2014/main" id="{2381C892-F811-45EE-80FA-7E7D6EA1931E}"/>
              </a:ext>
            </a:extLst>
          </p:cNvPr>
          <p:cNvSpPr/>
          <p:nvPr/>
        </p:nvSpPr>
        <p:spPr>
          <a:xfrm>
            <a:off x="140101" y="143637"/>
            <a:ext cx="7898342" cy="523220"/>
          </a:xfrm>
          <a:prstGeom prst="rect">
            <a:avLst/>
          </a:prstGeom>
        </p:spPr>
        <p:txBody>
          <a:bodyPr wrap="square">
            <a:spAutoFit/>
          </a:bodyPr>
          <a:lstStyle/>
          <a:p>
            <a:r>
              <a:rPr lang="en-US" sz="2800" b="1" dirty="0"/>
              <a:t>Challenge Sneak Peek – Improvisational</a:t>
            </a:r>
          </a:p>
        </p:txBody>
      </p:sp>
      <p:pic>
        <p:nvPicPr>
          <p:cNvPr id="3" name="Picture 2">
            <a:extLst>
              <a:ext uri="{FF2B5EF4-FFF2-40B4-BE49-F238E27FC236}">
                <a16:creationId xmlns:a16="http://schemas.microsoft.com/office/drawing/2014/main" id="{155F540E-48E3-92E4-9481-2740AFE51938}"/>
              </a:ext>
            </a:extLst>
          </p:cNvPr>
          <p:cNvPicPr>
            <a:picLocks noChangeAspect="1"/>
          </p:cNvPicPr>
          <p:nvPr/>
        </p:nvPicPr>
        <p:blipFill>
          <a:blip r:embed="rId4"/>
          <a:stretch>
            <a:fillRect/>
          </a:stretch>
        </p:blipFill>
        <p:spPr>
          <a:xfrm>
            <a:off x="1191372" y="982078"/>
            <a:ext cx="6761256" cy="5360866"/>
          </a:xfrm>
          <a:prstGeom prst="rect">
            <a:avLst/>
          </a:prstGeom>
        </p:spPr>
      </p:pic>
    </p:spTree>
    <p:extLst>
      <p:ext uri="{BB962C8B-B14F-4D97-AF65-F5344CB8AC3E}">
        <p14:creationId xmlns:p14="http://schemas.microsoft.com/office/powerpoint/2010/main" val="153802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12</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sp>
        <p:nvSpPr>
          <p:cNvPr id="10" name="Rectangle 9"/>
          <p:cNvSpPr/>
          <p:nvPr/>
        </p:nvSpPr>
        <p:spPr>
          <a:xfrm>
            <a:off x="0" y="109186"/>
            <a:ext cx="7898342" cy="523220"/>
          </a:xfrm>
          <a:prstGeom prst="rect">
            <a:avLst/>
          </a:prstGeom>
        </p:spPr>
        <p:txBody>
          <a:bodyPr wrap="square">
            <a:spAutoFit/>
          </a:bodyPr>
          <a:lstStyle/>
          <a:p>
            <a:r>
              <a:rPr lang="en-US" sz="2800" b="1" dirty="0"/>
              <a:t>Challenge Sneak Peek – Service Learning</a:t>
            </a:r>
          </a:p>
        </p:txBody>
      </p:sp>
      <p:pic>
        <p:nvPicPr>
          <p:cNvPr id="7" name="Picture 6">
            <a:extLst>
              <a:ext uri="{FF2B5EF4-FFF2-40B4-BE49-F238E27FC236}">
                <a16:creationId xmlns:a16="http://schemas.microsoft.com/office/drawing/2014/main" id="{E73341AC-E94A-2879-39DC-9FBC3BE5B531}"/>
              </a:ext>
            </a:extLst>
          </p:cNvPr>
          <p:cNvPicPr>
            <a:picLocks noChangeAspect="1"/>
          </p:cNvPicPr>
          <p:nvPr/>
        </p:nvPicPr>
        <p:blipFill>
          <a:blip r:embed="rId4"/>
          <a:stretch>
            <a:fillRect/>
          </a:stretch>
        </p:blipFill>
        <p:spPr>
          <a:xfrm>
            <a:off x="1035637" y="810496"/>
            <a:ext cx="7072726" cy="5814435"/>
          </a:xfrm>
          <a:prstGeom prst="rect">
            <a:avLst/>
          </a:prstGeom>
        </p:spPr>
      </p:pic>
    </p:spTree>
    <p:extLst>
      <p:ext uri="{BB962C8B-B14F-4D97-AF65-F5344CB8AC3E}">
        <p14:creationId xmlns:p14="http://schemas.microsoft.com/office/powerpoint/2010/main" val="126759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13</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sp>
        <p:nvSpPr>
          <p:cNvPr id="9" name="Rectangle 8"/>
          <p:cNvSpPr/>
          <p:nvPr/>
        </p:nvSpPr>
        <p:spPr>
          <a:xfrm>
            <a:off x="36328" y="136525"/>
            <a:ext cx="9071343" cy="400110"/>
          </a:xfrm>
          <a:prstGeom prst="rect">
            <a:avLst/>
          </a:prstGeom>
        </p:spPr>
        <p:txBody>
          <a:bodyPr wrap="square">
            <a:spAutoFit/>
          </a:bodyPr>
          <a:lstStyle/>
          <a:p>
            <a:r>
              <a:rPr lang="en-US" sz="2000" b="1" dirty="0"/>
              <a:t>Challenge Sneak Peek – Early Learning /Rising Stars</a:t>
            </a:r>
          </a:p>
        </p:txBody>
      </p:sp>
      <p:pic>
        <p:nvPicPr>
          <p:cNvPr id="7" name="Picture 6">
            <a:extLst>
              <a:ext uri="{FF2B5EF4-FFF2-40B4-BE49-F238E27FC236}">
                <a16:creationId xmlns:a16="http://schemas.microsoft.com/office/drawing/2014/main" id="{757A1925-134B-5C1C-8FE7-13518832B8CD}"/>
              </a:ext>
            </a:extLst>
          </p:cNvPr>
          <p:cNvPicPr>
            <a:picLocks noChangeAspect="1"/>
          </p:cNvPicPr>
          <p:nvPr/>
        </p:nvPicPr>
        <p:blipFill>
          <a:blip r:embed="rId4"/>
          <a:stretch>
            <a:fillRect/>
          </a:stretch>
        </p:blipFill>
        <p:spPr>
          <a:xfrm>
            <a:off x="914400" y="845553"/>
            <a:ext cx="7140174" cy="5779588"/>
          </a:xfrm>
          <a:prstGeom prst="rect">
            <a:avLst/>
          </a:prstGeom>
        </p:spPr>
      </p:pic>
    </p:spTree>
    <p:extLst>
      <p:ext uri="{BB962C8B-B14F-4D97-AF65-F5344CB8AC3E}">
        <p14:creationId xmlns:p14="http://schemas.microsoft.com/office/powerpoint/2010/main" val="2136412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14</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20E3D7-F7C0-4A58-99F9-3EF07676DD70}"/>
              </a:ext>
            </a:extLst>
          </p:cNvPr>
          <p:cNvSpPr txBox="1"/>
          <p:nvPr/>
        </p:nvSpPr>
        <p:spPr>
          <a:xfrm>
            <a:off x="1661746" y="888024"/>
            <a:ext cx="621616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Calibri"/>
                <a:cs typeface="Calibri"/>
              </a:rPr>
              <a:t>How Can </a:t>
            </a:r>
            <a:r>
              <a:rPr lang="en-US" sz="4000" b="1" dirty="0">
                <a:latin typeface="Calibri"/>
                <a:cs typeface="Calibri"/>
              </a:rPr>
              <a:t>You</a:t>
            </a:r>
            <a:r>
              <a:rPr lang="en-US" sz="4000" dirty="0">
                <a:latin typeface="Calibri"/>
                <a:cs typeface="Calibri"/>
              </a:rPr>
              <a:t> Participate?</a:t>
            </a:r>
            <a:endParaRPr lang="en-US" sz="4000" dirty="0">
              <a:cs typeface="Calibri"/>
            </a:endParaRPr>
          </a:p>
          <a:p>
            <a:r>
              <a:rPr lang="en-US" sz="4000" i="1" dirty="0">
                <a:latin typeface="Calibri"/>
                <a:cs typeface="Calibri"/>
              </a:rPr>
              <a:t>Become a Team Manager!</a:t>
            </a:r>
            <a:endParaRPr lang="en-US" sz="4000" i="1" dirty="0">
              <a:cs typeface="Calibri"/>
            </a:endParaRPr>
          </a:p>
        </p:txBody>
      </p:sp>
      <p:sp>
        <p:nvSpPr>
          <p:cNvPr id="13" name="TextBox 12">
            <a:extLst>
              <a:ext uri="{FF2B5EF4-FFF2-40B4-BE49-F238E27FC236}">
                <a16:creationId xmlns:a16="http://schemas.microsoft.com/office/drawing/2014/main" id="{E4BD91AE-6FA3-4485-B930-4EE4124667D1}"/>
              </a:ext>
            </a:extLst>
          </p:cNvPr>
          <p:cNvSpPr txBox="1"/>
          <p:nvPr/>
        </p:nvSpPr>
        <p:spPr>
          <a:xfrm>
            <a:off x="457201" y="4334608"/>
            <a:ext cx="842861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cs typeface="Calibri"/>
              </a:rPr>
              <a:t>You qualify if</a:t>
            </a:r>
          </a:p>
          <a:p>
            <a:pPr marL="742950" lvl="1" indent="-285750">
              <a:buFont typeface="Arial"/>
              <a:buChar char="•"/>
            </a:pPr>
            <a:r>
              <a:rPr lang="en-US" sz="2000" dirty="0">
                <a:latin typeface="Calibri"/>
                <a:cs typeface="Calibri"/>
              </a:rPr>
              <a:t>You’re 18 or older</a:t>
            </a:r>
          </a:p>
          <a:p>
            <a:pPr marL="742950" lvl="1" indent="-285750">
              <a:buFont typeface="Arial"/>
              <a:buChar char="•"/>
            </a:pPr>
            <a:r>
              <a:rPr lang="en-US" sz="2000" dirty="0">
                <a:latin typeface="Calibri"/>
                <a:cs typeface="Calibri"/>
              </a:rPr>
              <a:t>You pass a background check (FBISD sponsors one per team)</a:t>
            </a:r>
          </a:p>
          <a:p>
            <a:pPr marL="742950" lvl="1" indent="-285750">
              <a:buFont typeface="Arial"/>
              <a:buChar char="•"/>
            </a:pPr>
            <a:r>
              <a:rPr lang="en-US" sz="2000" dirty="0">
                <a:latin typeface="Calibri"/>
                <a:cs typeface="Calibri"/>
              </a:rPr>
              <a:t>You're interested in helping kids be great!</a:t>
            </a:r>
            <a:endParaRPr lang="en-US" sz="2000" dirty="0">
              <a:cs typeface="Calibri"/>
            </a:endParaRPr>
          </a:p>
          <a:p>
            <a:pPr marL="742950" lvl="1" indent="-285750">
              <a:buFont typeface="Arial"/>
              <a:buChar char="•"/>
            </a:pPr>
            <a:r>
              <a:rPr lang="en-US" sz="2000" dirty="0">
                <a:latin typeface="Calibri"/>
                <a:cs typeface="Calibri"/>
              </a:rPr>
              <a:t>You are able and willing to provide your time, talents and contribute to a team budget/team supplies (along with team parents)</a:t>
            </a:r>
          </a:p>
          <a:p>
            <a:pPr marL="742950" lvl="1" indent="-285750">
              <a:buFont typeface="Arial"/>
              <a:buChar char="•"/>
            </a:pPr>
            <a:r>
              <a:rPr lang="en-US" sz="2000" dirty="0">
                <a:latin typeface="Calibri"/>
                <a:cs typeface="Calibri"/>
              </a:rPr>
              <a:t>You can attend the regional, state, and/or national tournaments</a:t>
            </a:r>
            <a:endParaRPr lang="en-US" sz="2000" dirty="0">
              <a:cs typeface="Calibri"/>
            </a:endParaRPr>
          </a:p>
          <a:p>
            <a:pPr marL="742950" lvl="1" indent="-285750">
              <a:buFont typeface="Arial"/>
              <a:buChar char="•"/>
            </a:pPr>
            <a:endParaRPr lang="en-US" dirty="0">
              <a:cs typeface="Calibri"/>
            </a:endParaRPr>
          </a:p>
          <a:p>
            <a:pPr marL="285750" indent="-285750">
              <a:buFont typeface="Arial"/>
              <a:buChar char="•"/>
            </a:pPr>
            <a:endParaRPr lang="en-US" dirty="0">
              <a:cs typeface="Calibri"/>
            </a:endParaRPr>
          </a:p>
        </p:txBody>
      </p:sp>
      <p:pic>
        <p:nvPicPr>
          <p:cNvPr id="2" name="Picture 2" descr="A picture containing toy, doll&#10;&#10;Description generated with very high confidence">
            <a:extLst>
              <a:ext uri="{FF2B5EF4-FFF2-40B4-BE49-F238E27FC236}">
                <a16:creationId xmlns:a16="http://schemas.microsoft.com/office/drawing/2014/main" id="{70258AC5-DD88-4827-8FAD-0D1A851DA9FA}"/>
              </a:ext>
            </a:extLst>
          </p:cNvPr>
          <p:cNvPicPr>
            <a:picLocks noChangeAspect="1"/>
          </p:cNvPicPr>
          <p:nvPr/>
        </p:nvPicPr>
        <p:blipFill>
          <a:blip r:embed="rId3"/>
          <a:stretch>
            <a:fillRect/>
          </a:stretch>
        </p:blipFill>
        <p:spPr>
          <a:xfrm>
            <a:off x="2514600" y="2290145"/>
            <a:ext cx="3657600" cy="1917225"/>
          </a:xfrm>
          <a:prstGeom prst="rect">
            <a:avLst/>
          </a:prstGeom>
        </p:spPr>
      </p:pic>
      <p:pic>
        <p:nvPicPr>
          <p:cNvPr id="9" name="Picture 8" descr="A picture containing text, sign, clipart&#10;&#10;Description automatically generated"/>
          <p:cNvPicPr>
            <a:picLocks noChangeAspect="1"/>
          </p:cNvPicPr>
          <p:nvPr/>
        </p:nvPicPr>
        <p:blipFill>
          <a:blip r:embed="rId4"/>
          <a:stretch>
            <a:fillRect/>
          </a:stretch>
        </p:blipFill>
        <p:spPr>
          <a:xfrm>
            <a:off x="6300355" y="171581"/>
            <a:ext cx="2703544" cy="467333"/>
          </a:xfrm>
          <a:prstGeom prst="rect">
            <a:avLst/>
          </a:prstGeom>
        </p:spPr>
      </p:pic>
    </p:spTree>
    <p:extLst>
      <p:ext uri="{BB962C8B-B14F-4D97-AF65-F5344CB8AC3E}">
        <p14:creationId xmlns:p14="http://schemas.microsoft.com/office/powerpoint/2010/main" val="329021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15</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A screenshot of a cell phone&#10;&#10;Description generated with very high confidence">
            <a:extLst>
              <a:ext uri="{FF2B5EF4-FFF2-40B4-BE49-F238E27FC236}">
                <a16:creationId xmlns:a16="http://schemas.microsoft.com/office/drawing/2014/main" id="{E680F987-6387-45DF-B1B0-B90DC9337B70}"/>
              </a:ext>
            </a:extLst>
          </p:cNvPr>
          <p:cNvPicPr>
            <a:picLocks noGrp="1" noChangeAspect="1"/>
          </p:cNvPicPr>
          <p:nvPr>
            <p:ph idx="1"/>
          </p:nvPr>
        </p:nvPicPr>
        <p:blipFill>
          <a:blip r:embed="rId2"/>
          <a:stretch>
            <a:fillRect/>
          </a:stretch>
        </p:blipFill>
        <p:spPr>
          <a:xfrm>
            <a:off x="2383" y="817569"/>
            <a:ext cx="9170880" cy="6029559"/>
          </a:xfrm>
          <a:prstGeom prst="rect">
            <a:avLst/>
          </a:prstGeom>
        </p:spPr>
      </p:pic>
      <p:pic>
        <p:nvPicPr>
          <p:cNvPr id="8" name="Picture 7"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spTree>
    <p:extLst>
      <p:ext uri="{BB962C8B-B14F-4D97-AF65-F5344CB8AC3E}">
        <p14:creationId xmlns:p14="http://schemas.microsoft.com/office/powerpoint/2010/main" val="370581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16</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20E3D7-F7C0-4A58-99F9-3EF07676DD70}"/>
              </a:ext>
            </a:extLst>
          </p:cNvPr>
          <p:cNvSpPr txBox="1"/>
          <p:nvPr/>
        </p:nvSpPr>
        <p:spPr>
          <a:xfrm>
            <a:off x="491067" y="898657"/>
            <a:ext cx="796533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alibri"/>
                <a:cs typeface="Calibri"/>
              </a:rPr>
              <a:t>Team Manager Support</a:t>
            </a:r>
            <a:endParaRPr lang="en-US" dirty="0"/>
          </a:p>
        </p:txBody>
      </p:sp>
      <p:sp>
        <p:nvSpPr>
          <p:cNvPr id="13" name="TextBox 12">
            <a:extLst>
              <a:ext uri="{FF2B5EF4-FFF2-40B4-BE49-F238E27FC236}">
                <a16:creationId xmlns:a16="http://schemas.microsoft.com/office/drawing/2014/main" id="{E4BD91AE-6FA3-4485-B930-4EE4124667D1}"/>
              </a:ext>
            </a:extLst>
          </p:cNvPr>
          <p:cNvSpPr txBox="1"/>
          <p:nvPr/>
        </p:nvSpPr>
        <p:spPr>
          <a:xfrm>
            <a:off x="252785" y="1840478"/>
            <a:ext cx="8546305"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Arial" panose="020B0604020202020204" pitchFamily="34" charset="0"/>
              <a:buChar char="•"/>
            </a:pPr>
            <a:r>
              <a:rPr lang="en-US" sz="2400" dirty="0">
                <a:solidFill>
                  <a:schemeClr val="tx2">
                    <a:lumMod val="75000"/>
                  </a:schemeClr>
                </a:solidFill>
              </a:rPr>
              <a:t>Campus Destination Imagination Contact – Me!  </a:t>
            </a:r>
            <a:r>
              <a:rPr lang="en-US" sz="2400" dirty="0">
                <a:solidFill>
                  <a:schemeClr val="tx2">
                    <a:lumMod val="75000"/>
                  </a:schemeClr>
                </a:solidFill>
                <a:sym typeface="Wingdings" panose="05000000000000000000" pitchFamily="2" charset="2"/>
              </a:rPr>
              <a:t></a:t>
            </a:r>
          </a:p>
          <a:p>
            <a:pPr marL="914400" lvl="1" indent="-457200">
              <a:buFont typeface="Arial" panose="020B0604020202020204" pitchFamily="34" charset="0"/>
              <a:buChar char="•"/>
            </a:pPr>
            <a:r>
              <a:rPr lang="en-US" sz="2400" dirty="0">
                <a:solidFill>
                  <a:schemeClr val="tx2">
                    <a:lumMod val="75000"/>
                  </a:schemeClr>
                </a:solidFill>
              </a:rPr>
              <a:t>Live or virtual training meetings provided by the district</a:t>
            </a:r>
          </a:p>
          <a:p>
            <a:pPr marL="914400" lvl="1" indent="-457200">
              <a:buFont typeface="Arial" panose="020B0604020202020204" pitchFamily="34" charset="0"/>
              <a:buChar char="•"/>
            </a:pPr>
            <a:r>
              <a:rPr lang="en-US" sz="2400" dirty="0">
                <a:solidFill>
                  <a:schemeClr val="tx2">
                    <a:lumMod val="75000"/>
                  </a:schemeClr>
                </a:solidFill>
              </a:rPr>
              <a:t>Destination Imagination offers monthly live information sessions</a:t>
            </a:r>
          </a:p>
          <a:p>
            <a:pPr marL="914400" lvl="1" indent="-457200">
              <a:buFont typeface="Arial" panose="020B0604020202020204" pitchFamily="34" charset="0"/>
              <a:buChar char="•"/>
            </a:pPr>
            <a:r>
              <a:rPr lang="en-US" sz="2400" dirty="0">
                <a:solidFill>
                  <a:schemeClr val="tx2">
                    <a:lumMod val="75000"/>
                  </a:schemeClr>
                </a:solidFill>
                <a:latin typeface="Calibri"/>
                <a:cs typeface="Calibri"/>
              </a:rPr>
              <a:t>Training and support materials are available from Destination Imagination for all registered team managers through Adobe Captivate</a:t>
            </a:r>
          </a:p>
          <a:p>
            <a:pPr marL="914400" lvl="1" indent="-457200">
              <a:buFont typeface="Arial" panose="020B0604020202020204" pitchFamily="34" charset="0"/>
              <a:buChar char="•"/>
            </a:pPr>
            <a:endParaRPr lang="en-US" sz="2000" dirty="0">
              <a:solidFill>
                <a:srgbClr val="0070C0"/>
              </a:solidFill>
            </a:endParaRPr>
          </a:p>
        </p:txBody>
      </p:sp>
      <p:pic>
        <p:nvPicPr>
          <p:cNvPr id="3" name="Picture 7">
            <a:extLst>
              <a:ext uri="{FF2B5EF4-FFF2-40B4-BE49-F238E27FC236}">
                <a16:creationId xmlns:a16="http://schemas.microsoft.com/office/drawing/2014/main" id="{B6DC447D-76BE-4A6C-8E85-FBD0AE7BA3A8}"/>
              </a:ext>
            </a:extLst>
          </p:cNvPr>
          <p:cNvPicPr>
            <a:picLocks noChangeAspect="1"/>
          </p:cNvPicPr>
          <p:nvPr/>
        </p:nvPicPr>
        <p:blipFill>
          <a:blip r:embed="rId3"/>
          <a:stretch>
            <a:fillRect/>
          </a:stretch>
        </p:blipFill>
        <p:spPr>
          <a:xfrm>
            <a:off x="5032558" y="4274514"/>
            <a:ext cx="3710762" cy="208531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355" y="122154"/>
            <a:ext cx="2703544" cy="566187"/>
          </a:xfrm>
          <a:prstGeom prst="rect">
            <a:avLst/>
          </a:prstGeom>
        </p:spPr>
      </p:pic>
    </p:spTree>
    <p:extLst>
      <p:ext uri="{BB962C8B-B14F-4D97-AF65-F5344CB8AC3E}">
        <p14:creationId xmlns:p14="http://schemas.microsoft.com/office/powerpoint/2010/main" val="109265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17</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58458D6B-116C-430C-8292-5854D9193019}"/>
              </a:ext>
            </a:extLst>
          </p:cNvPr>
          <p:cNvPicPr>
            <a:picLocks noChangeAspect="1"/>
          </p:cNvPicPr>
          <p:nvPr/>
        </p:nvPicPr>
        <p:blipFill>
          <a:blip r:embed="rId2"/>
          <a:stretch>
            <a:fillRect/>
          </a:stretch>
        </p:blipFill>
        <p:spPr>
          <a:xfrm>
            <a:off x="2731958" y="2151984"/>
            <a:ext cx="3680085" cy="3200481"/>
          </a:xfrm>
          <a:prstGeom prst="rect">
            <a:avLst/>
          </a:prstGeom>
        </p:spPr>
      </p:pic>
      <p:pic>
        <p:nvPicPr>
          <p:cNvPr id="10" name="Picture 10">
            <a:extLst>
              <a:ext uri="{FF2B5EF4-FFF2-40B4-BE49-F238E27FC236}">
                <a16:creationId xmlns:a16="http://schemas.microsoft.com/office/drawing/2014/main" id="{B98931C9-934D-419F-98DF-1217DDC48473}"/>
              </a:ext>
            </a:extLst>
          </p:cNvPr>
          <p:cNvPicPr>
            <a:picLocks noChangeAspect="1"/>
          </p:cNvPicPr>
          <p:nvPr/>
        </p:nvPicPr>
        <p:blipFill>
          <a:blip r:embed="rId3"/>
          <a:stretch>
            <a:fillRect/>
          </a:stretch>
        </p:blipFill>
        <p:spPr>
          <a:xfrm>
            <a:off x="270604" y="917054"/>
            <a:ext cx="2419350" cy="2419350"/>
          </a:xfrm>
          <a:prstGeom prst="rect">
            <a:avLst/>
          </a:prstGeom>
        </p:spPr>
      </p:pic>
      <p:pic>
        <p:nvPicPr>
          <p:cNvPr id="14" name="Picture 14" descr="A close up of a sign&#10;&#10;Description generated with very high confidence">
            <a:extLst>
              <a:ext uri="{FF2B5EF4-FFF2-40B4-BE49-F238E27FC236}">
                <a16:creationId xmlns:a16="http://schemas.microsoft.com/office/drawing/2014/main" id="{663D9EA6-BED2-4CAB-B73A-84940A6611DA}"/>
              </a:ext>
            </a:extLst>
          </p:cNvPr>
          <p:cNvPicPr>
            <a:picLocks noChangeAspect="1"/>
          </p:cNvPicPr>
          <p:nvPr/>
        </p:nvPicPr>
        <p:blipFill>
          <a:blip r:embed="rId4"/>
          <a:stretch>
            <a:fillRect/>
          </a:stretch>
        </p:blipFill>
        <p:spPr>
          <a:xfrm>
            <a:off x="6404547" y="4474563"/>
            <a:ext cx="2199808" cy="2199808"/>
          </a:xfrm>
          <a:prstGeom prst="rect">
            <a:avLst/>
          </a:prstGeom>
        </p:spPr>
      </p:pic>
      <p:pic>
        <p:nvPicPr>
          <p:cNvPr id="9" name="Picture 8" descr="A picture containing text, sign, clipart&#10;&#10;Description automatically generated"/>
          <p:cNvPicPr>
            <a:picLocks noChangeAspect="1"/>
          </p:cNvPicPr>
          <p:nvPr/>
        </p:nvPicPr>
        <p:blipFill>
          <a:blip r:embed="rId5"/>
          <a:stretch>
            <a:fillRect/>
          </a:stretch>
        </p:blipFill>
        <p:spPr>
          <a:xfrm>
            <a:off x="6300355" y="171581"/>
            <a:ext cx="2703544" cy="467333"/>
          </a:xfrm>
          <a:prstGeom prst="rect">
            <a:avLst/>
          </a:prstGeom>
        </p:spPr>
      </p:pic>
    </p:spTree>
    <p:extLst>
      <p:ext uri="{BB962C8B-B14F-4D97-AF65-F5344CB8AC3E}">
        <p14:creationId xmlns:p14="http://schemas.microsoft.com/office/powerpoint/2010/main" val="236657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18</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7F60E1-5C1A-4919-8E77-B01ED0B56000}"/>
              </a:ext>
            </a:extLst>
          </p:cNvPr>
          <p:cNvSpPr txBox="1"/>
          <p:nvPr/>
        </p:nvSpPr>
        <p:spPr>
          <a:xfrm>
            <a:off x="2441523" y="914400"/>
            <a:ext cx="39986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cs typeface="Calibri"/>
              </a:rPr>
              <a:t>Team Formation</a:t>
            </a:r>
            <a:endParaRPr lang="en-US"/>
          </a:p>
        </p:txBody>
      </p:sp>
      <p:sp>
        <p:nvSpPr>
          <p:cNvPr id="9" name="TextBox 8">
            <a:extLst>
              <a:ext uri="{FF2B5EF4-FFF2-40B4-BE49-F238E27FC236}">
                <a16:creationId xmlns:a16="http://schemas.microsoft.com/office/drawing/2014/main" id="{7F5AD5DC-44E9-4CA0-9FBD-1CECE1CE1E90}"/>
              </a:ext>
            </a:extLst>
          </p:cNvPr>
          <p:cNvSpPr txBox="1"/>
          <p:nvPr/>
        </p:nvSpPr>
        <p:spPr>
          <a:xfrm>
            <a:off x="367467" y="1926820"/>
            <a:ext cx="384872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Calibri"/>
              </a:rPr>
              <a:t>Form a </a:t>
            </a:r>
            <a:r>
              <a:rPr lang="en-US" sz="2800" b="1" dirty="0">
                <a:highlight>
                  <a:srgbClr val="FFFF00"/>
                </a:highlight>
                <a:latin typeface="Calibri"/>
                <a:cs typeface="Calibri"/>
              </a:rPr>
              <a:t>Campus</a:t>
            </a:r>
            <a:r>
              <a:rPr lang="en-US" sz="2800" b="1" dirty="0">
                <a:latin typeface="Calibri"/>
                <a:cs typeface="Calibri"/>
              </a:rPr>
              <a:t> Team</a:t>
            </a:r>
          </a:p>
          <a:p>
            <a:pPr marL="457200" indent="-457200">
              <a:buFont typeface="Arial"/>
              <a:buChar char="•"/>
            </a:pPr>
            <a:r>
              <a:rPr lang="en-US" sz="2000" dirty="0">
                <a:latin typeface="Calibri"/>
                <a:cs typeface="Calibri"/>
              </a:rPr>
              <a:t>Parents gather neighbors, friends, and families to form student teams of 4-7. (Minimum of 5 members for Rising Stars! Teams, with no maximum.)</a:t>
            </a:r>
          </a:p>
          <a:p>
            <a:pPr marL="457200" indent="-457200">
              <a:buFont typeface="Arial"/>
              <a:buChar char="•"/>
            </a:pPr>
            <a:r>
              <a:rPr lang="en-US" sz="2000" dirty="0">
                <a:latin typeface="Calibri"/>
                <a:cs typeface="Calibri"/>
              </a:rPr>
              <a:t>Students may attend different FBISD schools.</a:t>
            </a:r>
            <a:endParaRPr lang="en-US" sz="2000" dirty="0">
              <a:cs typeface="Calibri"/>
            </a:endParaRPr>
          </a:p>
          <a:p>
            <a:pPr marL="457200" indent="-457200">
              <a:buFont typeface="Arial"/>
              <a:buChar char="•"/>
            </a:pPr>
            <a:r>
              <a:rPr lang="en-US" sz="2000" dirty="0">
                <a:latin typeface="Calibri"/>
                <a:cs typeface="Calibri"/>
              </a:rPr>
              <a:t>Teams select a team manager.</a:t>
            </a:r>
            <a:endParaRPr lang="en-US" sz="2000" dirty="0">
              <a:cs typeface="Calibri"/>
            </a:endParaRPr>
          </a:p>
        </p:txBody>
      </p:sp>
      <p:sp>
        <p:nvSpPr>
          <p:cNvPr id="10" name="TextBox 9">
            <a:extLst>
              <a:ext uri="{FF2B5EF4-FFF2-40B4-BE49-F238E27FC236}">
                <a16:creationId xmlns:a16="http://schemas.microsoft.com/office/drawing/2014/main" id="{0CB06EEE-16DA-4230-8235-E583DDE3E535}"/>
              </a:ext>
            </a:extLst>
          </p:cNvPr>
          <p:cNvSpPr txBox="1"/>
          <p:nvPr/>
        </p:nvSpPr>
        <p:spPr>
          <a:xfrm>
            <a:off x="4568253" y="1937577"/>
            <a:ext cx="4279690"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Calibri"/>
              </a:rPr>
              <a:t>Register a </a:t>
            </a:r>
            <a:r>
              <a:rPr lang="en-US" sz="2800" b="1" dirty="0">
                <a:highlight>
                  <a:srgbClr val="FFFF00"/>
                </a:highlight>
                <a:latin typeface="Calibri"/>
                <a:cs typeface="Calibri"/>
              </a:rPr>
              <a:t>Campus </a:t>
            </a:r>
            <a:r>
              <a:rPr lang="en-US" sz="2800" b="1" dirty="0">
                <a:latin typeface="Calibri"/>
                <a:cs typeface="Calibri"/>
              </a:rPr>
              <a:t>Team</a:t>
            </a:r>
          </a:p>
          <a:p>
            <a:pPr marL="457200" indent="-457200">
              <a:buFont typeface="Arial"/>
              <a:buChar char="•"/>
            </a:pPr>
            <a:r>
              <a:rPr lang="en-US" sz="2000" dirty="0">
                <a:latin typeface="Calibri"/>
                <a:cs typeface="Calibri"/>
              </a:rPr>
              <a:t>Team manager completes the online registration for the team.</a:t>
            </a:r>
            <a:endParaRPr lang="en-US" dirty="0"/>
          </a:p>
          <a:p>
            <a:pPr marL="457200" indent="-457200">
              <a:buFont typeface="Arial"/>
              <a:buChar char="•"/>
            </a:pPr>
            <a:r>
              <a:rPr lang="en-US" sz="2000" dirty="0">
                <a:latin typeface="Calibri"/>
                <a:cs typeface="Calibri"/>
              </a:rPr>
              <a:t>Team manager ensures EACH parent/guardian completes the </a:t>
            </a:r>
            <a:r>
              <a:rPr lang="en-US" sz="2000" b="1" dirty="0">
                <a:latin typeface="Calibri"/>
                <a:cs typeface="Calibri"/>
              </a:rPr>
              <a:t>DI Parent Acknowledgements Form.</a:t>
            </a:r>
            <a:endParaRPr lang="en-US" sz="2000" b="1" dirty="0">
              <a:cs typeface="Calibri"/>
            </a:endParaRPr>
          </a:p>
          <a:p>
            <a:pPr marL="457200" indent="-457200">
              <a:buFont typeface="Arial"/>
              <a:buChar char="•"/>
            </a:pPr>
            <a:r>
              <a:rPr lang="en-US" sz="2000" dirty="0">
                <a:latin typeface="Calibri"/>
                <a:cs typeface="Calibri"/>
              </a:rPr>
              <a:t>Return all completed forms to the Campus Sponsor, </a:t>
            </a:r>
            <a:r>
              <a:rPr lang="en-US" sz="2000" dirty="0">
                <a:highlight>
                  <a:srgbClr val="FFFF00"/>
                </a:highlight>
                <a:latin typeface="Calibri"/>
                <a:cs typeface="Calibri"/>
              </a:rPr>
              <a:t>campus sponsor name.</a:t>
            </a:r>
          </a:p>
          <a:p>
            <a:pPr marL="457200" indent="-457200">
              <a:buFont typeface="Arial"/>
              <a:buChar char="•"/>
            </a:pPr>
            <a:r>
              <a:rPr lang="en-US" sz="2000" dirty="0">
                <a:latin typeface="Calibri"/>
                <a:cs typeface="Calibri"/>
              </a:rPr>
              <a:t>Team Number and background check code will be sent via email after registration closes.</a:t>
            </a:r>
            <a:endParaRPr lang="en-US" sz="2000" dirty="0">
              <a:cs typeface="Calibri"/>
            </a:endParaRPr>
          </a:p>
        </p:txBody>
      </p:sp>
      <p:pic>
        <p:nvPicPr>
          <p:cNvPr id="11" name="Picture 10"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sp>
        <p:nvSpPr>
          <p:cNvPr id="7" name="TextBox 6">
            <a:extLst>
              <a:ext uri="{FF2B5EF4-FFF2-40B4-BE49-F238E27FC236}">
                <a16:creationId xmlns:a16="http://schemas.microsoft.com/office/drawing/2014/main" id="{8CFAF2FF-94AA-4CB8-9BA4-436A95196E5C}"/>
              </a:ext>
            </a:extLst>
          </p:cNvPr>
          <p:cNvSpPr txBox="1"/>
          <p:nvPr/>
        </p:nvSpPr>
        <p:spPr>
          <a:xfrm>
            <a:off x="140769" y="5787294"/>
            <a:ext cx="90428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chemeClr val="tx2">
                    <a:lumMod val="75000"/>
                  </a:schemeClr>
                </a:solidFill>
                <a:latin typeface="Calibri"/>
                <a:cs typeface="Calibri"/>
              </a:rPr>
              <a:t>Teams may include team members from differing ages/grade levels, but the team's Level at competition is determined by the age/grade of the eldest member.</a:t>
            </a:r>
            <a:r>
              <a:rPr lang="en-US" sz="1600" dirty="0">
                <a:solidFill>
                  <a:schemeClr val="tx2">
                    <a:lumMod val="75000"/>
                  </a:schemeClr>
                </a:solidFill>
                <a:latin typeface="Calibri"/>
                <a:cs typeface="Calibri"/>
              </a:rPr>
              <a:t> For example, if a team is composed of 6 fifth graders and 1 sixth grader, they would compete at the Middle Level.</a:t>
            </a:r>
          </a:p>
        </p:txBody>
      </p:sp>
    </p:spTree>
    <p:extLst>
      <p:ext uri="{BB962C8B-B14F-4D97-AF65-F5344CB8AC3E}">
        <p14:creationId xmlns:p14="http://schemas.microsoft.com/office/powerpoint/2010/main" val="318664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19</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4B7F2D-84F6-449B-81E9-AAFDBF3A5653}"/>
              </a:ext>
            </a:extLst>
          </p:cNvPr>
          <p:cNvSpPr txBox="1"/>
          <p:nvPr/>
        </p:nvSpPr>
        <p:spPr>
          <a:xfrm>
            <a:off x="961245" y="681747"/>
            <a:ext cx="7221511"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latin typeface="Calibri"/>
                <a:cs typeface="Calibri"/>
              </a:rPr>
              <a:t>FBISD DI Online Registration</a:t>
            </a:r>
          </a:p>
        </p:txBody>
      </p:sp>
      <p:sp>
        <p:nvSpPr>
          <p:cNvPr id="13" name="Content Placeholder 12">
            <a:extLst>
              <a:ext uri="{FF2B5EF4-FFF2-40B4-BE49-F238E27FC236}">
                <a16:creationId xmlns:a16="http://schemas.microsoft.com/office/drawing/2014/main" id="{82189511-F174-4457-883A-B16857E959DF}"/>
              </a:ext>
            </a:extLst>
          </p:cNvPr>
          <p:cNvSpPr>
            <a:spLocks noGrp="1"/>
          </p:cNvSpPr>
          <p:nvPr>
            <p:ph idx="1"/>
          </p:nvPr>
        </p:nvSpPr>
        <p:spPr>
          <a:xfrm>
            <a:off x="0" y="1610653"/>
            <a:ext cx="9143999" cy="5247347"/>
          </a:xfrm>
        </p:spPr>
        <p:txBody>
          <a:bodyPr/>
          <a:lstStyle/>
          <a:p>
            <a:r>
              <a:rPr lang="en-US" sz="2800" dirty="0">
                <a:cs typeface="Calibri"/>
              </a:rPr>
              <a:t>Online registration link is available on FBISD's Destination Imagination web page (</a:t>
            </a:r>
            <a:r>
              <a:rPr lang="en-US" sz="2000" dirty="0">
                <a:solidFill>
                  <a:srgbClr val="0070C0"/>
                </a:solidFill>
                <a:ea typeface="+mn-lt"/>
                <a:cs typeface="+mn-lt"/>
              </a:rPr>
              <a:t>https://www.fortbendisd.com/Page/71331)</a:t>
            </a:r>
            <a:endParaRPr lang="en-US" sz="2000" dirty="0">
              <a:solidFill>
                <a:srgbClr val="0070C0"/>
              </a:solidFill>
              <a:cs typeface="Calibri"/>
            </a:endParaRPr>
          </a:p>
          <a:p>
            <a:pPr marL="457200" lvl="1" indent="0" algn="ctr">
              <a:buNone/>
            </a:pPr>
            <a:endParaRPr lang="en-US" sz="2400" b="1" dirty="0">
              <a:solidFill>
                <a:srgbClr val="FF0000"/>
              </a:solidFill>
              <a:cs typeface="Calibri"/>
            </a:endParaRPr>
          </a:p>
          <a:p>
            <a:pPr marL="457200" lvl="1" indent="0" algn="ctr">
              <a:buNone/>
            </a:pPr>
            <a:r>
              <a:rPr lang="en-US" b="1" dirty="0">
                <a:solidFill>
                  <a:schemeClr val="tx2">
                    <a:lumMod val="75000"/>
                  </a:schemeClr>
                </a:solidFill>
                <a:cs typeface="Calibri"/>
              </a:rPr>
              <a:t>September 9 – October 26</a:t>
            </a:r>
            <a:endParaRPr lang="en-US" dirty="0">
              <a:solidFill>
                <a:schemeClr val="tx2">
                  <a:lumMod val="75000"/>
                </a:schemeClr>
              </a:solidFill>
              <a:cs typeface="Calibri"/>
            </a:endParaRPr>
          </a:p>
          <a:p>
            <a:pPr marL="457200" lvl="1" indent="0" algn="ctr">
              <a:buNone/>
            </a:pPr>
            <a:endParaRPr lang="en-US" sz="2400" b="1" dirty="0">
              <a:solidFill>
                <a:srgbClr val="FF0000"/>
              </a:solidFill>
              <a:cs typeface="Calibri"/>
            </a:endParaRPr>
          </a:p>
          <a:p>
            <a:pPr marL="514350" indent="-457200"/>
            <a:r>
              <a:rPr lang="en-US" sz="2800" dirty="0">
                <a:cs typeface="Calibri"/>
              </a:rPr>
              <a:t>Information required when registering a team:</a:t>
            </a:r>
          </a:p>
          <a:p>
            <a:pPr lvl="1"/>
            <a:r>
              <a:rPr lang="en-US" sz="2000" dirty="0">
                <a:cs typeface="Calibri"/>
              </a:rPr>
              <a:t>Team Manager full name and contact information</a:t>
            </a:r>
          </a:p>
          <a:p>
            <a:pPr lvl="1"/>
            <a:r>
              <a:rPr lang="en-US" sz="2000" dirty="0">
                <a:cs typeface="Calibri"/>
              </a:rPr>
              <a:t>Campus Sponsor's name</a:t>
            </a:r>
          </a:p>
          <a:p>
            <a:pPr lvl="1"/>
            <a:r>
              <a:rPr lang="en-US" sz="2000" dirty="0">
                <a:cs typeface="Calibri"/>
              </a:rPr>
              <a:t>Team Members' full name, grade, campus and birthdate</a:t>
            </a:r>
          </a:p>
          <a:p>
            <a:pPr lvl="1"/>
            <a:r>
              <a:rPr lang="en-US" sz="2000" dirty="0">
                <a:cs typeface="Calibri"/>
              </a:rPr>
              <a:t>Name and contact information of appraiser (judge) - </a:t>
            </a:r>
            <a:r>
              <a:rPr lang="en-US" sz="2000" b="1" i="1" dirty="0">
                <a:cs typeface="Calibri"/>
              </a:rPr>
              <a:t>required</a:t>
            </a:r>
          </a:p>
        </p:txBody>
      </p:sp>
      <p:pic>
        <p:nvPicPr>
          <p:cNvPr id="16" name="Picture 16" descr="A close up of a sign&#10;&#10;Description generated with high confidence">
            <a:extLst>
              <a:ext uri="{FF2B5EF4-FFF2-40B4-BE49-F238E27FC236}">
                <a16:creationId xmlns:a16="http://schemas.microsoft.com/office/drawing/2014/main" id="{7EB1736A-193A-4D91-ABF3-793B6D786BB9}"/>
              </a:ext>
            </a:extLst>
          </p:cNvPr>
          <p:cNvPicPr>
            <a:picLocks noChangeAspect="1"/>
          </p:cNvPicPr>
          <p:nvPr/>
        </p:nvPicPr>
        <p:blipFill>
          <a:blip r:embed="rId3"/>
          <a:stretch>
            <a:fillRect/>
          </a:stretch>
        </p:blipFill>
        <p:spPr>
          <a:xfrm>
            <a:off x="7155071" y="6384091"/>
            <a:ext cx="1851130" cy="470005"/>
          </a:xfrm>
          <a:prstGeom prst="rect">
            <a:avLst/>
          </a:prstGeom>
        </p:spPr>
      </p:pic>
      <p:pic>
        <p:nvPicPr>
          <p:cNvPr id="10" name="Picture 9" descr="A picture containing text, sign, clipart&#10;&#10;Description automatically generated"/>
          <p:cNvPicPr>
            <a:picLocks noChangeAspect="1"/>
          </p:cNvPicPr>
          <p:nvPr/>
        </p:nvPicPr>
        <p:blipFill>
          <a:blip r:embed="rId4"/>
          <a:stretch>
            <a:fillRect/>
          </a:stretch>
        </p:blipFill>
        <p:spPr>
          <a:xfrm>
            <a:off x="6300355" y="171581"/>
            <a:ext cx="2703544" cy="467333"/>
          </a:xfrm>
          <a:prstGeom prst="rect">
            <a:avLst/>
          </a:prstGeom>
        </p:spPr>
      </p:pic>
    </p:spTree>
    <p:extLst>
      <p:ext uri="{BB962C8B-B14F-4D97-AF65-F5344CB8AC3E}">
        <p14:creationId xmlns:p14="http://schemas.microsoft.com/office/powerpoint/2010/main" val="88362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A2FA-931A-9B4A-8773-78FAC0A39939}"/>
              </a:ext>
            </a:extLst>
          </p:cNvPr>
          <p:cNvSpPr>
            <a:spLocks noGrp="1"/>
          </p:cNvSpPr>
          <p:nvPr>
            <p:ph type="title"/>
          </p:nvPr>
        </p:nvSpPr>
        <p:spPr>
          <a:xfrm>
            <a:off x="560388" y="1065974"/>
            <a:ext cx="8429625" cy="793321"/>
          </a:xfrm>
        </p:spPr>
        <p:txBody>
          <a:bodyPr/>
          <a:lstStyle/>
          <a:p>
            <a:r>
              <a:rPr lang="en-US" sz="3600" dirty="0">
                <a:cs typeface="Calibri"/>
              </a:rPr>
              <a:t>Mrs. Jocelyn Cuchapin, DI Campus Sponsor</a:t>
            </a:r>
            <a:endParaRPr lang="en-US" sz="3600" dirty="0"/>
          </a:p>
        </p:txBody>
      </p:sp>
      <p:sp>
        <p:nvSpPr>
          <p:cNvPr id="3" name="Content Placeholder 2">
            <a:extLst>
              <a:ext uri="{FF2B5EF4-FFF2-40B4-BE49-F238E27FC236}">
                <a16:creationId xmlns:a16="http://schemas.microsoft.com/office/drawing/2014/main" id="{AF1CE301-C640-6144-BA22-EEFD13580C3B}"/>
              </a:ext>
            </a:extLst>
          </p:cNvPr>
          <p:cNvSpPr>
            <a:spLocks noGrp="1"/>
          </p:cNvSpPr>
          <p:nvPr>
            <p:ph idx="1"/>
          </p:nvPr>
        </p:nvSpPr>
        <p:spPr>
          <a:xfrm>
            <a:off x="560387" y="2114772"/>
            <a:ext cx="8429625" cy="3471863"/>
          </a:xfrm>
        </p:spPr>
        <p:txBody>
          <a:bodyPr/>
          <a:lstStyle/>
          <a:p>
            <a:r>
              <a:rPr lang="en-US" sz="2000" dirty="0"/>
              <a:t>I am currently a 2nd Grade Math and Science teacher at BJE and am proud to be serving in my third year as the Destination Imagination (DI) Campus Sponsor. Throughout my time with DI, I’ve been continually inspired by the creativity, teamwork, and problem-solving skills that students bring to each challenge.</a:t>
            </a:r>
          </a:p>
          <a:p>
            <a:r>
              <a:rPr lang="en-US" sz="2000" dirty="0"/>
              <a:t>Working with children has always been a passion of mine, and I find great joy in watching students think outside the box and turn their unique ideas into innovative solutions. It’s truly amazing to witness their growth, confidence, and collaboration through the DI experience.</a:t>
            </a:r>
          </a:p>
          <a:p>
            <a:r>
              <a:rPr lang="en-US" sz="2000" dirty="0"/>
              <a:t>I look forward to another exciting year and hope to have the opportunity to work with your child and support the wonders they have in store!</a:t>
            </a:r>
          </a:p>
        </p:txBody>
      </p:sp>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2</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spTree>
    <p:extLst>
      <p:ext uri="{BB962C8B-B14F-4D97-AF65-F5344CB8AC3E}">
        <p14:creationId xmlns:p14="http://schemas.microsoft.com/office/powerpoint/2010/main" val="22391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20</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877C30-217A-4975-8D32-1B9ED9F950F1}"/>
              </a:ext>
            </a:extLst>
          </p:cNvPr>
          <p:cNvSpPr txBox="1"/>
          <p:nvPr/>
        </p:nvSpPr>
        <p:spPr>
          <a:xfrm>
            <a:off x="71204" y="745761"/>
            <a:ext cx="900159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latin typeface="Calibri"/>
                <a:cs typeface="Calibri"/>
              </a:rPr>
              <a:t>Destination Imagination Competitions</a:t>
            </a:r>
            <a:endParaRPr lang="en-US" sz="4400">
              <a:cs typeface="Calibri"/>
            </a:endParaRPr>
          </a:p>
        </p:txBody>
      </p:sp>
      <p:sp>
        <p:nvSpPr>
          <p:cNvPr id="3" name="TextBox 2">
            <a:extLst>
              <a:ext uri="{FF2B5EF4-FFF2-40B4-BE49-F238E27FC236}">
                <a16:creationId xmlns:a16="http://schemas.microsoft.com/office/drawing/2014/main" id="{CA7E12A9-D81C-40F4-BAC8-090AB3072F2B}"/>
              </a:ext>
            </a:extLst>
          </p:cNvPr>
          <p:cNvSpPr txBox="1"/>
          <p:nvPr/>
        </p:nvSpPr>
        <p:spPr>
          <a:xfrm>
            <a:off x="287297" y="1397510"/>
            <a:ext cx="7907378"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tx2">
                    <a:lumMod val="75000"/>
                  </a:schemeClr>
                </a:solidFill>
                <a:latin typeface="Calibri"/>
                <a:cs typeface="Calibri"/>
              </a:rPr>
              <a:t>Regional Tournament</a:t>
            </a:r>
          </a:p>
          <a:p>
            <a:pPr lvl="1"/>
            <a:r>
              <a:rPr lang="en-US" sz="2800" dirty="0">
                <a:latin typeface="Calibri"/>
                <a:cs typeface="Calibri"/>
              </a:rPr>
              <a:t>Tompkins HS- Katy ISD</a:t>
            </a:r>
          </a:p>
          <a:p>
            <a:pPr lvl="1"/>
            <a:r>
              <a:rPr lang="en-US" sz="2800" dirty="0">
                <a:latin typeface="Calibri"/>
                <a:cs typeface="Calibri"/>
              </a:rPr>
              <a:t>February 21, 2026</a:t>
            </a:r>
            <a:endParaRPr lang="en-US" dirty="0">
              <a:cs typeface="Calibri" charset="0"/>
            </a:endParaRPr>
          </a:p>
          <a:p>
            <a:pPr lvl="1"/>
            <a:endParaRPr lang="en-US" sz="2800" b="1" dirty="0">
              <a:latin typeface="Calibri"/>
              <a:cs typeface="Calibri" charset="0"/>
            </a:endParaRPr>
          </a:p>
          <a:p>
            <a:r>
              <a:rPr lang="en-US" sz="2800" b="1" dirty="0">
                <a:solidFill>
                  <a:schemeClr val="tx2">
                    <a:lumMod val="75000"/>
                  </a:schemeClr>
                </a:solidFill>
                <a:latin typeface="Calibri"/>
                <a:cs typeface="Calibri"/>
              </a:rPr>
              <a:t>Affiliate (State) Tournament </a:t>
            </a:r>
            <a:r>
              <a:rPr lang="en-US" b="1" dirty="0">
                <a:latin typeface="Calibri"/>
                <a:cs typeface="Calibri"/>
              </a:rPr>
              <a:t>(for teams that advance)</a:t>
            </a:r>
            <a:endParaRPr lang="en-US" b="1" dirty="0">
              <a:cs typeface="Calibri"/>
            </a:endParaRPr>
          </a:p>
          <a:p>
            <a:pPr lvl="1"/>
            <a:r>
              <a:rPr lang="en-US" sz="2800" dirty="0">
                <a:latin typeface="Calibri"/>
                <a:cs typeface="Calibri"/>
              </a:rPr>
              <a:t>Arlington, TX</a:t>
            </a:r>
          </a:p>
          <a:p>
            <a:pPr lvl="1"/>
            <a:r>
              <a:rPr lang="en-US" sz="2800" dirty="0">
                <a:latin typeface="Calibri"/>
                <a:cs typeface="Calibri"/>
              </a:rPr>
              <a:t>April 10-11, 2026</a:t>
            </a:r>
            <a:endParaRPr lang="en-US" dirty="0">
              <a:cs typeface="Calibri" charset="0"/>
            </a:endParaRPr>
          </a:p>
          <a:p>
            <a:pPr lvl="1"/>
            <a:endParaRPr lang="en-US" sz="2800" dirty="0">
              <a:latin typeface="Calibri"/>
              <a:cs typeface="Calibri"/>
            </a:endParaRPr>
          </a:p>
          <a:p>
            <a:r>
              <a:rPr lang="en-US" sz="2800" b="1" dirty="0">
                <a:solidFill>
                  <a:schemeClr val="tx2">
                    <a:lumMod val="75000"/>
                  </a:schemeClr>
                </a:solidFill>
                <a:latin typeface="Calibri"/>
                <a:cs typeface="Calibri"/>
              </a:rPr>
              <a:t>Global Finals Tournament </a:t>
            </a:r>
            <a:r>
              <a:rPr lang="en-US" b="1" dirty="0">
                <a:latin typeface="Calibri"/>
                <a:cs typeface="Calibri"/>
              </a:rPr>
              <a:t>(for teams that advance)</a:t>
            </a:r>
          </a:p>
          <a:p>
            <a:pPr lvl="1"/>
            <a:r>
              <a:rPr lang="en-US" sz="2800" dirty="0">
                <a:latin typeface="Calibri"/>
                <a:cs typeface="Calibri"/>
              </a:rPr>
              <a:t>Kansas City, Missouri</a:t>
            </a:r>
          </a:p>
          <a:p>
            <a:pPr lvl="1"/>
            <a:r>
              <a:rPr lang="en-US" sz="2800" dirty="0">
                <a:latin typeface="Calibri"/>
                <a:cs typeface="Calibri"/>
              </a:rPr>
              <a:t>May 21-24, 2026</a:t>
            </a:r>
            <a:endParaRPr lang="en-US" sz="2800" dirty="0">
              <a:cs typeface="Calibri"/>
            </a:endParaRPr>
          </a:p>
        </p:txBody>
      </p:sp>
      <p:pic>
        <p:nvPicPr>
          <p:cNvPr id="10" name="Picture 9" descr="A picture containing text, sign, clipart&#10;&#10;Description automatically generated"/>
          <p:cNvPicPr>
            <a:picLocks noChangeAspect="1"/>
          </p:cNvPicPr>
          <p:nvPr/>
        </p:nvPicPr>
        <p:blipFill>
          <a:blip r:embed="rId3"/>
          <a:stretch>
            <a:fillRect/>
          </a:stretch>
        </p:blipFill>
        <p:spPr>
          <a:xfrm>
            <a:off x="6300356" y="171581"/>
            <a:ext cx="2703541" cy="467332"/>
          </a:xfrm>
          <a:prstGeom prst="rect">
            <a:avLst/>
          </a:prstGeom>
        </p:spPr>
      </p:pic>
      <p:sp>
        <p:nvSpPr>
          <p:cNvPr id="7" name="TextBox 6">
            <a:extLst>
              <a:ext uri="{FF2B5EF4-FFF2-40B4-BE49-F238E27FC236}">
                <a16:creationId xmlns:a16="http://schemas.microsoft.com/office/drawing/2014/main" id="{CE5A7574-CCDC-41CE-9F52-7CBAFDBAAAF4}"/>
              </a:ext>
            </a:extLst>
          </p:cNvPr>
          <p:cNvSpPr txBox="1"/>
          <p:nvPr/>
        </p:nvSpPr>
        <p:spPr>
          <a:xfrm>
            <a:off x="389600" y="2798365"/>
            <a:ext cx="72625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latin typeface="Calibri"/>
                <a:cs typeface="Calibri"/>
              </a:rPr>
              <a:t>All FBISD DI teams are required to participate in the regional tournament</a:t>
            </a:r>
            <a:endParaRPr lang="en-US" b="1" i="1" dirty="0">
              <a:cs typeface="Calibri"/>
            </a:endParaRPr>
          </a:p>
        </p:txBody>
      </p:sp>
    </p:spTree>
    <p:extLst>
      <p:ext uri="{BB962C8B-B14F-4D97-AF65-F5344CB8AC3E}">
        <p14:creationId xmlns:p14="http://schemas.microsoft.com/office/powerpoint/2010/main" val="8324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21</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7" descr="A close up of a sign&#10;&#10;Description generated with high confidence">
            <a:extLst>
              <a:ext uri="{FF2B5EF4-FFF2-40B4-BE49-F238E27FC236}">
                <a16:creationId xmlns:a16="http://schemas.microsoft.com/office/drawing/2014/main" id="{FECFEF74-E5E1-4146-9CCE-7ADB07532E47}"/>
              </a:ext>
            </a:extLst>
          </p:cNvPr>
          <p:cNvPicPr>
            <a:picLocks noChangeAspect="1"/>
          </p:cNvPicPr>
          <p:nvPr/>
        </p:nvPicPr>
        <p:blipFill>
          <a:blip r:embed="rId3"/>
          <a:stretch>
            <a:fillRect/>
          </a:stretch>
        </p:blipFill>
        <p:spPr>
          <a:xfrm>
            <a:off x="7389292" y="6299772"/>
            <a:ext cx="1757441" cy="507480"/>
          </a:xfrm>
          <a:prstGeom prst="rect">
            <a:avLst/>
          </a:prstGeom>
        </p:spPr>
      </p:pic>
      <p:sp>
        <p:nvSpPr>
          <p:cNvPr id="12" name="TextBox 11">
            <a:extLst>
              <a:ext uri="{FF2B5EF4-FFF2-40B4-BE49-F238E27FC236}">
                <a16:creationId xmlns:a16="http://schemas.microsoft.com/office/drawing/2014/main" id="{E2A39AAF-CCFC-4D93-A9BA-89CD48E8C532}"/>
              </a:ext>
            </a:extLst>
          </p:cNvPr>
          <p:cNvSpPr txBox="1"/>
          <p:nvPr/>
        </p:nvSpPr>
        <p:spPr>
          <a:xfrm>
            <a:off x="82916" y="1771538"/>
            <a:ext cx="892098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latin typeface="Calibri"/>
                <a:cs typeface="Calibri"/>
              </a:rPr>
              <a:t>FBISD SEL &amp; Enrichment Programs department pays for:</a:t>
            </a:r>
            <a:endParaRPr lang="en-US" dirty="0"/>
          </a:p>
          <a:p>
            <a:pPr marL="914400" lvl="1" indent="-457200">
              <a:buFont typeface="Arial"/>
              <a:buChar char="•"/>
            </a:pPr>
            <a:r>
              <a:rPr lang="en-US" sz="2800" dirty="0">
                <a:latin typeface="Calibri"/>
                <a:cs typeface="Calibri"/>
              </a:rPr>
              <a:t>Registration Fee for </a:t>
            </a:r>
            <a:r>
              <a:rPr lang="en-US" sz="2800" b="1" dirty="0">
                <a:latin typeface="Calibri"/>
                <a:cs typeface="Calibri"/>
              </a:rPr>
              <a:t>all</a:t>
            </a:r>
            <a:r>
              <a:rPr lang="en-US" sz="2800" dirty="0">
                <a:latin typeface="Calibri"/>
                <a:cs typeface="Calibri"/>
              </a:rPr>
              <a:t> tournaments</a:t>
            </a:r>
          </a:p>
          <a:p>
            <a:pPr marL="457200" indent="-457200">
              <a:buFont typeface="Arial"/>
              <a:buChar char="•"/>
            </a:pPr>
            <a:r>
              <a:rPr lang="en-US" sz="2800" dirty="0">
                <a:latin typeface="Calibri"/>
                <a:cs typeface="Calibri"/>
              </a:rPr>
              <a:t>Teams cannot advance as an independent team once registered as an FBISD team.</a:t>
            </a:r>
            <a:endParaRPr lang="en-US" sz="2800" dirty="0">
              <a:cs typeface="Calibri"/>
            </a:endParaRPr>
          </a:p>
          <a:p>
            <a:pPr marL="457200" indent="-457200">
              <a:buFont typeface="Arial"/>
              <a:buChar char="•"/>
            </a:pPr>
            <a:endParaRPr lang="en-US" sz="2800" dirty="0">
              <a:cs typeface="Calibri"/>
            </a:endParaRPr>
          </a:p>
        </p:txBody>
      </p:sp>
      <p:pic>
        <p:nvPicPr>
          <p:cNvPr id="9" name="Picture 8" descr="A picture containing text, sign, clipart&#10;&#10;Description automatically generated"/>
          <p:cNvPicPr>
            <a:picLocks noChangeAspect="1"/>
          </p:cNvPicPr>
          <p:nvPr/>
        </p:nvPicPr>
        <p:blipFill>
          <a:blip r:embed="rId4"/>
          <a:stretch>
            <a:fillRect/>
          </a:stretch>
        </p:blipFill>
        <p:spPr>
          <a:xfrm>
            <a:off x="6300355" y="171581"/>
            <a:ext cx="2703544" cy="467333"/>
          </a:xfrm>
          <a:prstGeom prst="rect">
            <a:avLst/>
          </a:prstGeom>
        </p:spPr>
      </p:pic>
    </p:spTree>
    <p:extLst>
      <p:ext uri="{BB962C8B-B14F-4D97-AF65-F5344CB8AC3E}">
        <p14:creationId xmlns:p14="http://schemas.microsoft.com/office/powerpoint/2010/main" val="17512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22</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3C1EEA-B3B5-40FC-850C-2791711F2059}"/>
              </a:ext>
            </a:extLst>
          </p:cNvPr>
          <p:cNvSpPr txBox="1"/>
          <p:nvPr/>
        </p:nvSpPr>
        <p:spPr>
          <a:xfrm>
            <a:off x="1991819" y="811341"/>
            <a:ext cx="7052869"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a:cs typeface="Calibri"/>
              </a:rPr>
              <a:t>FOR MORE INFORMATION:</a:t>
            </a:r>
            <a:endParaRPr lang="en-US" sz="4000" b="1" dirty="0">
              <a:cs typeface="Calibri"/>
            </a:endParaRPr>
          </a:p>
          <a:p>
            <a:endParaRPr lang="en-US" dirty="0">
              <a:cs typeface="Calibri"/>
            </a:endParaRPr>
          </a:p>
          <a:p>
            <a:endParaRPr lang="en-US" dirty="0">
              <a:cs typeface="Calibri"/>
            </a:endParaRPr>
          </a:p>
          <a:p>
            <a:endParaRPr lang="en-US" dirty="0">
              <a:cs typeface="Calibri"/>
            </a:endParaRPr>
          </a:p>
          <a:p>
            <a:r>
              <a:rPr lang="en-US" sz="2000" dirty="0">
                <a:latin typeface="Calibri"/>
                <a:cs typeface="Calibri"/>
              </a:rPr>
              <a:t>Destination Imagination, Inc:  </a:t>
            </a:r>
            <a:r>
              <a:rPr lang="en-US" sz="2000" dirty="0">
                <a:latin typeface="Calibri"/>
                <a:cs typeface="Calibri"/>
                <a:hlinkClick r:id="rId3"/>
              </a:rPr>
              <a:t>www.DestinationImagination.org</a:t>
            </a:r>
            <a:endParaRPr lang="en-US" sz="2000" dirty="0">
              <a:cs typeface="Calibri"/>
            </a:endParaRPr>
          </a:p>
          <a:p>
            <a:endParaRPr lang="en-US" sz="2000" dirty="0">
              <a:cs typeface="Calibri"/>
            </a:endParaRPr>
          </a:p>
          <a:p>
            <a:r>
              <a:rPr lang="en-US" sz="2000" dirty="0">
                <a:latin typeface="Calibri"/>
                <a:cs typeface="Calibri"/>
              </a:rPr>
              <a:t>Texas Destination Imagination: </a:t>
            </a:r>
            <a:r>
              <a:rPr lang="en-US" sz="2000" dirty="0">
                <a:latin typeface="Calibri"/>
                <a:cs typeface="Calibri"/>
                <a:hlinkClick r:id="rId4"/>
              </a:rPr>
              <a:t>http://www.texasdi.org/</a:t>
            </a:r>
            <a:endParaRPr lang="en-US" sz="2000" dirty="0">
              <a:cs typeface="Calibri"/>
            </a:endParaRPr>
          </a:p>
          <a:p>
            <a:endParaRPr lang="en-US" sz="2000" dirty="0">
              <a:cs typeface="Calibri"/>
            </a:endParaRPr>
          </a:p>
          <a:p>
            <a:r>
              <a:rPr lang="en-US" sz="2000" dirty="0">
                <a:latin typeface="Calibri"/>
                <a:cs typeface="Calibri"/>
              </a:rPr>
              <a:t>Gulf Coast Destination Imagination:  </a:t>
            </a:r>
            <a:r>
              <a:rPr lang="en-US" sz="2000" dirty="0">
                <a:latin typeface="Calibri"/>
                <a:cs typeface="Calibri"/>
                <a:hlinkClick r:id="rId5"/>
              </a:rPr>
              <a:t>www.gulfcoastdi.com</a:t>
            </a:r>
            <a:endParaRPr lang="en-US" sz="2000" dirty="0">
              <a:cs typeface="Calibri"/>
            </a:endParaRPr>
          </a:p>
          <a:p>
            <a:endParaRPr lang="en-US" sz="2000" dirty="0">
              <a:cs typeface="Calibri"/>
            </a:endParaRPr>
          </a:p>
          <a:p>
            <a:r>
              <a:rPr lang="en-US" sz="2000" dirty="0">
                <a:latin typeface="Calibri"/>
                <a:cs typeface="Calibri"/>
              </a:rPr>
              <a:t>Fort Bend ISD Destination Imagination: </a:t>
            </a:r>
            <a:r>
              <a:rPr lang="en-US" sz="2000" dirty="0">
                <a:latin typeface="Calibri"/>
                <a:cs typeface="Calibri"/>
                <a:hlinkClick r:id="rId6"/>
              </a:rPr>
              <a:t>www.fortbendisd.com/7331</a:t>
            </a:r>
            <a:r>
              <a:rPr lang="en-US" sz="2000" dirty="0">
                <a:latin typeface="Calibri"/>
                <a:cs typeface="Calibri"/>
              </a:rPr>
              <a:t> </a:t>
            </a:r>
            <a:endParaRPr lang="en-US" sz="2000" dirty="0">
              <a:cs typeface="Calibri"/>
            </a:endParaRPr>
          </a:p>
          <a:p>
            <a:endParaRPr lang="en-US" sz="2000" dirty="0">
              <a:latin typeface="Calibri"/>
              <a:cs typeface="Calibri"/>
            </a:endParaRPr>
          </a:p>
          <a:p>
            <a:r>
              <a:rPr lang="en-US" sz="2000" dirty="0">
                <a:latin typeface="Calibri"/>
                <a:cs typeface="Calibri"/>
              </a:rPr>
              <a:t>www.fortbendisd.com-&gt; Departments-&gt; Social Emotional Learning &amp; Enrichment-&gt; Enrichment Programs (at left) -&gt; Destination Imagination</a:t>
            </a:r>
            <a:endParaRPr lang="en-US" sz="2000" dirty="0">
              <a:cs typeface="Calibri"/>
            </a:endParaRPr>
          </a:p>
          <a:p>
            <a:endParaRPr lang="en-US" sz="2000" dirty="0">
              <a:cs typeface="Calibri"/>
            </a:endParaRPr>
          </a:p>
          <a:p>
            <a:endParaRPr lang="en-US" sz="2000" dirty="0">
              <a:cs typeface="Calibri"/>
            </a:endParaRPr>
          </a:p>
          <a:p>
            <a:endParaRPr lang="en-US" dirty="0">
              <a:latin typeface="Calibri"/>
              <a:cs typeface="Calibri"/>
            </a:endParaRPr>
          </a:p>
        </p:txBody>
      </p:sp>
      <p:pic>
        <p:nvPicPr>
          <p:cNvPr id="12" name="Picture 12" descr="A black sign with white text&#10;&#10;Description generated with high confidence">
            <a:extLst>
              <a:ext uri="{FF2B5EF4-FFF2-40B4-BE49-F238E27FC236}">
                <a16:creationId xmlns:a16="http://schemas.microsoft.com/office/drawing/2014/main" id="{AF8352B4-C37C-4B6A-91FF-A256BFC026A1}"/>
              </a:ext>
            </a:extLst>
          </p:cNvPr>
          <p:cNvPicPr>
            <a:picLocks noChangeAspect="1"/>
          </p:cNvPicPr>
          <p:nvPr/>
        </p:nvPicPr>
        <p:blipFill>
          <a:blip r:embed="rId7"/>
          <a:stretch>
            <a:fillRect/>
          </a:stretch>
        </p:blipFill>
        <p:spPr>
          <a:xfrm>
            <a:off x="201041" y="2244219"/>
            <a:ext cx="1715280" cy="383029"/>
          </a:xfrm>
          <a:prstGeom prst="rect">
            <a:avLst/>
          </a:prstGeom>
        </p:spPr>
      </p:pic>
      <p:pic>
        <p:nvPicPr>
          <p:cNvPr id="14" name="Picture 14">
            <a:extLst>
              <a:ext uri="{FF2B5EF4-FFF2-40B4-BE49-F238E27FC236}">
                <a16:creationId xmlns:a16="http://schemas.microsoft.com/office/drawing/2014/main" id="{07686189-698B-40DA-BD5F-CAAE515D519E}"/>
              </a:ext>
            </a:extLst>
          </p:cNvPr>
          <p:cNvPicPr>
            <a:picLocks noChangeAspect="1"/>
          </p:cNvPicPr>
          <p:nvPr/>
        </p:nvPicPr>
        <p:blipFill>
          <a:blip r:embed="rId8"/>
          <a:stretch>
            <a:fillRect/>
          </a:stretch>
        </p:blipFill>
        <p:spPr>
          <a:xfrm>
            <a:off x="193077" y="2879810"/>
            <a:ext cx="1731209" cy="399425"/>
          </a:xfrm>
          <a:prstGeom prst="rect">
            <a:avLst/>
          </a:prstGeom>
        </p:spPr>
      </p:pic>
      <p:pic>
        <p:nvPicPr>
          <p:cNvPr id="16" name="Picture 16">
            <a:extLst>
              <a:ext uri="{FF2B5EF4-FFF2-40B4-BE49-F238E27FC236}">
                <a16:creationId xmlns:a16="http://schemas.microsoft.com/office/drawing/2014/main" id="{4B40163C-6346-4BAB-BBCF-36FFBB61CD9B}"/>
              </a:ext>
            </a:extLst>
          </p:cNvPr>
          <p:cNvPicPr>
            <a:picLocks noChangeAspect="1"/>
          </p:cNvPicPr>
          <p:nvPr/>
        </p:nvPicPr>
        <p:blipFill rotWithShape="1">
          <a:blip r:embed="rId9"/>
          <a:srcRect l="2493" t="29032" r="73020" b="-5376"/>
          <a:stretch/>
        </p:blipFill>
        <p:spPr>
          <a:xfrm>
            <a:off x="233981" y="3429000"/>
            <a:ext cx="1724071" cy="629305"/>
          </a:xfrm>
          <a:prstGeom prst="rect">
            <a:avLst/>
          </a:prstGeom>
        </p:spPr>
      </p:pic>
      <p:pic>
        <p:nvPicPr>
          <p:cNvPr id="18" name="Picture 18">
            <a:extLst>
              <a:ext uri="{FF2B5EF4-FFF2-40B4-BE49-F238E27FC236}">
                <a16:creationId xmlns:a16="http://schemas.microsoft.com/office/drawing/2014/main" id="{E79D62D3-6BFA-40A1-91DB-CD127EC9A381}"/>
              </a:ext>
            </a:extLst>
          </p:cNvPr>
          <p:cNvPicPr>
            <a:picLocks noChangeAspect="1"/>
          </p:cNvPicPr>
          <p:nvPr/>
        </p:nvPicPr>
        <p:blipFill>
          <a:blip r:embed="rId10"/>
          <a:stretch>
            <a:fillRect/>
          </a:stretch>
        </p:blipFill>
        <p:spPr>
          <a:xfrm>
            <a:off x="221614" y="4167388"/>
            <a:ext cx="1727772" cy="435965"/>
          </a:xfrm>
          <a:prstGeom prst="rect">
            <a:avLst/>
          </a:prstGeom>
        </p:spPr>
      </p:pic>
      <p:pic>
        <p:nvPicPr>
          <p:cNvPr id="13" name="Picture 12" descr="A picture containing text, sign, clipart&#10;&#10;Description automatically generated"/>
          <p:cNvPicPr>
            <a:picLocks noChangeAspect="1"/>
          </p:cNvPicPr>
          <p:nvPr/>
        </p:nvPicPr>
        <p:blipFill>
          <a:blip r:embed="rId11"/>
          <a:stretch>
            <a:fillRect/>
          </a:stretch>
        </p:blipFill>
        <p:spPr>
          <a:xfrm>
            <a:off x="6300355" y="171581"/>
            <a:ext cx="2703544" cy="467333"/>
          </a:xfrm>
          <a:prstGeom prst="rect">
            <a:avLst/>
          </a:prstGeom>
        </p:spPr>
      </p:pic>
    </p:spTree>
    <p:extLst>
      <p:ext uri="{BB962C8B-B14F-4D97-AF65-F5344CB8AC3E}">
        <p14:creationId xmlns:p14="http://schemas.microsoft.com/office/powerpoint/2010/main" val="1158340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23</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id="{1479081F-727A-4418-8B01-3A0F285E1956}"/>
              </a:ext>
            </a:extLst>
          </p:cNvPr>
          <p:cNvPicPr>
            <a:picLocks noGrp="1" noChangeAspect="1"/>
          </p:cNvPicPr>
          <p:nvPr>
            <p:ph idx="1"/>
          </p:nvPr>
        </p:nvPicPr>
        <p:blipFill>
          <a:blip r:embed="rId3"/>
          <a:stretch>
            <a:fillRect/>
          </a:stretch>
        </p:blipFill>
        <p:spPr>
          <a:xfrm>
            <a:off x="354273" y="1580276"/>
            <a:ext cx="8429625" cy="1852761"/>
          </a:xfrm>
          <a:prstGeom prst="rect">
            <a:avLst/>
          </a:prstGeom>
        </p:spPr>
      </p:pic>
      <p:sp>
        <p:nvSpPr>
          <p:cNvPr id="11" name="TextBox 10">
            <a:extLst>
              <a:ext uri="{FF2B5EF4-FFF2-40B4-BE49-F238E27FC236}">
                <a16:creationId xmlns:a16="http://schemas.microsoft.com/office/drawing/2014/main" id="{6D68609D-8234-4A2E-862F-9EDEE5CF30E6}"/>
              </a:ext>
            </a:extLst>
          </p:cNvPr>
          <p:cNvSpPr txBox="1"/>
          <p:nvPr/>
        </p:nvSpPr>
        <p:spPr>
          <a:xfrm>
            <a:off x="1036195" y="4390244"/>
            <a:ext cx="73433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Calibri"/>
                <a:cs typeface="Calibri"/>
              </a:rPr>
              <a:t>Thank you for your interest in DI!</a:t>
            </a:r>
            <a:endParaRPr lang="en-US" sz="4000" dirty="0">
              <a:cs typeface="Calibri"/>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355" y="122154"/>
            <a:ext cx="2703544" cy="566187"/>
          </a:xfrm>
          <a:prstGeom prst="rect">
            <a:avLst/>
          </a:prstGeom>
        </p:spPr>
      </p:pic>
    </p:spTree>
    <p:extLst>
      <p:ext uri="{BB962C8B-B14F-4D97-AF65-F5344CB8AC3E}">
        <p14:creationId xmlns:p14="http://schemas.microsoft.com/office/powerpoint/2010/main" val="13143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A2FA-931A-9B4A-8773-78FAC0A39939}"/>
              </a:ext>
            </a:extLst>
          </p:cNvPr>
          <p:cNvSpPr>
            <a:spLocks noGrp="1"/>
          </p:cNvSpPr>
          <p:nvPr>
            <p:ph type="title"/>
          </p:nvPr>
        </p:nvSpPr>
        <p:spPr>
          <a:xfrm>
            <a:off x="586765" y="1048389"/>
            <a:ext cx="7972425" cy="844061"/>
          </a:xfrm>
        </p:spPr>
        <p:txBody>
          <a:bodyPr/>
          <a:lstStyle/>
          <a:p>
            <a:r>
              <a:rPr lang="en-US" dirty="0">
                <a:ea typeface="+mj-lt"/>
                <a:cs typeface="+mj-lt"/>
              </a:rPr>
              <a:t>What exactly is                                    ?  </a:t>
            </a:r>
            <a:endParaRPr lang="en-US" dirty="0"/>
          </a:p>
        </p:txBody>
      </p:sp>
      <p:pic>
        <p:nvPicPr>
          <p:cNvPr id="8" name="Picture 8" descr="A close up of a logo&#10;&#10;Description generated with very high confidence">
            <a:extLst>
              <a:ext uri="{FF2B5EF4-FFF2-40B4-BE49-F238E27FC236}">
                <a16:creationId xmlns:a16="http://schemas.microsoft.com/office/drawing/2014/main" id="{FD082054-BED6-424E-A951-907C896C93D5}"/>
              </a:ext>
            </a:extLst>
          </p:cNvPr>
          <p:cNvPicPr>
            <a:picLocks noGrp="1" noChangeAspect="1"/>
          </p:cNvPicPr>
          <p:nvPr>
            <p:ph idx="1"/>
          </p:nvPr>
        </p:nvPicPr>
        <p:blipFill>
          <a:blip r:embed="rId3"/>
          <a:stretch>
            <a:fillRect/>
          </a:stretch>
        </p:blipFill>
        <p:spPr>
          <a:xfrm>
            <a:off x="4263415" y="1195961"/>
            <a:ext cx="3186479" cy="605206"/>
          </a:xfrm>
          <a:prstGeom prst="rect">
            <a:avLst/>
          </a:prstGeom>
        </p:spPr>
      </p:pic>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3</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10" descr="A screenshot of a cell phone&#10;&#10;Description generated with very high confidence">
            <a:extLst>
              <a:ext uri="{FF2B5EF4-FFF2-40B4-BE49-F238E27FC236}">
                <a16:creationId xmlns:a16="http://schemas.microsoft.com/office/drawing/2014/main" id="{B43F0774-3092-4C6F-BEDB-4B234092B7AB}"/>
              </a:ext>
            </a:extLst>
          </p:cNvPr>
          <p:cNvPicPr>
            <a:picLocks noChangeAspect="1"/>
          </p:cNvPicPr>
          <p:nvPr/>
        </p:nvPicPr>
        <p:blipFill>
          <a:blip r:embed="rId4"/>
          <a:stretch>
            <a:fillRect/>
          </a:stretch>
        </p:blipFill>
        <p:spPr>
          <a:xfrm>
            <a:off x="547587" y="1853929"/>
            <a:ext cx="7875651" cy="3115822"/>
          </a:xfrm>
          <a:prstGeom prst="rect">
            <a:avLst/>
          </a:prstGeom>
        </p:spPr>
      </p:pic>
      <p:pic>
        <p:nvPicPr>
          <p:cNvPr id="9" name="Picture 8" descr="A picture containing text, sign, clipart&#10;&#10;Description automatically generated"/>
          <p:cNvPicPr>
            <a:picLocks noChangeAspect="1"/>
          </p:cNvPicPr>
          <p:nvPr/>
        </p:nvPicPr>
        <p:blipFill>
          <a:blip r:embed="rId5"/>
          <a:stretch>
            <a:fillRect/>
          </a:stretch>
        </p:blipFill>
        <p:spPr>
          <a:xfrm>
            <a:off x="6300355" y="171581"/>
            <a:ext cx="2703544" cy="467333"/>
          </a:xfrm>
          <a:prstGeom prst="rect">
            <a:avLst/>
          </a:prstGeom>
        </p:spPr>
      </p:pic>
      <p:sp>
        <p:nvSpPr>
          <p:cNvPr id="3" name="TextBox 2">
            <a:extLst>
              <a:ext uri="{FF2B5EF4-FFF2-40B4-BE49-F238E27FC236}">
                <a16:creationId xmlns:a16="http://schemas.microsoft.com/office/drawing/2014/main" id="{1797BE4E-B242-44CF-BF92-296763B052B6}"/>
              </a:ext>
            </a:extLst>
          </p:cNvPr>
          <p:cNvSpPr txBox="1"/>
          <p:nvPr/>
        </p:nvSpPr>
        <p:spPr>
          <a:xfrm>
            <a:off x="153987" y="4901003"/>
            <a:ext cx="8796848" cy="1569660"/>
          </a:xfrm>
          <a:prstGeom prst="rect">
            <a:avLst/>
          </a:prstGeom>
          <a:noFill/>
        </p:spPr>
        <p:txBody>
          <a:bodyPr wrap="square" rtlCol="0">
            <a:spAutoFit/>
          </a:bodyPr>
          <a:lstStyle/>
          <a:p>
            <a:pPr algn="ctr"/>
            <a:r>
              <a:rPr lang="en-US" sz="2400" dirty="0">
                <a:solidFill>
                  <a:schemeClr val="tx2">
                    <a:lumMod val="75000"/>
                  </a:schemeClr>
                </a:solidFill>
              </a:rPr>
              <a:t>Students work about 2-4 months on their solution.  At tournaments, they present the prepared solution as well as participate in a performance or task-based (or both) Instant Challenge, which they have 5-10 minutes to plan.</a:t>
            </a:r>
          </a:p>
        </p:txBody>
      </p:sp>
    </p:spTree>
    <p:extLst>
      <p:ext uri="{BB962C8B-B14F-4D97-AF65-F5344CB8AC3E}">
        <p14:creationId xmlns:p14="http://schemas.microsoft.com/office/powerpoint/2010/main" val="214676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A2FA-931A-9B4A-8773-78FAC0A39939}"/>
              </a:ext>
            </a:extLst>
          </p:cNvPr>
          <p:cNvSpPr>
            <a:spLocks noGrp="1"/>
          </p:cNvSpPr>
          <p:nvPr>
            <p:ph type="title"/>
          </p:nvPr>
        </p:nvSpPr>
        <p:spPr>
          <a:xfrm>
            <a:off x="1624257" y="1039597"/>
            <a:ext cx="6381018" cy="1143000"/>
          </a:xfrm>
        </p:spPr>
        <p:txBody>
          <a:bodyPr/>
          <a:lstStyle/>
          <a:p>
            <a:r>
              <a:rPr lang="en-US" dirty="0">
                <a:cs typeface="Calibri"/>
              </a:rPr>
              <a:t>Why Should Your Child Do DI?</a:t>
            </a:r>
          </a:p>
        </p:txBody>
      </p:sp>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4</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text, sign, clipart&#10;&#10;Description automatically generated"/>
          <p:cNvPicPr>
            <a:picLocks noChangeAspect="1"/>
          </p:cNvPicPr>
          <p:nvPr/>
        </p:nvPicPr>
        <p:blipFill>
          <a:blip r:embed="rId4"/>
          <a:stretch>
            <a:fillRect/>
          </a:stretch>
        </p:blipFill>
        <p:spPr>
          <a:xfrm>
            <a:off x="6300355" y="171581"/>
            <a:ext cx="2703544" cy="467333"/>
          </a:xfrm>
          <a:prstGeom prst="rect">
            <a:avLst/>
          </a:prstGeom>
        </p:spPr>
      </p:pic>
      <p:pic>
        <p:nvPicPr>
          <p:cNvPr id="10" name="Online Media 9" title="Destination Imagination: The Creative Journey Starts Here">
            <a:hlinkClick r:id="" action="ppaction://media"/>
            <a:extLst>
              <a:ext uri="{FF2B5EF4-FFF2-40B4-BE49-F238E27FC236}">
                <a16:creationId xmlns:a16="http://schemas.microsoft.com/office/drawing/2014/main" id="{79AF3A30-56FD-E784-26F6-79F2A8DE3F6F}"/>
              </a:ext>
            </a:extLst>
          </p:cNvPr>
          <p:cNvPicPr>
            <a:picLocks noGrp="1" noRot="1" noChangeAspect="1"/>
          </p:cNvPicPr>
          <p:nvPr>
            <p:ph idx="1"/>
            <a:videoFile r:link="rId1"/>
          </p:nvPr>
        </p:nvPicPr>
        <p:blipFill>
          <a:blip r:embed="rId5"/>
          <a:stretch>
            <a:fillRect/>
          </a:stretch>
        </p:blipFill>
        <p:spPr>
          <a:xfrm>
            <a:off x="1703388" y="2137714"/>
            <a:ext cx="6593131" cy="3724924"/>
          </a:xfrm>
          <a:prstGeom prst="rect">
            <a:avLst/>
          </a:prstGeom>
        </p:spPr>
      </p:pic>
    </p:spTree>
    <p:extLst>
      <p:ext uri="{BB962C8B-B14F-4D97-AF65-F5344CB8AC3E}">
        <p14:creationId xmlns:p14="http://schemas.microsoft.com/office/powerpoint/2010/main" val="245258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A2FA-931A-9B4A-8773-78FAC0A39939}"/>
              </a:ext>
            </a:extLst>
          </p:cNvPr>
          <p:cNvSpPr>
            <a:spLocks noGrp="1"/>
          </p:cNvSpPr>
          <p:nvPr>
            <p:ph type="title"/>
          </p:nvPr>
        </p:nvSpPr>
        <p:spPr>
          <a:xfrm>
            <a:off x="3593735" y="1294575"/>
            <a:ext cx="5264395" cy="1143000"/>
          </a:xfrm>
        </p:spPr>
        <p:txBody>
          <a:bodyPr/>
          <a:lstStyle/>
          <a:p>
            <a:r>
              <a:rPr lang="en-US" dirty="0">
                <a:cs typeface="Calibri"/>
              </a:rPr>
              <a:t>Can Anyone Participate?</a:t>
            </a:r>
            <a:endParaRPr lang="en-US" dirty="0"/>
          </a:p>
        </p:txBody>
      </p:sp>
      <p:sp>
        <p:nvSpPr>
          <p:cNvPr id="3" name="Content Placeholder 2">
            <a:extLst>
              <a:ext uri="{FF2B5EF4-FFF2-40B4-BE49-F238E27FC236}">
                <a16:creationId xmlns:a16="http://schemas.microsoft.com/office/drawing/2014/main" id="{AF1CE301-C640-6144-BA22-EEFD13580C3B}"/>
              </a:ext>
            </a:extLst>
          </p:cNvPr>
          <p:cNvSpPr>
            <a:spLocks noGrp="1"/>
          </p:cNvSpPr>
          <p:nvPr>
            <p:ph idx="1"/>
          </p:nvPr>
        </p:nvSpPr>
        <p:spPr>
          <a:xfrm>
            <a:off x="357187" y="3148901"/>
            <a:ext cx="8429625" cy="2470378"/>
          </a:xfrm>
        </p:spPr>
        <p:txBody>
          <a:bodyPr/>
          <a:lstStyle/>
          <a:p>
            <a:pPr marL="0" indent="0" algn="ctr">
              <a:buNone/>
            </a:pPr>
            <a:r>
              <a:rPr lang="en-US" sz="3600" dirty="0">
                <a:cs typeface="Calibri"/>
              </a:rPr>
              <a:t> </a:t>
            </a:r>
            <a:r>
              <a:rPr lang="en-US" sz="3600" dirty="0">
                <a:ea typeface="+mn-lt"/>
                <a:cs typeface="+mn-lt"/>
              </a:rPr>
              <a:t>The Destination Imagination (DI) program in FBISD is available for any 1st through 12th grade student attending a Fort Bend ISD school.</a:t>
            </a:r>
            <a:r>
              <a:rPr lang="en-US" sz="4000" dirty="0">
                <a:ea typeface="+mn-lt"/>
                <a:cs typeface="+mn-lt"/>
              </a:rPr>
              <a:t> </a:t>
            </a:r>
          </a:p>
          <a:p>
            <a:pPr marL="0" indent="0" algn="ctr">
              <a:buNone/>
            </a:pPr>
            <a:r>
              <a:rPr lang="en-US" sz="2800">
                <a:ea typeface="+mn-lt"/>
                <a:cs typeface="+mn-lt"/>
              </a:rPr>
              <a:t>Pre-K</a:t>
            </a:r>
            <a:r>
              <a:rPr lang="en-US" sz="2800" dirty="0">
                <a:ea typeface="+mn-lt"/>
                <a:cs typeface="+mn-lt"/>
              </a:rPr>
              <a:t> and kindergarten students may participate as independent teams.</a:t>
            </a:r>
            <a:endParaRPr lang="en-US" sz="2800" dirty="0">
              <a:cs typeface="Calibri"/>
            </a:endParaRPr>
          </a:p>
          <a:p>
            <a:pPr marL="0" indent="0">
              <a:buNone/>
            </a:pPr>
            <a:endParaRPr lang="en-US" dirty="0">
              <a:cs typeface="Calibri"/>
            </a:endParaRPr>
          </a:p>
        </p:txBody>
      </p:sp>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5</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10" descr="A close up of a logo&#10;&#10;Description generated with high confidence">
            <a:extLst>
              <a:ext uri="{FF2B5EF4-FFF2-40B4-BE49-F238E27FC236}">
                <a16:creationId xmlns:a16="http://schemas.microsoft.com/office/drawing/2014/main" id="{81D2A21E-291E-45AE-99A7-37BC48FC5401}"/>
              </a:ext>
            </a:extLst>
          </p:cNvPr>
          <p:cNvPicPr>
            <a:picLocks noChangeAspect="1"/>
          </p:cNvPicPr>
          <p:nvPr/>
        </p:nvPicPr>
        <p:blipFill>
          <a:blip r:embed="rId3"/>
          <a:stretch>
            <a:fillRect/>
          </a:stretch>
        </p:blipFill>
        <p:spPr>
          <a:xfrm>
            <a:off x="228600" y="1214099"/>
            <a:ext cx="3297115" cy="1941579"/>
          </a:xfrm>
          <a:prstGeom prst="rect">
            <a:avLst/>
          </a:prstGeom>
        </p:spPr>
      </p:pic>
      <p:pic>
        <p:nvPicPr>
          <p:cNvPr id="9" name="Picture 8" descr="A picture containing text, sign, clipart&#10;&#10;Description automatically generated"/>
          <p:cNvPicPr>
            <a:picLocks noChangeAspect="1"/>
          </p:cNvPicPr>
          <p:nvPr/>
        </p:nvPicPr>
        <p:blipFill>
          <a:blip r:embed="rId4"/>
          <a:stretch>
            <a:fillRect/>
          </a:stretch>
        </p:blipFill>
        <p:spPr>
          <a:xfrm>
            <a:off x="6300355" y="171581"/>
            <a:ext cx="2703544" cy="467333"/>
          </a:xfrm>
          <a:prstGeom prst="rect">
            <a:avLst/>
          </a:prstGeom>
        </p:spPr>
      </p:pic>
    </p:spTree>
    <p:extLst>
      <p:ext uri="{BB962C8B-B14F-4D97-AF65-F5344CB8AC3E}">
        <p14:creationId xmlns:p14="http://schemas.microsoft.com/office/powerpoint/2010/main" val="108141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A2FA-931A-9B4A-8773-78FAC0A39939}"/>
              </a:ext>
            </a:extLst>
          </p:cNvPr>
          <p:cNvSpPr>
            <a:spLocks noGrp="1"/>
          </p:cNvSpPr>
          <p:nvPr>
            <p:ph type="title"/>
          </p:nvPr>
        </p:nvSpPr>
        <p:spPr>
          <a:xfrm>
            <a:off x="1254980" y="547228"/>
            <a:ext cx="6363434" cy="1143000"/>
          </a:xfrm>
        </p:spPr>
        <p:txBody>
          <a:bodyPr/>
          <a:lstStyle/>
          <a:p>
            <a:r>
              <a:rPr lang="en-US" dirty="0">
                <a:ea typeface="+mj-lt"/>
                <a:cs typeface="+mj-lt"/>
              </a:rPr>
              <a:t>FBISD Levels of Participation</a:t>
            </a:r>
            <a:endParaRPr lang="en-US" dirty="0"/>
          </a:p>
        </p:txBody>
      </p:sp>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6</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55887"/>
            <a:ext cx="9144000" cy="61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p:cNvPicPr>
            <a:picLocks noChangeAspect="1"/>
          </p:cNvPicPr>
          <p:nvPr/>
        </p:nvPicPr>
        <p:blipFill>
          <a:blip r:embed="rId2"/>
          <a:stretch>
            <a:fillRect/>
          </a:stretch>
        </p:blipFill>
        <p:spPr>
          <a:xfrm>
            <a:off x="6300355" y="171581"/>
            <a:ext cx="2703544" cy="467333"/>
          </a:xfrm>
          <a:prstGeom prst="rect">
            <a:avLst/>
          </a:prstGeom>
        </p:spPr>
      </p:pic>
      <p:pic>
        <p:nvPicPr>
          <p:cNvPr id="9" name="Picture 8">
            <a:extLst>
              <a:ext uri="{FF2B5EF4-FFF2-40B4-BE49-F238E27FC236}">
                <a16:creationId xmlns:a16="http://schemas.microsoft.com/office/drawing/2014/main" id="{86A2C648-3733-F9B9-9256-9CFA9E1091FE}"/>
              </a:ext>
            </a:extLst>
          </p:cNvPr>
          <p:cNvPicPr>
            <a:picLocks noChangeAspect="1"/>
          </p:cNvPicPr>
          <p:nvPr/>
        </p:nvPicPr>
        <p:blipFill>
          <a:blip r:embed="rId3"/>
          <a:stretch>
            <a:fillRect/>
          </a:stretch>
        </p:blipFill>
        <p:spPr>
          <a:xfrm>
            <a:off x="370251" y="810495"/>
            <a:ext cx="8773749" cy="5601482"/>
          </a:xfrm>
          <a:prstGeom prst="rect">
            <a:avLst/>
          </a:prstGeom>
        </p:spPr>
      </p:pic>
    </p:spTree>
    <p:extLst>
      <p:ext uri="{BB962C8B-B14F-4D97-AF65-F5344CB8AC3E}">
        <p14:creationId xmlns:p14="http://schemas.microsoft.com/office/powerpoint/2010/main" val="305029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7</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sp>
        <p:nvSpPr>
          <p:cNvPr id="10" name="TextBox 9"/>
          <p:cNvSpPr txBox="1"/>
          <p:nvPr/>
        </p:nvSpPr>
        <p:spPr>
          <a:xfrm flipH="1">
            <a:off x="-432118" y="103250"/>
            <a:ext cx="7164592" cy="646331"/>
          </a:xfrm>
          <a:prstGeom prst="rect">
            <a:avLst/>
          </a:prstGeom>
          <a:noFill/>
        </p:spPr>
        <p:txBody>
          <a:bodyPr wrap="square" rtlCol="0">
            <a:spAutoFit/>
          </a:bodyPr>
          <a:lstStyle/>
          <a:p>
            <a:pPr algn="ctr"/>
            <a:r>
              <a:rPr lang="en-US" sz="3600" b="1" dirty="0"/>
              <a:t>Challenge Sneak Peek- Technical </a:t>
            </a:r>
          </a:p>
        </p:txBody>
      </p:sp>
      <p:pic>
        <p:nvPicPr>
          <p:cNvPr id="3" name="Picture 2">
            <a:extLst>
              <a:ext uri="{FF2B5EF4-FFF2-40B4-BE49-F238E27FC236}">
                <a16:creationId xmlns:a16="http://schemas.microsoft.com/office/drawing/2014/main" id="{98FF3A82-60AE-E480-3AFF-DFAB70AB8429}"/>
              </a:ext>
            </a:extLst>
          </p:cNvPr>
          <p:cNvPicPr>
            <a:picLocks noChangeAspect="1"/>
          </p:cNvPicPr>
          <p:nvPr/>
        </p:nvPicPr>
        <p:blipFill>
          <a:blip r:embed="rId4"/>
          <a:stretch>
            <a:fillRect/>
          </a:stretch>
        </p:blipFill>
        <p:spPr>
          <a:xfrm>
            <a:off x="1019816" y="910813"/>
            <a:ext cx="7104367" cy="5445537"/>
          </a:xfrm>
          <a:prstGeom prst="rect">
            <a:avLst/>
          </a:prstGeom>
        </p:spPr>
      </p:pic>
    </p:spTree>
    <p:extLst>
      <p:ext uri="{BB962C8B-B14F-4D97-AF65-F5344CB8AC3E}">
        <p14:creationId xmlns:p14="http://schemas.microsoft.com/office/powerpoint/2010/main" val="148015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8</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sp>
        <p:nvSpPr>
          <p:cNvPr id="10" name="TextBox 9"/>
          <p:cNvSpPr txBox="1"/>
          <p:nvPr/>
        </p:nvSpPr>
        <p:spPr>
          <a:xfrm flipH="1">
            <a:off x="0" y="109186"/>
            <a:ext cx="6354329" cy="584775"/>
          </a:xfrm>
          <a:prstGeom prst="rect">
            <a:avLst/>
          </a:prstGeom>
          <a:noFill/>
        </p:spPr>
        <p:txBody>
          <a:bodyPr wrap="square" rtlCol="0">
            <a:spAutoFit/>
          </a:bodyPr>
          <a:lstStyle/>
          <a:p>
            <a:pPr algn="ctr"/>
            <a:r>
              <a:rPr lang="en-US" sz="3200" b="1" dirty="0"/>
              <a:t>Challenge Sneak Peek- Engineering</a:t>
            </a:r>
          </a:p>
        </p:txBody>
      </p:sp>
      <p:pic>
        <p:nvPicPr>
          <p:cNvPr id="7" name="Picture 6">
            <a:extLst>
              <a:ext uri="{FF2B5EF4-FFF2-40B4-BE49-F238E27FC236}">
                <a16:creationId xmlns:a16="http://schemas.microsoft.com/office/drawing/2014/main" id="{9E84539C-6F50-5986-5305-CEBF36F7B3E1}"/>
              </a:ext>
            </a:extLst>
          </p:cNvPr>
          <p:cNvPicPr>
            <a:picLocks noChangeAspect="1"/>
          </p:cNvPicPr>
          <p:nvPr/>
        </p:nvPicPr>
        <p:blipFill>
          <a:blip r:embed="rId4"/>
          <a:stretch>
            <a:fillRect/>
          </a:stretch>
        </p:blipFill>
        <p:spPr>
          <a:xfrm>
            <a:off x="1343777" y="982078"/>
            <a:ext cx="6456445" cy="5362496"/>
          </a:xfrm>
          <a:prstGeom prst="rect">
            <a:avLst/>
          </a:prstGeom>
        </p:spPr>
      </p:pic>
    </p:spTree>
    <p:extLst>
      <p:ext uri="{BB962C8B-B14F-4D97-AF65-F5344CB8AC3E}">
        <p14:creationId xmlns:p14="http://schemas.microsoft.com/office/powerpoint/2010/main" val="70141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9</a:t>
            </a:fld>
            <a:endParaRPr lang="en-US" dirty="0"/>
          </a:p>
        </p:txBody>
      </p:sp>
      <p:sp>
        <p:nvSpPr>
          <p:cNvPr id="5" name="Rectangle 4">
            <a:extLst>
              <a:ext uri="{FF2B5EF4-FFF2-40B4-BE49-F238E27FC236}">
                <a16:creationId xmlns:a16="http://schemas.microsoft.com/office/drawing/2014/main" id="{216D0DA4-AAEE-B44B-A606-261FB669FE57}"/>
              </a:ext>
            </a:extLst>
          </p:cNvPr>
          <p:cNvSpPr/>
          <p:nvPr/>
        </p:nvSpPr>
        <p:spPr>
          <a:xfrm>
            <a:off x="0" y="0"/>
            <a:ext cx="9144000" cy="810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AC3D03-7BA6-1347-A9E9-1DB9DE93D801}"/>
              </a:ext>
            </a:extLst>
          </p:cNvPr>
          <p:cNvSpPr/>
          <p:nvPr/>
        </p:nvSpPr>
        <p:spPr>
          <a:xfrm>
            <a:off x="0" y="749009"/>
            <a:ext cx="9144000" cy="61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p:cNvPicPr>
            <a:picLocks noChangeAspect="1"/>
          </p:cNvPicPr>
          <p:nvPr/>
        </p:nvPicPr>
        <p:blipFill>
          <a:blip r:embed="rId3"/>
          <a:stretch>
            <a:fillRect/>
          </a:stretch>
        </p:blipFill>
        <p:spPr>
          <a:xfrm>
            <a:off x="6300355" y="171581"/>
            <a:ext cx="2703544" cy="467333"/>
          </a:xfrm>
          <a:prstGeom prst="rect">
            <a:avLst/>
          </a:prstGeom>
        </p:spPr>
      </p:pic>
      <p:sp>
        <p:nvSpPr>
          <p:cNvPr id="3" name="Rectangle 2"/>
          <p:cNvSpPr/>
          <p:nvPr/>
        </p:nvSpPr>
        <p:spPr>
          <a:xfrm>
            <a:off x="140101" y="109186"/>
            <a:ext cx="5722657" cy="584775"/>
          </a:xfrm>
          <a:prstGeom prst="rect">
            <a:avLst/>
          </a:prstGeom>
        </p:spPr>
        <p:txBody>
          <a:bodyPr wrap="none">
            <a:spAutoFit/>
          </a:bodyPr>
          <a:lstStyle/>
          <a:p>
            <a:r>
              <a:rPr lang="en-US" sz="3200" b="1" dirty="0"/>
              <a:t>Challenge Sneak Peek - Scientific</a:t>
            </a:r>
          </a:p>
        </p:txBody>
      </p:sp>
      <p:pic>
        <p:nvPicPr>
          <p:cNvPr id="9" name="Picture 8">
            <a:extLst>
              <a:ext uri="{FF2B5EF4-FFF2-40B4-BE49-F238E27FC236}">
                <a16:creationId xmlns:a16="http://schemas.microsoft.com/office/drawing/2014/main" id="{46E65FD6-A7C5-4936-04C1-747425A5B2A5}"/>
              </a:ext>
            </a:extLst>
          </p:cNvPr>
          <p:cNvPicPr>
            <a:picLocks noChangeAspect="1"/>
          </p:cNvPicPr>
          <p:nvPr/>
        </p:nvPicPr>
        <p:blipFill>
          <a:blip r:embed="rId4"/>
          <a:stretch>
            <a:fillRect/>
          </a:stretch>
        </p:blipFill>
        <p:spPr>
          <a:xfrm>
            <a:off x="1397581" y="941081"/>
            <a:ext cx="6348838" cy="4975837"/>
          </a:xfrm>
          <a:prstGeom prst="rect">
            <a:avLst/>
          </a:prstGeom>
        </p:spPr>
      </p:pic>
    </p:spTree>
    <p:extLst>
      <p:ext uri="{BB962C8B-B14F-4D97-AF65-F5344CB8AC3E}">
        <p14:creationId xmlns:p14="http://schemas.microsoft.com/office/powerpoint/2010/main" val="1536014906"/>
      </p:ext>
    </p:extLst>
  </p:cSld>
  <p:clrMapOvr>
    <a:masterClrMapping/>
  </p:clrMapOvr>
</p:sld>
</file>

<file path=ppt/theme/theme1.xml><?xml version="1.0" encoding="utf-8"?>
<a:theme xmlns:a="http://schemas.openxmlformats.org/drawingml/2006/main" name="Office Theme">
  <a:themeElements>
    <a:clrScheme name="FBISD">
      <a:dk1>
        <a:srgbClr val="000000"/>
      </a:dk1>
      <a:lt1>
        <a:srgbClr val="FFFFFF"/>
      </a:lt1>
      <a:dk2>
        <a:srgbClr val="8F2828"/>
      </a:dk2>
      <a:lt2>
        <a:srgbClr val="E1D7C9"/>
      </a:lt2>
      <a:accent1>
        <a:srgbClr val="205178"/>
      </a:accent1>
      <a:accent2>
        <a:srgbClr val="C5692E"/>
      </a:accent2>
      <a:accent3>
        <a:srgbClr val="4F863C"/>
      </a:accent3>
      <a:accent4>
        <a:srgbClr val="76265F"/>
      </a:accent4>
      <a:accent5>
        <a:srgbClr val="0D6F74"/>
      </a:accent5>
      <a:accent6>
        <a:srgbClr val="C39B2E"/>
      </a:accent6>
      <a:hlink>
        <a:srgbClr val="205178"/>
      </a:hlink>
      <a:folHlink>
        <a:srgbClr val="C39B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CAD52E3E-1F4F-F144-B93E-3EA90FD808BF}" vid="{C87BE6F2-FA0A-6745-8504-90B4D30180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04E4577938A04D81D9F7E62D090ACC" ma:contentTypeVersion="18" ma:contentTypeDescription="Create a new document." ma:contentTypeScope="" ma:versionID="545fc8ebeed87f5a0e0f26d87313cb5b">
  <xsd:schema xmlns:xsd="http://www.w3.org/2001/XMLSchema" xmlns:xs="http://www.w3.org/2001/XMLSchema" xmlns:p="http://schemas.microsoft.com/office/2006/metadata/properties" xmlns:ns1="http://schemas.microsoft.com/sharepoint/v3" xmlns:ns2="61820c78-1f51-426b-9ba6-b2a5211a6fa6" xmlns:ns3="24435a9b-e4b2-4c43-896b-058b25f972b2" targetNamespace="http://schemas.microsoft.com/office/2006/metadata/properties" ma:root="true" ma:fieldsID="36535628aa23de59ac93df657a298586" ns1:_="" ns2:_="" ns3:_="">
    <xsd:import namespace="http://schemas.microsoft.com/sharepoint/v3"/>
    <xsd:import namespace="61820c78-1f51-426b-9ba6-b2a5211a6fa6"/>
    <xsd:import namespace="24435a9b-e4b2-4c43-896b-058b25f972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820c78-1f51-426b-9ba6-b2a5211a6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13b17f-4c1e-49da-8a26-888c8b1ab7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435a9b-e4b2-4c43-896b-058b25f972b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af06ad-6fc1-49fe-8a66-4dffe7f03cea}" ma:internalName="TaxCatchAll" ma:showField="CatchAllData" ma:web="24435a9b-e4b2-4c43-896b-058b25f972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1820c78-1f51-426b-9ba6-b2a5211a6fa6">
      <Terms xmlns="http://schemas.microsoft.com/office/infopath/2007/PartnerControls"/>
    </lcf76f155ced4ddcb4097134ff3c332f>
    <TaxCatchAll xmlns="24435a9b-e4b2-4c43-896b-058b25f972b2" xsi:nil="true"/>
    <SharedWithUsers xmlns="24435a9b-e4b2-4c43-896b-058b25f972b2">
      <UserInfo>
        <DisplayName/>
        <AccountId xsi:nil="true"/>
        <AccountType/>
      </UserInfo>
    </SharedWithUsers>
    <MediaLengthInSeconds xmlns="61820c78-1f51-426b-9ba6-b2a5211a6fa6" xsi:nil="true"/>
  </documentManagement>
</p:properties>
</file>

<file path=customXml/itemProps1.xml><?xml version="1.0" encoding="utf-8"?>
<ds:datastoreItem xmlns:ds="http://schemas.openxmlformats.org/officeDocument/2006/customXml" ds:itemID="{8E3C79C2-579A-45AF-8777-303099185AEA}">
  <ds:schemaRefs>
    <ds:schemaRef ds:uri="http://schemas.microsoft.com/sharepoint/v3/contenttype/forms"/>
  </ds:schemaRefs>
</ds:datastoreItem>
</file>

<file path=customXml/itemProps2.xml><?xml version="1.0" encoding="utf-8"?>
<ds:datastoreItem xmlns:ds="http://schemas.openxmlformats.org/officeDocument/2006/customXml" ds:itemID="{11813931-3B72-4E4E-895E-CF3AAB66A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820c78-1f51-426b-9ba6-b2a5211a6fa6"/>
    <ds:schemaRef ds:uri="24435a9b-e4b2-4c43-896b-058b25f97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861F96-BE49-484C-8568-BF7590800D8B}">
  <ds:schemaRefs>
    <ds:schemaRef ds:uri="http://purl.org/dc/dcmitype/"/>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24435a9b-e4b2-4c43-896b-058b25f972b2"/>
    <ds:schemaRef ds:uri="61820c78-1f51-426b-9ba6-b2a5211a6fa6"/>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Leadership Launch 2017 DrDupre-Template</Template>
  <TotalTime>59147</TotalTime>
  <Words>1231</Words>
  <Application>Microsoft Office PowerPoint</Application>
  <PresentationFormat>On-screen Show (4:3)</PresentationFormat>
  <Paragraphs>139</Paragraphs>
  <Slides>23</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Destination Imagination in FBISD   Parent Information</vt:lpstr>
      <vt:lpstr>Mrs. Jocelyn Cuchapin, DI Campus Sponsor</vt:lpstr>
      <vt:lpstr>What exactly is                                    ?  </vt:lpstr>
      <vt:lpstr>Why Should Your Child Do DI?</vt:lpstr>
      <vt:lpstr>Can Anyone Participate?</vt:lpstr>
      <vt:lpstr>FBISD Levels of Participation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Destination Imagination in FBISD   Parent Information Meeting Presented by XXX Month 00, 2022</dc:title>
  <dc:creator>Raziuddin, Jasmine</dc:creator>
  <cp:lastModifiedBy>Cuchapin, Jocelyn</cp:lastModifiedBy>
  <cp:revision>1787</cp:revision>
  <cp:lastPrinted>2017-07-27T14:36:43Z</cp:lastPrinted>
  <dcterms:created xsi:type="dcterms:W3CDTF">2017-07-25T21:10:55Z</dcterms:created>
  <dcterms:modified xsi:type="dcterms:W3CDTF">2025-09-25T14:06:15Z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0x0101004B04E4577938A04D81D9F7E62D090ACC</vt:lpwstr>
  </property>
  <property fmtid="{D5CDD505-2E9C-101B-9397-08002B2CF9AE}" pid="3" name="Order">
    <vt:r8>1662900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