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4" r:id="rId8"/>
    <p:sldId id="259" r:id="rId9"/>
    <p:sldId id="260" r:id="rId10"/>
    <p:sldId id="261" r:id="rId11"/>
    <p:sldId id="262" r:id="rId12"/>
    <p:sldId id="263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1F1AB-2319-E38E-697C-5E34F40EC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2A8F3-84B3-AEE6-6C4B-11652C21D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10910-0740-E77A-C571-CA6034F3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883-9D9D-4B3B-B299-57449FD0A29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D8419-4C51-D895-5A64-2A1194EE5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EABA7-60BC-3D15-C25D-D1D82E8A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2AE6-6F35-4143-B5F6-578F11E29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34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0AB86-C117-95F1-8964-60FD85EB5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8B1B76-8435-91B2-8FF2-0933A519E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2DC8E-0B61-CEF6-FB67-D5143F9C4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883-9D9D-4B3B-B299-57449FD0A29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4D104-703A-8293-34CA-B8AF9ED3C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470A8-6A38-FF1F-8DDB-27F32B84D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2AE6-6F35-4143-B5F6-578F11E29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13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589134-C3C4-63EC-B47E-F28E9E99F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ACFC16-710B-AB48-A5CA-AB53CD479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D56F3-AB57-0EFA-F34F-9C027030E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883-9D9D-4B3B-B299-57449FD0A29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04699-3406-90BA-A5C2-5E45C1DBB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728BC-ACDE-D1F4-191E-430C6086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2AE6-6F35-4143-B5F6-578F11E29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85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5598D-4CB6-0B5B-2CA1-457D03365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99F3C-5B92-F9A6-9B9C-68F12C06C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2908B-4DD8-AA86-A4F3-90753EED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883-9D9D-4B3B-B299-57449FD0A29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CD195-256F-656E-62CF-C54ECF55B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8787B-28D7-B234-BD27-34772303E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2AE6-6F35-4143-B5F6-578F11E29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55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C7A12-F511-7413-2C2E-05016A07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F6B36-95C2-58FB-CE7D-E846C05AC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D933-8469-1868-8F33-12BA793D5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883-9D9D-4B3B-B299-57449FD0A29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97D19-CA34-6714-6B18-BD1B5550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439DC-7511-3EE3-0116-BFB092958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2AE6-6F35-4143-B5F6-578F11E29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60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FCBAC-FBE2-FCBE-C166-A0D41275B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A14CC-9DBC-E189-98B3-726228131C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A63C0-446B-1E68-E04C-338439D04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08F98-52D2-F1B9-6814-AC8A0E751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883-9D9D-4B3B-B299-57449FD0A29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184DE-FC2A-FDD5-7ACF-0E3895E80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452D5-2A02-B9E5-C8C8-4CCCC47E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2AE6-6F35-4143-B5F6-578F11E29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52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1BCC5-2573-868A-0C29-45C426CE1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96C0A-8887-DF47-2018-E831D25EB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B1FC10-F578-2F43-F3FC-E6ED758D0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DD6001-D558-DA03-9829-9479FE35D4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2EDF4-9ED6-702A-15C2-053A2305EA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A0F19C-ECE9-BE22-64A6-8221E0A22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883-9D9D-4B3B-B299-57449FD0A29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FD4A0-D959-1FA4-B431-40479B337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95F6F7-7ACF-6C68-24FF-B626B8090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2AE6-6F35-4143-B5F6-578F11E29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8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D7349-0891-9CD0-BD29-1050CA8A8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FA2308-2992-21AC-B07D-7156A691B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883-9D9D-4B3B-B299-57449FD0A29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77440-D907-BE50-E7DD-FDA73A7BC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196C4-6FD2-0DE5-6D88-C3E5EF0D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2AE6-6F35-4143-B5F6-578F11E29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0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49928E-24F8-4360-5D8E-8387D41C9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883-9D9D-4B3B-B299-57449FD0A29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2E740-73C5-C7B1-B2BD-0F55EFDFA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465C4-3323-83AB-CDA2-F1E309F8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2AE6-6F35-4143-B5F6-578F11E29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18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00198-64F3-10BF-CB52-BA71516D9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4D098-049B-AFAB-87A3-467871DA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9872B-6C7A-649F-ECDA-A26987250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B53A6-1CE6-CF78-3893-EF244ED1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883-9D9D-4B3B-B299-57449FD0A29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C69C0-9CCE-503C-FFCD-059F6F17A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E531-F083-DCAD-4804-889BA981A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2AE6-6F35-4143-B5F6-578F11E29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37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FEBC0-4E23-6EC1-6576-30CADAED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E18A95-C34A-EE4F-29AD-F342D3C911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008FB-DF07-D001-FB94-FF481E486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8C894-91AF-0C5F-E06B-BB611D05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883-9D9D-4B3B-B299-57449FD0A29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D1BB2-3352-2730-0AD4-02B9F20AE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82051-9BA8-AE47-2A55-526B401ED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2AE6-6F35-4143-B5F6-578F11E29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50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62C144-00E3-5BDB-BA7A-E714093F4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FF090-1F44-73F6-42E7-0019C670A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444F8-6073-C129-13DF-70299324AC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146883-9D9D-4B3B-B299-57449FD0A29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43B70-751D-0D4E-70A9-AF0710478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659A6-B998-DDC9-2D6D-1E840FFC9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672AE6-6F35-4143-B5F6-578F11E29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3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rson wearing gardening gloves planting fir tree">
            <a:extLst>
              <a:ext uri="{FF2B5EF4-FFF2-40B4-BE49-F238E27FC236}">
                <a16:creationId xmlns:a16="http://schemas.microsoft.com/office/drawing/2014/main" id="{1E0BC2BA-A8D0-B1FB-8D4D-DCD164F669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9" b="1209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FC08BB-0BE8-D1DB-A707-E27DC2D5F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How Does Your Garden Grow?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0DCC7E-DF79-4AB8-8B81-388894D1B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By Stryker Lindsey</a:t>
            </a:r>
          </a:p>
        </p:txBody>
      </p:sp>
    </p:spTree>
    <p:extLst>
      <p:ext uri="{BB962C8B-B14F-4D97-AF65-F5344CB8AC3E}">
        <p14:creationId xmlns:p14="http://schemas.microsoft.com/office/powerpoint/2010/main" val="1503846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7E81E-008E-F298-BEBE-29E6CE410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planting and harvesting calendar (May-Aug)</a:t>
            </a:r>
          </a:p>
        </p:txBody>
      </p:sp>
      <p:pic>
        <p:nvPicPr>
          <p:cNvPr id="2050" name="Picture 2" descr="May to August 2024 Calendar | Calendar Quickly">
            <a:extLst>
              <a:ext uri="{FF2B5EF4-FFF2-40B4-BE49-F238E27FC236}">
                <a16:creationId xmlns:a16="http://schemas.microsoft.com/office/drawing/2014/main" id="{82C12D44-6443-430B-4D8E-89118818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6451460" cy="498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AB4F3A-573E-A81B-F694-643446C3B801}"/>
              </a:ext>
            </a:extLst>
          </p:cNvPr>
          <p:cNvSpPr txBox="1"/>
          <p:nvPr/>
        </p:nvSpPr>
        <p:spPr>
          <a:xfrm>
            <a:off x="7410734" y="2006221"/>
            <a:ext cx="290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Peanut planting can end as late as Jun.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645419-707B-12E2-D039-DC7717F7E291}"/>
              </a:ext>
            </a:extLst>
          </p:cNvPr>
          <p:cNvCxnSpPr>
            <a:stCxn id="3" idx="1"/>
          </p:cNvCxnSpPr>
          <p:nvPr/>
        </p:nvCxnSpPr>
        <p:spPr>
          <a:xfrm flipH="1">
            <a:off x="4954137" y="2329387"/>
            <a:ext cx="2456597" cy="7550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6E57E1-FA73-C9BD-15CE-FF6471A548A5}"/>
              </a:ext>
            </a:extLst>
          </p:cNvPr>
          <p:cNvSpPr txBox="1"/>
          <p:nvPr/>
        </p:nvSpPr>
        <p:spPr>
          <a:xfrm>
            <a:off x="7574507" y="3930555"/>
            <a:ext cx="33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Beetroot and corn harvesting can start as early as Aug.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9D0D79-E81B-853B-E358-D33F35BE20B3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459104" y="4253721"/>
            <a:ext cx="2115403" cy="591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568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7E81E-008E-F298-BEBE-29E6CE410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planting and harvesting calendar (Sep-Dec)</a:t>
            </a:r>
          </a:p>
        </p:txBody>
      </p:sp>
      <p:pic>
        <p:nvPicPr>
          <p:cNvPr id="3074" name="Picture 2" descr="September to December 2024 Calendar | Calendar Quickly">
            <a:extLst>
              <a:ext uri="{FF2B5EF4-FFF2-40B4-BE49-F238E27FC236}">
                <a16:creationId xmlns:a16="http://schemas.microsoft.com/office/drawing/2014/main" id="{9C9556FF-9AA7-4763-04DB-37BADBAD6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81856"/>
            <a:ext cx="6569612" cy="507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610B15-4097-3DE2-E37F-767EF767E407}"/>
              </a:ext>
            </a:extLst>
          </p:cNvPr>
          <p:cNvSpPr txBox="1"/>
          <p:nvPr/>
        </p:nvSpPr>
        <p:spPr>
          <a:xfrm>
            <a:off x="7888406" y="2483893"/>
            <a:ext cx="320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Beetroot and corn harvesting can end as late as Oct.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1B13393-A823-78D8-B701-E57D9FEC4BE3}"/>
              </a:ext>
            </a:extLst>
          </p:cNvPr>
          <p:cNvCxnSpPr>
            <a:stCxn id="4" idx="1"/>
          </p:cNvCxnSpPr>
          <p:nvPr/>
        </p:nvCxnSpPr>
        <p:spPr>
          <a:xfrm flipH="1">
            <a:off x="5104263" y="2807059"/>
            <a:ext cx="2784143" cy="1408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756E24-0028-4BEA-5A9E-57EB503CB20B}"/>
              </a:ext>
            </a:extLst>
          </p:cNvPr>
          <p:cNvSpPr txBox="1"/>
          <p:nvPr/>
        </p:nvSpPr>
        <p:spPr>
          <a:xfrm>
            <a:off x="8011236" y="3875964"/>
            <a:ext cx="3084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Peanuts should be harvested between Sep. and Nov.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9513D2-4D74-6A36-6F73-110AC9312776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1446663" y="2947916"/>
            <a:ext cx="6564573" cy="12512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8F3F58-F6C5-042F-14EC-AB4324B09F7D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4012442" y="2807059"/>
            <a:ext cx="3998794" cy="1392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1F1163-6DD4-4910-D59F-6E03E64023CE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497540" y="4199130"/>
            <a:ext cx="5513696" cy="7140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66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2C649-BBF4-DB54-582C-19F8CEB5C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Glossary (A-M)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5D270-CE5F-94CE-5757-743BFDD03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Absorbed: Soaked up</a:t>
            </a:r>
          </a:p>
          <a:p>
            <a:r>
              <a:rPr lang="en-US" dirty="0"/>
              <a:t>Biennial: Biennial plants live for 2 years</a:t>
            </a:r>
          </a:p>
          <a:p>
            <a:r>
              <a:rPr lang="en-US" dirty="0"/>
              <a:t>Develop: Turn into</a:t>
            </a:r>
          </a:p>
          <a:p>
            <a:r>
              <a:rPr lang="en-US" dirty="0"/>
              <a:t>Embryo: The part of a seed that becomes the plant</a:t>
            </a:r>
          </a:p>
          <a:p>
            <a:r>
              <a:rPr lang="en-US" dirty="0"/>
              <a:t>Emerge: To come out of</a:t>
            </a:r>
          </a:p>
          <a:p>
            <a:r>
              <a:rPr lang="en-US" dirty="0"/>
              <a:t>Erect: Stiff</a:t>
            </a:r>
          </a:p>
          <a:p>
            <a:r>
              <a:rPr lang="en-US" dirty="0"/>
              <a:t>Expand: Grow</a:t>
            </a:r>
          </a:p>
          <a:p>
            <a:r>
              <a:rPr lang="en-US" dirty="0"/>
              <a:t>Fungus: A “fake plant” that produces spores instead of seeds</a:t>
            </a:r>
          </a:p>
          <a:p>
            <a:r>
              <a:rPr lang="en-US" dirty="0"/>
              <a:t>Kernel: The seed of a corn</a:t>
            </a:r>
          </a:p>
          <a:p>
            <a:r>
              <a:rPr lang="en-US" dirty="0"/>
              <a:t>Leafy: Having leaves or resembling a leaf</a:t>
            </a:r>
          </a:p>
          <a:p>
            <a:r>
              <a:rPr lang="en-US" dirty="0"/>
              <a:t>Moisture: Liquid</a:t>
            </a:r>
          </a:p>
        </p:txBody>
      </p:sp>
    </p:spTree>
    <p:extLst>
      <p:ext uri="{BB962C8B-B14F-4D97-AF65-F5344CB8AC3E}">
        <p14:creationId xmlns:p14="http://schemas.microsoft.com/office/powerpoint/2010/main" val="1220168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2C649-BBF4-DB54-582C-19F8CEB5C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Glossary (N-W)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5D270-CE5F-94CE-5757-743BFDD03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Nevertheless: Either way</a:t>
            </a:r>
          </a:p>
          <a:p>
            <a:r>
              <a:rPr lang="en-US" dirty="0"/>
              <a:t>Nutrient: A substance required for survival and growth</a:t>
            </a:r>
          </a:p>
          <a:p>
            <a:r>
              <a:rPr lang="en-US" dirty="0"/>
              <a:t>Pollination: What a bee does to help plants survive</a:t>
            </a:r>
          </a:p>
          <a:p>
            <a:r>
              <a:rPr lang="en-US" dirty="0"/>
              <a:t>Root: Part of a plant that helps it get water and nutrients from the soil, as well as keeping it in place</a:t>
            </a:r>
          </a:p>
          <a:p>
            <a:r>
              <a:rPr lang="en-US" dirty="0"/>
              <a:t>Root-veggie: A veggie that grows underground</a:t>
            </a:r>
          </a:p>
          <a:p>
            <a:r>
              <a:rPr lang="en-US" dirty="0"/>
              <a:t>Seedball: A brown plant formed from flower clusters on a beetroot’s stem</a:t>
            </a:r>
          </a:p>
          <a:p>
            <a:r>
              <a:rPr lang="en-US" dirty="0"/>
              <a:t>Survive: Live</a:t>
            </a:r>
          </a:p>
          <a:p>
            <a:r>
              <a:rPr lang="en-US" dirty="0"/>
              <a:t>Withering: The dying of a plant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5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9" name="Picture 8" descr="Close-up of an ear of fresh corn">
            <a:extLst>
              <a:ext uri="{FF2B5EF4-FFF2-40B4-BE49-F238E27FC236}">
                <a16:creationId xmlns:a16="http://schemas.microsoft.com/office/drawing/2014/main" id="{D871A493-3AD6-8011-7DDC-BA4CF26A18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r="57102" b="-1"/>
          <a:stretch/>
        </p:blipFill>
        <p:spPr>
          <a:xfrm>
            <a:off x="20" y="10"/>
            <a:ext cx="4063768" cy="6857990"/>
          </a:xfrm>
          <a:prstGeom prst="rect">
            <a:avLst/>
          </a:prstGeom>
        </p:spPr>
      </p:pic>
      <p:pic>
        <p:nvPicPr>
          <p:cNvPr id="5" name="Picture 4" descr="Close up of peanuts">
            <a:extLst>
              <a:ext uri="{FF2B5EF4-FFF2-40B4-BE49-F238E27FC236}">
                <a16:creationId xmlns:a16="http://schemas.microsoft.com/office/drawing/2014/main" id="{02BC3D51-FAD8-C01C-2BA8-549217B915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r="6185"/>
          <a:stretch/>
        </p:blipFill>
        <p:spPr>
          <a:xfrm>
            <a:off x="4064424" y="10"/>
            <a:ext cx="4063788" cy="6857990"/>
          </a:xfrm>
          <a:prstGeom prst="rect">
            <a:avLst/>
          </a:prstGeom>
        </p:spPr>
      </p:pic>
      <p:pic>
        <p:nvPicPr>
          <p:cNvPr id="7" name="Picture 6" descr="Closeup of sliced beets">
            <a:extLst>
              <a:ext uri="{FF2B5EF4-FFF2-40B4-BE49-F238E27FC236}">
                <a16:creationId xmlns:a16="http://schemas.microsoft.com/office/drawing/2014/main" id="{60B80E04-80EC-E5D5-4E55-9F4B735622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1" r="35894" b="-1"/>
          <a:stretch/>
        </p:blipFill>
        <p:spPr>
          <a:xfrm>
            <a:off x="8128212" y="10"/>
            <a:ext cx="4063788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B4312-D24B-6776-5D79-6ABB7F20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anchor="b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Today, we will talk about: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9589B-0442-BFED-339F-82DE858B9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3510476"/>
            <a:ext cx="9801854" cy="2614231"/>
          </a:xfrm>
        </p:spPr>
        <p:txBody>
          <a:bodyPr anchor="t">
            <a:norm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What plants need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Where real and fake plants grow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How beetroots, peanuts, and corn grow and change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My proposed garden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My planting and harvesting schedule</a:t>
            </a:r>
          </a:p>
        </p:txBody>
      </p:sp>
    </p:spTree>
    <p:extLst>
      <p:ext uri="{BB962C8B-B14F-4D97-AF65-F5344CB8AC3E}">
        <p14:creationId xmlns:p14="http://schemas.microsoft.com/office/powerpoint/2010/main" val="3292990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 invX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hite rectangle on top of green leaves">
            <a:extLst>
              <a:ext uri="{FF2B5EF4-FFF2-40B4-BE49-F238E27FC236}">
                <a16:creationId xmlns:a16="http://schemas.microsoft.com/office/drawing/2014/main" id="{C55B345E-A18E-E2C2-E127-2A408996C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r="4567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660405-E68C-C6FF-C798-FD6AAB059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What plants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80A5C-61B7-2443-A4BB-16E61FD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Plants need sunlight, water, air, </a:t>
            </a:r>
            <a:r>
              <a:rPr lang="en-US" sz="2000" b="1" dirty="0"/>
              <a:t>nutrients</a:t>
            </a:r>
            <a:r>
              <a:rPr lang="en-US" sz="2000" dirty="0"/>
              <a:t>, and space to </a:t>
            </a:r>
            <a:r>
              <a:rPr lang="en-US" sz="2000" b="1" dirty="0"/>
              <a:t>survive</a:t>
            </a:r>
            <a:r>
              <a:rPr lang="en-US" sz="2000" dirty="0"/>
              <a:t>. The sunlight and air can be grabbed by plants the most easily. Plants can get </a:t>
            </a:r>
            <a:r>
              <a:rPr lang="en-US" sz="2000" b="1" dirty="0"/>
              <a:t>nutrients</a:t>
            </a:r>
            <a:r>
              <a:rPr lang="en-US" sz="2000" dirty="0"/>
              <a:t> and water from the soil. Humans can help with giving them space and water.</a:t>
            </a:r>
          </a:p>
        </p:txBody>
      </p:sp>
    </p:spTree>
    <p:extLst>
      <p:ext uri="{BB962C8B-B14F-4D97-AF65-F5344CB8AC3E}">
        <p14:creationId xmlns:p14="http://schemas.microsoft.com/office/powerpoint/2010/main" val="2615391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91F8D-30D2-69D8-2813-46C7AEC9F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en-US" sz="3200"/>
              <a:t>Where do Real and Fake Plants Grow?</a:t>
            </a:r>
          </a:p>
        </p:txBody>
      </p:sp>
      <p:pic>
        <p:nvPicPr>
          <p:cNvPr id="1026" name="Picture 2" descr="The beautiful-but-poisonous fly agaric, a gill fungus, emerges from the soil.">
            <a:extLst>
              <a:ext uri="{FF2B5EF4-FFF2-40B4-BE49-F238E27FC236}">
                <a16:creationId xmlns:a16="http://schemas.microsoft.com/office/drawing/2014/main" id="{E770436D-8313-4B05-636B-6927E796B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2" r="14432"/>
          <a:stretch/>
        </p:blipFill>
        <p:spPr bwMode="auto">
          <a:xfrm>
            <a:off x="-1" y="10"/>
            <a:ext cx="51511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8FBB0-E1C8-0353-4996-D3F8489B9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Real plants like flowers, trees, fruits, veggies, and nuts grow their best in sunny environments. Fake plants, or </a:t>
            </a:r>
            <a:r>
              <a:rPr lang="en-US" sz="2000" b="1"/>
              <a:t>fungi</a:t>
            </a:r>
            <a:r>
              <a:rPr lang="en-US" sz="2000"/>
              <a:t>, such as yeast, mold, mushrooms, and truffles, grow best in shady or dark environments.</a:t>
            </a:r>
          </a:p>
        </p:txBody>
      </p:sp>
    </p:spTree>
    <p:extLst>
      <p:ext uri="{BB962C8B-B14F-4D97-AF65-F5344CB8AC3E}">
        <p14:creationId xmlns:p14="http://schemas.microsoft.com/office/powerpoint/2010/main" val="33250673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up of sliced beets">
            <a:extLst>
              <a:ext uri="{FF2B5EF4-FFF2-40B4-BE49-F238E27FC236}">
                <a16:creationId xmlns:a16="http://schemas.microsoft.com/office/drawing/2014/main" id="{487F36A3-F53B-4DCF-2911-B7D4604BC2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 b="751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C31221-0189-FB82-7E47-C584D1359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About the Beetroot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C5424-DCB2-3F58-F748-594051BDC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Beetroots are </a:t>
            </a:r>
            <a:r>
              <a:rPr lang="en-US" sz="2000" b="1" dirty="0">
                <a:solidFill>
                  <a:schemeClr val="bg1"/>
                </a:solidFill>
              </a:rPr>
              <a:t>biennial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root-veggies</a:t>
            </a:r>
            <a:r>
              <a:rPr lang="en-US" sz="2000" dirty="0">
                <a:solidFill>
                  <a:schemeClr val="bg1"/>
                </a:solidFill>
              </a:rPr>
              <a:t>, which means that they live for 2 years. In the first year that they live, they form a thick, fleshy </a:t>
            </a:r>
            <a:r>
              <a:rPr lang="en-US" sz="2000" b="1" dirty="0">
                <a:solidFill>
                  <a:schemeClr val="bg1"/>
                </a:solidFill>
              </a:rPr>
              <a:t>root</a:t>
            </a:r>
            <a:r>
              <a:rPr lang="en-US" sz="2000" dirty="0">
                <a:solidFill>
                  <a:schemeClr val="bg1"/>
                </a:solidFill>
              </a:rPr>
              <a:t>. In the second year that they live, a tall, </a:t>
            </a:r>
            <a:r>
              <a:rPr lang="en-US" sz="2000" b="1" dirty="0">
                <a:solidFill>
                  <a:schemeClr val="bg1"/>
                </a:solidFill>
              </a:rPr>
              <a:t>leafy</a:t>
            </a:r>
            <a:r>
              <a:rPr lang="en-US" sz="2000" dirty="0">
                <a:solidFill>
                  <a:schemeClr val="bg1"/>
                </a:solidFill>
              </a:rPr>
              <a:t> stem forms. The stem bears groups of small, green flowers that </a:t>
            </a:r>
            <a:r>
              <a:rPr lang="en-US" sz="2000" b="1" dirty="0">
                <a:solidFill>
                  <a:schemeClr val="bg1"/>
                </a:solidFill>
              </a:rPr>
              <a:t>develop</a:t>
            </a:r>
            <a:r>
              <a:rPr lang="en-US" sz="2000" dirty="0">
                <a:solidFill>
                  <a:schemeClr val="bg1"/>
                </a:solidFill>
              </a:rPr>
              <a:t> into brown plants called </a:t>
            </a:r>
            <a:r>
              <a:rPr lang="en-US" sz="2000" b="1" dirty="0">
                <a:solidFill>
                  <a:schemeClr val="bg1"/>
                </a:solidFill>
              </a:rPr>
              <a:t>seedballs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03829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 up of peanuts">
            <a:extLst>
              <a:ext uri="{FF2B5EF4-FFF2-40B4-BE49-F238E27FC236}">
                <a16:creationId xmlns:a16="http://schemas.microsoft.com/office/drawing/2014/main" id="{888EF45C-DC92-D53C-457E-2C0A4D030C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6" b="3122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7C0D6F-E997-0628-CCD8-D1D0734B9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About the Peanut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5E0BE-E6F0-E3BC-11B7-6AD8B3F94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Peanut plants can either be </a:t>
            </a:r>
            <a:r>
              <a:rPr lang="en-US" sz="2000" b="1" dirty="0">
                <a:solidFill>
                  <a:schemeClr val="bg1"/>
                </a:solidFill>
              </a:rPr>
              <a:t>erect</a:t>
            </a:r>
            <a:r>
              <a:rPr lang="en-US" sz="2000" dirty="0">
                <a:solidFill>
                  <a:schemeClr val="bg1"/>
                </a:solidFill>
              </a:rPr>
              <a:t>, shrubby plants, or they  can be spread out. </a:t>
            </a:r>
            <a:r>
              <a:rPr lang="en-US" sz="2000" b="1" dirty="0">
                <a:solidFill>
                  <a:schemeClr val="bg1"/>
                </a:solidFill>
              </a:rPr>
              <a:t>Nevertheless</a:t>
            </a:r>
            <a:r>
              <a:rPr lang="en-US" sz="2000" dirty="0">
                <a:solidFill>
                  <a:schemeClr val="bg1"/>
                </a:solidFill>
              </a:rPr>
              <a:t>, they all have small flowers near the bottom of them. After </a:t>
            </a:r>
            <a:r>
              <a:rPr lang="en-US" sz="2000" b="1" dirty="0">
                <a:solidFill>
                  <a:schemeClr val="bg1"/>
                </a:solidFill>
              </a:rPr>
              <a:t>pollination</a:t>
            </a:r>
            <a:r>
              <a:rPr lang="en-US" sz="2000" dirty="0">
                <a:solidFill>
                  <a:schemeClr val="bg1"/>
                </a:solidFill>
              </a:rPr>
              <a:t> and </a:t>
            </a:r>
            <a:r>
              <a:rPr lang="en-US" sz="2000" b="1" dirty="0">
                <a:solidFill>
                  <a:schemeClr val="bg1"/>
                </a:solidFill>
              </a:rPr>
              <a:t>withering</a:t>
            </a:r>
            <a:r>
              <a:rPr lang="en-US" sz="2000" dirty="0">
                <a:solidFill>
                  <a:schemeClr val="bg1"/>
                </a:solidFill>
              </a:rPr>
              <a:t>, something called a peg grows out from the flowers and towards the soil. Once the peg is well below the soil surface, its tip </a:t>
            </a:r>
            <a:r>
              <a:rPr lang="en-US" sz="2000" b="1" dirty="0">
                <a:solidFill>
                  <a:schemeClr val="bg1"/>
                </a:solidFill>
              </a:rPr>
              <a:t>develops</a:t>
            </a:r>
            <a:r>
              <a:rPr lang="en-US" sz="2000" dirty="0">
                <a:solidFill>
                  <a:schemeClr val="bg1"/>
                </a:solidFill>
              </a:rPr>
              <a:t> into something called the characteristic pod.</a:t>
            </a:r>
          </a:p>
        </p:txBody>
      </p:sp>
    </p:spTree>
    <p:extLst>
      <p:ext uri="{BB962C8B-B14F-4D97-AF65-F5344CB8AC3E}">
        <p14:creationId xmlns:p14="http://schemas.microsoft.com/office/powerpoint/2010/main" val="144134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-up of an ear of fresh corn">
            <a:extLst>
              <a:ext uri="{FF2B5EF4-FFF2-40B4-BE49-F238E27FC236}">
                <a16:creationId xmlns:a16="http://schemas.microsoft.com/office/drawing/2014/main" id="{86B4A52C-23E8-3FD5-023D-2FCAFE8FD8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7" b="96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65C90-E8A8-258A-EC17-4A62A5513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About the Sweetcorn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AB54F-E4F6-C109-8E46-EE7EB39F6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The sweetcorn plant begins as something called a </a:t>
            </a:r>
            <a:r>
              <a:rPr lang="en-US" sz="2000" b="1" dirty="0">
                <a:solidFill>
                  <a:schemeClr val="bg1"/>
                </a:solidFill>
              </a:rPr>
              <a:t>kernel</a:t>
            </a:r>
            <a:r>
              <a:rPr lang="en-US" sz="2000" dirty="0">
                <a:solidFill>
                  <a:schemeClr val="bg1"/>
                </a:solidFill>
              </a:rPr>
              <a:t>. 3 days after planting it, </a:t>
            </a:r>
            <a:r>
              <a:rPr lang="en-US" sz="2000" b="1" dirty="0">
                <a:solidFill>
                  <a:schemeClr val="bg1"/>
                </a:solidFill>
              </a:rPr>
              <a:t>moisture absorbed</a:t>
            </a:r>
            <a:r>
              <a:rPr lang="en-US" sz="2000" dirty="0">
                <a:solidFill>
                  <a:schemeClr val="bg1"/>
                </a:solidFill>
              </a:rPr>
              <a:t> from the soil causes the </a:t>
            </a:r>
            <a:r>
              <a:rPr lang="en-US" sz="2000" b="1" dirty="0">
                <a:solidFill>
                  <a:schemeClr val="bg1"/>
                </a:solidFill>
              </a:rPr>
              <a:t>kernel </a:t>
            </a:r>
            <a:r>
              <a:rPr lang="en-US" sz="2000" dirty="0">
                <a:solidFill>
                  <a:schemeClr val="bg1"/>
                </a:solidFill>
              </a:rPr>
              <a:t>to</a:t>
            </a:r>
            <a:r>
              <a:rPr lang="en-US" sz="2000" b="1" dirty="0">
                <a:solidFill>
                  <a:schemeClr val="bg1"/>
                </a:solidFill>
              </a:rPr>
              <a:t> expand</a:t>
            </a:r>
            <a:r>
              <a:rPr lang="en-US" sz="2000" dirty="0">
                <a:solidFill>
                  <a:schemeClr val="bg1"/>
                </a:solidFill>
              </a:rPr>
              <a:t>. The primary </a:t>
            </a:r>
            <a:r>
              <a:rPr lang="en-US" sz="2000" b="1" dirty="0">
                <a:solidFill>
                  <a:schemeClr val="bg1"/>
                </a:solidFill>
              </a:rPr>
              <a:t>root</a:t>
            </a:r>
            <a:r>
              <a:rPr lang="en-US" sz="2000" dirty="0">
                <a:solidFill>
                  <a:schemeClr val="bg1"/>
                </a:solidFill>
              </a:rPr>
              <a:t> then breaks through the seed coating and dips itself into the soil. 1 or 2 days later, the first leaves </a:t>
            </a:r>
            <a:r>
              <a:rPr lang="en-US" sz="2000" b="1" dirty="0">
                <a:solidFill>
                  <a:schemeClr val="bg1"/>
                </a:solidFill>
              </a:rPr>
              <a:t>emerge</a:t>
            </a:r>
            <a:r>
              <a:rPr lang="en-US" sz="2000" dirty="0">
                <a:solidFill>
                  <a:schemeClr val="bg1"/>
                </a:solidFill>
              </a:rPr>
              <a:t> from the </a:t>
            </a:r>
            <a:r>
              <a:rPr lang="en-US" sz="2000" b="1" dirty="0">
                <a:solidFill>
                  <a:schemeClr val="bg1"/>
                </a:solidFill>
              </a:rPr>
              <a:t>embryo</a:t>
            </a:r>
            <a:r>
              <a:rPr lang="en-US" sz="2000" dirty="0">
                <a:solidFill>
                  <a:schemeClr val="bg1"/>
                </a:solidFill>
              </a:rPr>
              <a:t>. 3 to 4 weeks later, a cornstalk </a:t>
            </a:r>
            <a:r>
              <a:rPr lang="en-US" sz="2000" b="1" dirty="0">
                <a:solidFill>
                  <a:schemeClr val="bg1"/>
                </a:solidFill>
              </a:rPr>
              <a:t>emerges</a:t>
            </a:r>
            <a:r>
              <a:rPr lang="en-US" sz="2000" dirty="0">
                <a:solidFill>
                  <a:schemeClr val="bg1"/>
                </a:solidFill>
              </a:rPr>
              <a:t>, grows, and eventually </a:t>
            </a:r>
            <a:r>
              <a:rPr lang="en-US" sz="2000" b="1" dirty="0">
                <a:solidFill>
                  <a:schemeClr val="bg1"/>
                </a:solidFill>
              </a:rPr>
              <a:t>develops</a:t>
            </a:r>
            <a:r>
              <a:rPr lang="en-US" sz="2000" dirty="0">
                <a:solidFill>
                  <a:schemeClr val="bg1"/>
                </a:solidFill>
              </a:rPr>
              <a:t> into the corncob.</a:t>
            </a:r>
          </a:p>
        </p:txBody>
      </p:sp>
    </p:spTree>
    <p:extLst>
      <p:ext uri="{BB962C8B-B14F-4D97-AF65-F5344CB8AC3E}">
        <p14:creationId xmlns:p14="http://schemas.microsoft.com/office/powerpoint/2010/main" val="3599248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A804-5826-95A4-7A97-60EFA518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Proposed Garden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330800-F750-23FE-BECA-2877EF607F62}"/>
              </a:ext>
            </a:extLst>
          </p:cNvPr>
          <p:cNvSpPr/>
          <p:nvPr/>
        </p:nvSpPr>
        <p:spPr>
          <a:xfrm>
            <a:off x="4280847" y="1613847"/>
            <a:ext cx="3630305" cy="363030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 square feet of (about) 16 beetroots.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91F6B3-4107-835C-46A1-01E72251D5B6}"/>
              </a:ext>
            </a:extLst>
          </p:cNvPr>
          <p:cNvSpPr/>
          <p:nvPr/>
        </p:nvSpPr>
        <p:spPr>
          <a:xfrm>
            <a:off x="3100884" y="1613845"/>
            <a:ext cx="1273792" cy="3630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 square feet of (about) 6  peanut plants.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3BEB3C-B920-BCB8-9CC6-8D9A3B64BEEF}"/>
              </a:ext>
            </a:extLst>
          </p:cNvPr>
          <p:cNvSpPr/>
          <p:nvPr/>
        </p:nvSpPr>
        <p:spPr>
          <a:xfrm>
            <a:off x="7911152" y="1613845"/>
            <a:ext cx="1273792" cy="3630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 square feet of (about) 10 corncobs.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CBBB81-285D-B51D-5E07-D98EA63C34A9}"/>
              </a:ext>
            </a:extLst>
          </p:cNvPr>
          <p:cNvSpPr txBox="1"/>
          <p:nvPr/>
        </p:nvSpPr>
        <p:spPr>
          <a:xfrm>
            <a:off x="9949218" y="4244454"/>
            <a:ext cx="2242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Width: 5 feet</a:t>
            </a:r>
          </a:p>
          <a:p>
            <a:r>
              <a:rPr lang="en-US" dirty="0"/>
              <a:t>Total Length: 3 feet</a:t>
            </a:r>
          </a:p>
          <a:p>
            <a:r>
              <a:rPr lang="en-US" dirty="0"/>
              <a:t>Total area: 15 square feet.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DC5783-FC37-D495-FBDF-80805E6C2A46}"/>
              </a:ext>
            </a:extLst>
          </p:cNvPr>
          <p:cNvSpPr txBox="1"/>
          <p:nvPr/>
        </p:nvSpPr>
        <p:spPr>
          <a:xfrm>
            <a:off x="3295608" y="5260117"/>
            <a:ext cx="88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foot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A5EAE6-79A8-D6F0-40AE-8E7A5FA2824B}"/>
              </a:ext>
            </a:extLst>
          </p:cNvPr>
          <p:cNvSpPr txBox="1"/>
          <p:nvPr/>
        </p:nvSpPr>
        <p:spPr>
          <a:xfrm>
            <a:off x="5673517" y="1259988"/>
            <a:ext cx="73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feet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BA851A-2CE1-03E1-0022-91784FBA0BBB}"/>
              </a:ext>
            </a:extLst>
          </p:cNvPr>
          <p:cNvSpPr txBox="1"/>
          <p:nvPr/>
        </p:nvSpPr>
        <p:spPr>
          <a:xfrm>
            <a:off x="3293374" y="1337323"/>
            <a:ext cx="88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foot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2F944-8692-E72C-FDB0-59763710C08D}"/>
              </a:ext>
            </a:extLst>
          </p:cNvPr>
          <p:cNvSpPr txBox="1"/>
          <p:nvPr/>
        </p:nvSpPr>
        <p:spPr>
          <a:xfrm>
            <a:off x="8105876" y="1259988"/>
            <a:ext cx="88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foot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D6732-8C39-B449-B4D6-948848C3CDBE}"/>
              </a:ext>
            </a:extLst>
          </p:cNvPr>
          <p:cNvSpPr txBox="1"/>
          <p:nvPr/>
        </p:nvSpPr>
        <p:spPr>
          <a:xfrm>
            <a:off x="8107379" y="5413341"/>
            <a:ext cx="88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foot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67E06E-0A3C-57BF-5C0F-2D07D1E39346}"/>
              </a:ext>
            </a:extLst>
          </p:cNvPr>
          <p:cNvSpPr txBox="1"/>
          <p:nvPr/>
        </p:nvSpPr>
        <p:spPr>
          <a:xfrm>
            <a:off x="5726218" y="5289614"/>
            <a:ext cx="73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feet</a:t>
            </a:r>
          </a:p>
        </p:txBody>
      </p:sp>
    </p:spTree>
    <p:extLst>
      <p:ext uri="{BB962C8B-B14F-4D97-AF65-F5344CB8AC3E}">
        <p14:creationId xmlns:p14="http://schemas.microsoft.com/office/powerpoint/2010/main" val="242010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7E81E-008E-F298-BEBE-29E6CE410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planting and harvesting calendar (Jan-Apr)</a:t>
            </a:r>
          </a:p>
        </p:txBody>
      </p:sp>
      <p:pic>
        <p:nvPicPr>
          <p:cNvPr id="1026" name="Picture 2" descr="January to April 2024 Calendar | Calendar Quickly">
            <a:extLst>
              <a:ext uri="{FF2B5EF4-FFF2-40B4-BE49-F238E27FC236}">
                <a16:creationId xmlns:a16="http://schemas.microsoft.com/office/drawing/2014/main" id="{C940EAE0-AEA3-FCB1-66B0-87C857E12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395"/>
            <a:ext cx="7086600" cy="547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F41911-CB77-D47A-6150-0306A3589D69}"/>
              </a:ext>
            </a:extLst>
          </p:cNvPr>
          <p:cNvSpPr txBox="1"/>
          <p:nvPr/>
        </p:nvSpPr>
        <p:spPr>
          <a:xfrm>
            <a:off x="7433187" y="4778477"/>
            <a:ext cx="2747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Beets should be planted between Mar. or Apr.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9DFDC9-2ADB-215C-C74B-D6BFBBC4CE98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2993923" y="4970206"/>
            <a:ext cx="4439264" cy="1314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6930D8-1E88-ED30-FB05-8C66AD6F4B17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4793226" y="5101643"/>
            <a:ext cx="2639961" cy="373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1AFDC96-3C95-C10E-50B8-9D2CB6F6EAF2}"/>
              </a:ext>
            </a:extLst>
          </p:cNvPr>
          <p:cNvSpPr txBox="1"/>
          <p:nvPr/>
        </p:nvSpPr>
        <p:spPr>
          <a:xfrm>
            <a:off x="7978876" y="2507226"/>
            <a:ext cx="268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Corn planting  might start as early as Jan.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4998BA-4D28-79EC-F365-0841E6C6E1CF}"/>
              </a:ext>
            </a:extLst>
          </p:cNvPr>
          <p:cNvCxnSpPr>
            <a:stCxn id="9" idx="1"/>
          </p:cNvCxnSpPr>
          <p:nvPr/>
        </p:nvCxnSpPr>
        <p:spPr>
          <a:xfrm flipH="1">
            <a:off x="2079523" y="2830392"/>
            <a:ext cx="5899353" cy="12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7829474-8AF6-1A74-6A4B-2CCF6377F48F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1739465" y="3797032"/>
            <a:ext cx="6701419" cy="996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1FAAC4C-B337-A9C7-4668-22A067B8D00D}"/>
              </a:ext>
            </a:extLst>
          </p:cNvPr>
          <p:cNvSpPr txBox="1"/>
          <p:nvPr/>
        </p:nvSpPr>
        <p:spPr>
          <a:xfrm>
            <a:off x="8440884" y="3473866"/>
            <a:ext cx="2639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Peanut planting can start as early as Mar.</a:t>
            </a:r>
          </a:p>
        </p:txBody>
      </p:sp>
    </p:spTree>
    <p:extLst>
      <p:ext uri="{BB962C8B-B14F-4D97-AF65-F5344CB8AC3E}">
        <p14:creationId xmlns:p14="http://schemas.microsoft.com/office/powerpoint/2010/main" val="372643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18c7f21-a10b-4c0e-a3c3-11595b9d704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4A36195E410841AC99ECB7245A56A2" ma:contentTypeVersion="13" ma:contentTypeDescription="Create a new document." ma:contentTypeScope="" ma:versionID="1f1efdbd15cd30c9a7f723ef82e29375">
  <xsd:schema xmlns:xsd="http://www.w3.org/2001/XMLSchema" xmlns:xs="http://www.w3.org/2001/XMLSchema" xmlns:p="http://schemas.microsoft.com/office/2006/metadata/properties" xmlns:ns3="f18c7f21-a10b-4c0e-a3c3-11595b9d7049" xmlns:ns4="c9e215fa-22f3-4b63-81f4-6f8342f7ffa0" targetNamespace="http://schemas.microsoft.com/office/2006/metadata/properties" ma:root="true" ma:fieldsID="7f8c9ebd062171a963ee3f88fcca190a" ns3:_="" ns4:_="">
    <xsd:import namespace="f18c7f21-a10b-4c0e-a3c3-11595b9d7049"/>
    <xsd:import namespace="c9e215fa-22f3-4b63-81f4-6f8342f7ffa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8c7f21-a10b-4c0e-a3c3-11595b9d7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215fa-22f3-4b63-81f4-6f8342f7ffa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580879-1EA5-4BCB-B005-9082D3189AD3}">
  <ds:schemaRefs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c9e215fa-22f3-4b63-81f4-6f8342f7ffa0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f18c7f21-a10b-4c0e-a3c3-11595b9d7049"/>
  </ds:schemaRefs>
</ds:datastoreItem>
</file>

<file path=customXml/itemProps2.xml><?xml version="1.0" encoding="utf-8"?>
<ds:datastoreItem xmlns:ds="http://schemas.openxmlformats.org/officeDocument/2006/customXml" ds:itemID="{51E45E6D-53E1-417C-8118-E9CEEBDE4A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6DAC63-7878-4EFD-8166-5A67509421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8c7f21-a10b-4c0e-a3c3-11595b9d7049"/>
    <ds:schemaRef ds:uri="c9e215fa-22f3-4b63-81f4-6f8342f7ff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674</Words>
  <Application>Microsoft Office PowerPoint</Application>
  <PresentationFormat>Widescreen</PresentationFormat>
  <Paragraphs>62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Office Theme</vt:lpstr>
      <vt:lpstr>How Does Your Garden Grow?</vt:lpstr>
      <vt:lpstr>Today, we will talk about:</vt:lpstr>
      <vt:lpstr>What plants need</vt:lpstr>
      <vt:lpstr>Where do Real and Fake Plants Grow?</vt:lpstr>
      <vt:lpstr>About the Beetroot</vt:lpstr>
      <vt:lpstr>About the Peanut</vt:lpstr>
      <vt:lpstr>About the Sweetcorn</vt:lpstr>
      <vt:lpstr>My Proposed Garden</vt:lpstr>
      <vt:lpstr>My planting and harvesting calendar (Jan-Apr)</vt:lpstr>
      <vt:lpstr>My planting and harvesting calendar (May-Aug)</vt:lpstr>
      <vt:lpstr>My planting and harvesting calendar (Sep-Dec)</vt:lpstr>
      <vt:lpstr>Glossary (A-M)</vt:lpstr>
      <vt:lpstr>Glossary (N-W)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(Student) Stryker.L1</dc:creator>
  <cp:lastModifiedBy>(Student) Stryker.L1</cp:lastModifiedBy>
  <cp:revision>2</cp:revision>
  <dcterms:created xsi:type="dcterms:W3CDTF">2025-03-26T16:28:35Z</dcterms:created>
  <dcterms:modified xsi:type="dcterms:W3CDTF">2025-03-28T17:06:04Z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0x010100894A36195E410841AC99ECB7245A56A2</vt:lpwstr>
  </property>
</Properties>
</file>