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125.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33.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43.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135.xml"/>
  <Override ContentType="application/vnd.openxmlformats-officedocument.presentationml.notesSlide+xml" PartName="/ppt/notesSlides/notesSlide137.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1.xml"/>
  <Override ContentType="application/vnd.openxmlformats-officedocument.presentationml.notesSlide+xml" PartName="/ppt/notesSlides/notesSlide123.xml"/>
  <Override ContentType="application/vnd.openxmlformats-officedocument.presentationml.notesSlide+xml" PartName="/ppt/notesSlides/notesSlide110.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138.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120.xml"/>
  <Override ContentType="application/vnd.openxmlformats-officedocument.presentationml.notesSlide+xml" PartName="/ppt/notesSlides/notesSlide20.xml"/>
  <Override ContentType="application/vnd.openxmlformats-officedocument.presentationml.notesSlide+xml" PartName="/ppt/notesSlides/notesSlide129.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31.xml"/>
  <Override ContentType="application/vnd.openxmlformats-officedocument.presentationml.notesSlide+xml" PartName="/ppt/notesSlides/notesSlide127.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142.xml"/>
  <Override ContentType="application/vnd.openxmlformats-officedocument.presentationml.notesSlide+xml" PartName="/ppt/notesSlides/notesSlide84.xml"/>
  <Override ContentType="application/vnd.openxmlformats-officedocument.presentationml.notesSlide+xml" PartName="/ppt/notesSlides/notesSlide116.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24.xml"/>
  <Override ContentType="application/vnd.openxmlformats-officedocument.presentationml.notesSlide+xml" PartName="/ppt/notesSlides/notesSlide126.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1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122.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140.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36.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111.xml"/>
  <Override ContentType="application/vnd.openxmlformats-officedocument.presentationml.notesSlide+xml" PartName="/ppt/notesSlides/notesSlide139.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3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6.xml"/>
  <Override ContentType="application/vnd.openxmlformats-officedocument.presentationml.notesSlide+xml" PartName="/ppt/notesSlides/notesSlide128.xml"/>
  <Override ContentType="application/vnd.openxmlformats-officedocument.presentationml.notesSlide+xml" PartName="/ppt/notesSlides/notesSlide79.xml"/>
  <Override ContentType="application/vnd.openxmlformats-officedocument.presentationml.notesSlide+xml" PartName="/ppt/notesSlides/notesSlide132.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2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138.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123.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36.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141.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18.xml"/>
  <Override ContentType="application/vnd.openxmlformats-officedocument.presentationml.slide+xml" PartName="/ppt/slides/slide142.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125.xml"/>
  <Override ContentType="application/vnd.openxmlformats-officedocument.presentationml.slide+xml" PartName="/ppt/slides/slide72.xml"/>
  <Override ContentType="application/vnd.openxmlformats-officedocument.presentationml.slide+xml" PartName="/ppt/slides/slide135.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129.xml"/>
  <Override ContentType="application/vnd.openxmlformats-officedocument.presentationml.slide+xml" PartName="/ppt/slides/slide63.xml"/>
  <Override ContentType="application/vnd.openxmlformats-officedocument.presentationml.slide+xml" PartName="/ppt/slides/slide131.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133.xml"/>
  <Override ContentType="application/vnd.openxmlformats-officedocument.presentationml.slide+xml" PartName="/ppt/slides/slide91.xml"/>
  <Override ContentType="application/vnd.openxmlformats-officedocument.presentationml.slide+xml" PartName="/ppt/slides/slide114.xml"/>
  <Override ContentType="application/vnd.openxmlformats-officedocument.presentationml.slide+xml" PartName="/ppt/slides/slide31.xml"/>
  <Override ContentType="application/vnd.openxmlformats-officedocument.presentationml.slide+xml" PartName="/ppt/slides/slide127.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39.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22.xml"/>
  <Override ContentType="application/vnd.openxmlformats-officedocument.presentationml.slide+xml" PartName="/ppt/slides/slide130.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40.xml"/>
  <Override ContentType="application/vnd.openxmlformats-officedocument.presentationml.slide+xml" PartName="/ppt/slides/slide11.xml"/>
  <Override ContentType="application/vnd.openxmlformats-officedocument.presentationml.slide+xml" PartName="/ppt/slides/slide137.xml"/>
  <Override ContentType="application/vnd.openxmlformats-officedocument.presentationml.slide+xml" PartName="/ppt/slides/slide110.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124.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126.xml"/>
  <Override ContentType="application/vnd.openxmlformats-officedocument.presentationml.slide+xml" PartName="/ppt/slides/slide109.xml"/>
  <Override ContentType="application/vnd.openxmlformats-officedocument.presentationml.slide+xml" PartName="/ppt/slides/slide134.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143.xml"/>
  <Override ContentType="application/vnd.openxmlformats-officedocument.presentationml.slide+xml" PartName="/ppt/slides/slide117.xml"/>
  <Override ContentType="application/vnd.openxmlformats-officedocument.presentationml.slide+xml" PartName="/ppt/slides/slide132.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128.xml"/>
  <Override ContentType="application/vnd.openxmlformats-officedocument.presentationml.slide+xml" PartName="/ppt/slides/slide92.xml"/>
  <Override ContentType="application/vnd.openxmlformats-officedocument.presentationml.slide+xml" PartName="/ppt/slides/slide115.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5"/>
    <p:sldMasterId id="214748367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 id="340" r:id="rId92"/>
    <p:sldId id="341" r:id="rId93"/>
    <p:sldId id="342" r:id="rId94"/>
    <p:sldId id="343" r:id="rId95"/>
    <p:sldId id="344" r:id="rId96"/>
    <p:sldId id="345" r:id="rId97"/>
    <p:sldId id="346" r:id="rId98"/>
    <p:sldId id="347" r:id="rId99"/>
    <p:sldId id="348" r:id="rId100"/>
    <p:sldId id="349" r:id="rId101"/>
    <p:sldId id="350" r:id="rId102"/>
    <p:sldId id="351" r:id="rId103"/>
    <p:sldId id="352" r:id="rId104"/>
    <p:sldId id="353" r:id="rId105"/>
    <p:sldId id="354" r:id="rId106"/>
    <p:sldId id="355" r:id="rId107"/>
    <p:sldId id="356" r:id="rId108"/>
    <p:sldId id="357" r:id="rId109"/>
    <p:sldId id="358" r:id="rId110"/>
    <p:sldId id="359" r:id="rId111"/>
    <p:sldId id="360" r:id="rId112"/>
    <p:sldId id="361" r:id="rId113"/>
    <p:sldId id="362" r:id="rId114"/>
    <p:sldId id="363" r:id="rId115"/>
    <p:sldId id="364" r:id="rId116"/>
    <p:sldId id="365" r:id="rId117"/>
    <p:sldId id="366" r:id="rId118"/>
    <p:sldId id="367" r:id="rId119"/>
    <p:sldId id="368" r:id="rId120"/>
    <p:sldId id="369" r:id="rId121"/>
    <p:sldId id="370" r:id="rId122"/>
    <p:sldId id="371" r:id="rId123"/>
    <p:sldId id="372" r:id="rId124"/>
    <p:sldId id="373" r:id="rId125"/>
    <p:sldId id="374" r:id="rId126"/>
    <p:sldId id="375" r:id="rId127"/>
    <p:sldId id="376" r:id="rId128"/>
    <p:sldId id="377" r:id="rId129"/>
    <p:sldId id="378" r:id="rId130"/>
    <p:sldId id="379" r:id="rId131"/>
    <p:sldId id="380" r:id="rId132"/>
    <p:sldId id="381" r:id="rId133"/>
    <p:sldId id="382" r:id="rId134"/>
    <p:sldId id="383" r:id="rId135"/>
    <p:sldId id="384" r:id="rId136"/>
    <p:sldId id="385" r:id="rId137"/>
    <p:sldId id="386" r:id="rId138"/>
    <p:sldId id="387" r:id="rId139"/>
    <p:sldId id="388" r:id="rId140"/>
    <p:sldId id="389" r:id="rId141"/>
    <p:sldId id="390" r:id="rId142"/>
    <p:sldId id="391" r:id="rId143"/>
    <p:sldId id="392" r:id="rId144"/>
    <p:sldId id="393" r:id="rId145"/>
    <p:sldId id="394" r:id="rId146"/>
    <p:sldId id="395" r:id="rId147"/>
    <p:sldId id="396" r:id="rId148"/>
    <p:sldId id="397" r:id="rId149"/>
    <p:sldId id="398" r:id="rId150"/>
  </p:sldIdLst>
  <p:sldSz cy="5143500" cx="9144000"/>
  <p:notesSz cx="6858000" cy="9144000"/>
  <p:embeddedFontLst>
    <p:embeddedFont>
      <p:font typeface="Catamaran"/>
      <p:regular r:id="rId151"/>
      <p:bold r:id="rId152"/>
    </p:embeddedFont>
    <p:embeddedFont>
      <p:font typeface="Roboto"/>
      <p:regular r:id="rId153"/>
      <p:bold r:id="rId154"/>
      <p:italic r:id="rId155"/>
      <p:boldItalic r:id="rId1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A706ACD-83D6-48F5-8B0D-5821EB053603}">
  <a:tblStyle styleId="{2A706ACD-83D6-48F5-8B0D-5821EB053603}"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07" Type="http://schemas.openxmlformats.org/officeDocument/2006/relationships/slide" Target="slides/slide100.xml"/><Relationship Id="rId106" Type="http://schemas.openxmlformats.org/officeDocument/2006/relationships/slide" Target="slides/slide99.xml"/><Relationship Id="rId105" Type="http://schemas.openxmlformats.org/officeDocument/2006/relationships/slide" Target="slides/slide98.xml"/><Relationship Id="rId104" Type="http://schemas.openxmlformats.org/officeDocument/2006/relationships/slide" Target="slides/slide97.xml"/><Relationship Id="rId109" Type="http://schemas.openxmlformats.org/officeDocument/2006/relationships/slide" Target="slides/slide102.xml"/><Relationship Id="rId108" Type="http://schemas.openxmlformats.org/officeDocument/2006/relationships/slide" Target="slides/slide101.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103" Type="http://schemas.openxmlformats.org/officeDocument/2006/relationships/slide" Target="slides/slide96.xml"/><Relationship Id="rId102" Type="http://schemas.openxmlformats.org/officeDocument/2006/relationships/slide" Target="slides/slide95.xml"/><Relationship Id="rId101" Type="http://schemas.openxmlformats.org/officeDocument/2006/relationships/slide" Target="slides/slide94.xml"/><Relationship Id="rId100" Type="http://schemas.openxmlformats.org/officeDocument/2006/relationships/slide" Target="slides/slide93.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29" Type="http://schemas.openxmlformats.org/officeDocument/2006/relationships/slide" Target="slides/slide122.xml"/><Relationship Id="rId128" Type="http://schemas.openxmlformats.org/officeDocument/2006/relationships/slide" Target="slides/slide121.xml"/><Relationship Id="rId127" Type="http://schemas.openxmlformats.org/officeDocument/2006/relationships/slide" Target="slides/slide120.xml"/><Relationship Id="rId126" Type="http://schemas.openxmlformats.org/officeDocument/2006/relationships/slide" Target="slides/slide119.xml"/><Relationship Id="rId26" Type="http://schemas.openxmlformats.org/officeDocument/2006/relationships/slide" Target="slides/slide19.xml"/><Relationship Id="rId121" Type="http://schemas.openxmlformats.org/officeDocument/2006/relationships/slide" Target="slides/slide114.xml"/><Relationship Id="rId25" Type="http://schemas.openxmlformats.org/officeDocument/2006/relationships/slide" Target="slides/slide18.xml"/><Relationship Id="rId120" Type="http://schemas.openxmlformats.org/officeDocument/2006/relationships/slide" Target="slides/slide113.xml"/><Relationship Id="rId28" Type="http://schemas.openxmlformats.org/officeDocument/2006/relationships/slide" Target="slides/slide21.xml"/><Relationship Id="rId27" Type="http://schemas.openxmlformats.org/officeDocument/2006/relationships/slide" Target="slides/slide20.xml"/><Relationship Id="rId125" Type="http://schemas.openxmlformats.org/officeDocument/2006/relationships/slide" Target="slides/slide118.xml"/><Relationship Id="rId29" Type="http://schemas.openxmlformats.org/officeDocument/2006/relationships/slide" Target="slides/slide22.xml"/><Relationship Id="rId124" Type="http://schemas.openxmlformats.org/officeDocument/2006/relationships/slide" Target="slides/slide117.xml"/><Relationship Id="rId123" Type="http://schemas.openxmlformats.org/officeDocument/2006/relationships/slide" Target="slides/slide116.xml"/><Relationship Id="rId122" Type="http://schemas.openxmlformats.org/officeDocument/2006/relationships/slide" Target="slides/slide115.xml"/><Relationship Id="rId95" Type="http://schemas.openxmlformats.org/officeDocument/2006/relationships/slide" Target="slides/slide88.xml"/><Relationship Id="rId94" Type="http://schemas.openxmlformats.org/officeDocument/2006/relationships/slide" Target="slides/slide87.xml"/><Relationship Id="rId97" Type="http://schemas.openxmlformats.org/officeDocument/2006/relationships/slide" Target="slides/slide90.xml"/><Relationship Id="rId96" Type="http://schemas.openxmlformats.org/officeDocument/2006/relationships/slide" Target="slides/slide89.xml"/><Relationship Id="rId11" Type="http://schemas.openxmlformats.org/officeDocument/2006/relationships/slide" Target="slides/slide4.xml"/><Relationship Id="rId99" Type="http://schemas.openxmlformats.org/officeDocument/2006/relationships/slide" Target="slides/slide92.xml"/><Relationship Id="rId10" Type="http://schemas.openxmlformats.org/officeDocument/2006/relationships/slide" Target="slides/slide3.xml"/><Relationship Id="rId98" Type="http://schemas.openxmlformats.org/officeDocument/2006/relationships/slide" Target="slides/slide91.xml"/><Relationship Id="rId13" Type="http://schemas.openxmlformats.org/officeDocument/2006/relationships/slide" Target="slides/slide6.xml"/><Relationship Id="rId12" Type="http://schemas.openxmlformats.org/officeDocument/2006/relationships/slide" Target="slides/slide5.xml"/><Relationship Id="rId91" Type="http://schemas.openxmlformats.org/officeDocument/2006/relationships/slide" Target="slides/slide84.xml"/><Relationship Id="rId90" Type="http://schemas.openxmlformats.org/officeDocument/2006/relationships/slide" Target="slides/slide83.xml"/><Relationship Id="rId93" Type="http://schemas.openxmlformats.org/officeDocument/2006/relationships/slide" Target="slides/slide86.xml"/><Relationship Id="rId92" Type="http://schemas.openxmlformats.org/officeDocument/2006/relationships/slide" Target="slides/slide85.xml"/><Relationship Id="rId118" Type="http://schemas.openxmlformats.org/officeDocument/2006/relationships/slide" Target="slides/slide111.xml"/><Relationship Id="rId117" Type="http://schemas.openxmlformats.org/officeDocument/2006/relationships/slide" Target="slides/slide110.xml"/><Relationship Id="rId116" Type="http://schemas.openxmlformats.org/officeDocument/2006/relationships/slide" Target="slides/slide109.xml"/><Relationship Id="rId115" Type="http://schemas.openxmlformats.org/officeDocument/2006/relationships/slide" Target="slides/slide108.xml"/><Relationship Id="rId119" Type="http://schemas.openxmlformats.org/officeDocument/2006/relationships/slide" Target="slides/slide112.xml"/><Relationship Id="rId15" Type="http://schemas.openxmlformats.org/officeDocument/2006/relationships/slide" Target="slides/slide8.xml"/><Relationship Id="rId110" Type="http://schemas.openxmlformats.org/officeDocument/2006/relationships/slide" Target="slides/slide103.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14" Type="http://schemas.openxmlformats.org/officeDocument/2006/relationships/slide" Target="slides/slide107.xml"/><Relationship Id="rId18" Type="http://schemas.openxmlformats.org/officeDocument/2006/relationships/slide" Target="slides/slide11.xml"/><Relationship Id="rId113" Type="http://schemas.openxmlformats.org/officeDocument/2006/relationships/slide" Target="slides/slide106.xml"/><Relationship Id="rId112" Type="http://schemas.openxmlformats.org/officeDocument/2006/relationships/slide" Target="slides/slide105.xml"/><Relationship Id="rId111" Type="http://schemas.openxmlformats.org/officeDocument/2006/relationships/slide" Target="slides/slide104.xml"/><Relationship Id="rId84" Type="http://schemas.openxmlformats.org/officeDocument/2006/relationships/slide" Target="slides/slide77.xml"/><Relationship Id="rId83" Type="http://schemas.openxmlformats.org/officeDocument/2006/relationships/slide" Target="slides/slide76.xml"/><Relationship Id="rId86" Type="http://schemas.openxmlformats.org/officeDocument/2006/relationships/slide" Target="slides/slide79.xml"/><Relationship Id="rId85" Type="http://schemas.openxmlformats.org/officeDocument/2006/relationships/slide" Target="slides/slide78.xml"/><Relationship Id="rId88" Type="http://schemas.openxmlformats.org/officeDocument/2006/relationships/slide" Target="slides/slide81.xml"/><Relationship Id="rId150" Type="http://schemas.openxmlformats.org/officeDocument/2006/relationships/slide" Target="slides/slide143.xml"/><Relationship Id="rId87" Type="http://schemas.openxmlformats.org/officeDocument/2006/relationships/slide" Target="slides/slide80.xml"/><Relationship Id="rId89" Type="http://schemas.openxmlformats.org/officeDocument/2006/relationships/slide" Target="slides/slide82.xml"/><Relationship Id="rId80" Type="http://schemas.openxmlformats.org/officeDocument/2006/relationships/slide" Target="slides/slide73.xml"/><Relationship Id="rId82" Type="http://schemas.openxmlformats.org/officeDocument/2006/relationships/slide" Target="slides/slide75.xml"/><Relationship Id="rId81" Type="http://schemas.openxmlformats.org/officeDocument/2006/relationships/slide" Target="slides/slide74.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149" Type="http://schemas.openxmlformats.org/officeDocument/2006/relationships/slide" Target="slides/slide142.xml"/><Relationship Id="rId4" Type="http://schemas.openxmlformats.org/officeDocument/2006/relationships/tableStyles" Target="tableStyles.xml"/><Relationship Id="rId148" Type="http://schemas.openxmlformats.org/officeDocument/2006/relationships/slide" Target="slides/slide141.xml"/><Relationship Id="rId9" Type="http://schemas.openxmlformats.org/officeDocument/2006/relationships/slide" Target="slides/slide2.xml"/><Relationship Id="rId143" Type="http://schemas.openxmlformats.org/officeDocument/2006/relationships/slide" Target="slides/slide136.xml"/><Relationship Id="rId142" Type="http://schemas.openxmlformats.org/officeDocument/2006/relationships/slide" Target="slides/slide135.xml"/><Relationship Id="rId141" Type="http://schemas.openxmlformats.org/officeDocument/2006/relationships/slide" Target="slides/slide134.xml"/><Relationship Id="rId140" Type="http://schemas.openxmlformats.org/officeDocument/2006/relationships/slide" Target="slides/slide133.xml"/><Relationship Id="rId5" Type="http://schemas.openxmlformats.org/officeDocument/2006/relationships/slideMaster" Target="slideMasters/slideMaster1.xml"/><Relationship Id="rId147" Type="http://schemas.openxmlformats.org/officeDocument/2006/relationships/slide" Target="slides/slide140.xml"/><Relationship Id="rId6" Type="http://schemas.openxmlformats.org/officeDocument/2006/relationships/slideMaster" Target="slideMasters/slideMaster2.xml"/><Relationship Id="rId146" Type="http://schemas.openxmlformats.org/officeDocument/2006/relationships/slide" Target="slides/slide139.xml"/><Relationship Id="rId7" Type="http://schemas.openxmlformats.org/officeDocument/2006/relationships/notesMaster" Target="notesMasters/notesMaster1.xml"/><Relationship Id="rId145" Type="http://schemas.openxmlformats.org/officeDocument/2006/relationships/slide" Target="slides/slide138.xml"/><Relationship Id="rId8" Type="http://schemas.openxmlformats.org/officeDocument/2006/relationships/slide" Target="slides/slide1.xml"/><Relationship Id="rId144" Type="http://schemas.openxmlformats.org/officeDocument/2006/relationships/slide" Target="slides/slide137.xml"/><Relationship Id="rId73" Type="http://schemas.openxmlformats.org/officeDocument/2006/relationships/slide" Target="slides/slide66.xml"/><Relationship Id="rId72" Type="http://schemas.openxmlformats.org/officeDocument/2006/relationships/slide" Target="slides/slide65.xml"/><Relationship Id="rId75" Type="http://schemas.openxmlformats.org/officeDocument/2006/relationships/slide" Target="slides/slide68.xml"/><Relationship Id="rId74" Type="http://schemas.openxmlformats.org/officeDocument/2006/relationships/slide" Target="slides/slide67.xml"/><Relationship Id="rId77" Type="http://schemas.openxmlformats.org/officeDocument/2006/relationships/slide" Target="slides/slide70.xml"/><Relationship Id="rId76" Type="http://schemas.openxmlformats.org/officeDocument/2006/relationships/slide" Target="slides/slide69.xml"/><Relationship Id="rId79" Type="http://schemas.openxmlformats.org/officeDocument/2006/relationships/slide" Target="slides/slide72.xml"/><Relationship Id="rId78" Type="http://schemas.openxmlformats.org/officeDocument/2006/relationships/slide" Target="slides/slide71.xml"/><Relationship Id="rId71" Type="http://schemas.openxmlformats.org/officeDocument/2006/relationships/slide" Target="slides/slide64.xml"/><Relationship Id="rId70" Type="http://schemas.openxmlformats.org/officeDocument/2006/relationships/slide" Target="slides/slide63.xml"/><Relationship Id="rId139" Type="http://schemas.openxmlformats.org/officeDocument/2006/relationships/slide" Target="slides/slide132.xml"/><Relationship Id="rId138" Type="http://schemas.openxmlformats.org/officeDocument/2006/relationships/slide" Target="slides/slide131.xml"/><Relationship Id="rId137" Type="http://schemas.openxmlformats.org/officeDocument/2006/relationships/slide" Target="slides/slide130.xml"/><Relationship Id="rId132" Type="http://schemas.openxmlformats.org/officeDocument/2006/relationships/slide" Target="slides/slide125.xml"/><Relationship Id="rId131" Type="http://schemas.openxmlformats.org/officeDocument/2006/relationships/slide" Target="slides/slide124.xml"/><Relationship Id="rId130" Type="http://schemas.openxmlformats.org/officeDocument/2006/relationships/slide" Target="slides/slide123.xml"/><Relationship Id="rId136" Type="http://schemas.openxmlformats.org/officeDocument/2006/relationships/slide" Target="slides/slide129.xml"/><Relationship Id="rId135" Type="http://schemas.openxmlformats.org/officeDocument/2006/relationships/slide" Target="slides/slide128.xml"/><Relationship Id="rId134" Type="http://schemas.openxmlformats.org/officeDocument/2006/relationships/slide" Target="slides/slide127.xml"/><Relationship Id="rId133" Type="http://schemas.openxmlformats.org/officeDocument/2006/relationships/slide" Target="slides/slide126.xml"/><Relationship Id="rId62" Type="http://schemas.openxmlformats.org/officeDocument/2006/relationships/slide" Target="slides/slide55.xml"/><Relationship Id="rId61" Type="http://schemas.openxmlformats.org/officeDocument/2006/relationships/slide" Target="slides/slide54.xml"/><Relationship Id="rId64" Type="http://schemas.openxmlformats.org/officeDocument/2006/relationships/slide" Target="slides/slide57.xml"/><Relationship Id="rId63" Type="http://schemas.openxmlformats.org/officeDocument/2006/relationships/slide" Target="slides/slide56.xml"/><Relationship Id="rId66" Type="http://schemas.openxmlformats.org/officeDocument/2006/relationships/slide" Target="slides/slide59.xml"/><Relationship Id="rId65" Type="http://schemas.openxmlformats.org/officeDocument/2006/relationships/slide" Target="slides/slide58.xml"/><Relationship Id="rId68" Type="http://schemas.openxmlformats.org/officeDocument/2006/relationships/slide" Target="slides/slide61.xml"/><Relationship Id="rId67" Type="http://schemas.openxmlformats.org/officeDocument/2006/relationships/slide" Target="slides/slide60.xml"/><Relationship Id="rId60" Type="http://schemas.openxmlformats.org/officeDocument/2006/relationships/slide" Target="slides/slide53.xml"/><Relationship Id="rId69" Type="http://schemas.openxmlformats.org/officeDocument/2006/relationships/slide" Target="slides/slide6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55" Type="http://schemas.openxmlformats.org/officeDocument/2006/relationships/slide" Target="slides/slide48.xml"/><Relationship Id="rId54" Type="http://schemas.openxmlformats.org/officeDocument/2006/relationships/slide" Target="slides/slide47.xml"/><Relationship Id="rId57" Type="http://schemas.openxmlformats.org/officeDocument/2006/relationships/slide" Target="slides/slide50.xml"/><Relationship Id="rId56" Type="http://schemas.openxmlformats.org/officeDocument/2006/relationships/slide" Target="slides/slide49.xml"/><Relationship Id="rId59" Type="http://schemas.openxmlformats.org/officeDocument/2006/relationships/slide" Target="slides/slide52.xml"/><Relationship Id="rId154" Type="http://schemas.openxmlformats.org/officeDocument/2006/relationships/font" Target="fonts/Roboto-bold.fntdata"/><Relationship Id="rId58" Type="http://schemas.openxmlformats.org/officeDocument/2006/relationships/slide" Target="slides/slide51.xml"/><Relationship Id="rId153" Type="http://schemas.openxmlformats.org/officeDocument/2006/relationships/font" Target="fonts/Roboto-regular.fntdata"/><Relationship Id="rId152" Type="http://schemas.openxmlformats.org/officeDocument/2006/relationships/font" Target="fonts/Catamaran-bold.fntdata"/><Relationship Id="rId151" Type="http://schemas.openxmlformats.org/officeDocument/2006/relationships/font" Target="fonts/Catamaran-regular.fntdata"/><Relationship Id="rId156" Type="http://schemas.openxmlformats.org/officeDocument/2006/relationships/font" Target="fonts/Roboto-boldItalic.fntdata"/><Relationship Id="rId155" Type="http://schemas.openxmlformats.org/officeDocument/2006/relationships/font" Target="fonts/Roboto-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94cca57bd7_0_5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 name="Google Shape;111;g94cca57bd7_0_5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9619afc4d5_1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9619afc4d5_1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2" name="Shape 882"/>
        <p:cNvGrpSpPr/>
        <p:nvPr/>
      </p:nvGrpSpPr>
      <p:grpSpPr>
        <a:xfrm>
          <a:off x="0" y="0"/>
          <a:ext cx="0" cy="0"/>
          <a:chOff x="0" y="0"/>
          <a:chExt cx="0" cy="0"/>
        </a:xfrm>
      </p:grpSpPr>
      <p:sp>
        <p:nvSpPr>
          <p:cNvPr id="883" name="Google Shape;883;gf5995a5f06_0_2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4" name="Google Shape;884;gf5995a5f06_0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8" name="Shape 888"/>
        <p:cNvGrpSpPr/>
        <p:nvPr/>
      </p:nvGrpSpPr>
      <p:grpSpPr>
        <a:xfrm>
          <a:off x="0" y="0"/>
          <a:ext cx="0" cy="0"/>
          <a:chOff x="0" y="0"/>
          <a:chExt cx="0" cy="0"/>
        </a:xfrm>
      </p:grpSpPr>
      <p:sp>
        <p:nvSpPr>
          <p:cNvPr id="889" name="Google Shape;889;gf5995a5f06_0_2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0" name="Google Shape;890;gf5995a5f06_0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4" name="Shape 894"/>
        <p:cNvGrpSpPr/>
        <p:nvPr/>
      </p:nvGrpSpPr>
      <p:grpSpPr>
        <a:xfrm>
          <a:off x="0" y="0"/>
          <a:ext cx="0" cy="0"/>
          <a:chOff x="0" y="0"/>
          <a:chExt cx="0" cy="0"/>
        </a:xfrm>
      </p:grpSpPr>
      <p:sp>
        <p:nvSpPr>
          <p:cNvPr id="895" name="Google Shape;895;gf5995a5f06_0_2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6" name="Google Shape;896;gf5995a5f06_0_2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0" name="Shape 900"/>
        <p:cNvGrpSpPr/>
        <p:nvPr/>
      </p:nvGrpSpPr>
      <p:grpSpPr>
        <a:xfrm>
          <a:off x="0" y="0"/>
          <a:ext cx="0" cy="0"/>
          <a:chOff x="0" y="0"/>
          <a:chExt cx="0" cy="0"/>
        </a:xfrm>
      </p:grpSpPr>
      <p:sp>
        <p:nvSpPr>
          <p:cNvPr id="901" name="Google Shape;901;gf5995a5f06_0_2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2" name="Google Shape;902;gf5995a5f06_0_2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8" name="Shape 908"/>
        <p:cNvGrpSpPr/>
        <p:nvPr/>
      </p:nvGrpSpPr>
      <p:grpSpPr>
        <a:xfrm>
          <a:off x="0" y="0"/>
          <a:ext cx="0" cy="0"/>
          <a:chOff x="0" y="0"/>
          <a:chExt cx="0" cy="0"/>
        </a:xfrm>
      </p:grpSpPr>
      <p:sp>
        <p:nvSpPr>
          <p:cNvPr id="909" name="Google Shape;909;gf5995a5f06_0_2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0" name="Google Shape;910;gf5995a5f06_0_2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6" name="Shape 916"/>
        <p:cNvGrpSpPr/>
        <p:nvPr/>
      </p:nvGrpSpPr>
      <p:grpSpPr>
        <a:xfrm>
          <a:off x="0" y="0"/>
          <a:ext cx="0" cy="0"/>
          <a:chOff x="0" y="0"/>
          <a:chExt cx="0" cy="0"/>
        </a:xfrm>
      </p:grpSpPr>
      <p:sp>
        <p:nvSpPr>
          <p:cNvPr id="917" name="Google Shape;917;gf5995a5f06_0_2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8" name="Google Shape;918;gf5995a5f06_0_2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1" name="Shape 931"/>
        <p:cNvGrpSpPr/>
        <p:nvPr/>
      </p:nvGrpSpPr>
      <p:grpSpPr>
        <a:xfrm>
          <a:off x="0" y="0"/>
          <a:ext cx="0" cy="0"/>
          <a:chOff x="0" y="0"/>
          <a:chExt cx="0" cy="0"/>
        </a:xfrm>
      </p:grpSpPr>
      <p:sp>
        <p:nvSpPr>
          <p:cNvPr id="932" name="Google Shape;932;gf5995a5f06_0_2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3" name="Google Shape;933;gf5995a5f06_0_2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5" name="Shape 955"/>
        <p:cNvGrpSpPr/>
        <p:nvPr/>
      </p:nvGrpSpPr>
      <p:grpSpPr>
        <a:xfrm>
          <a:off x="0" y="0"/>
          <a:ext cx="0" cy="0"/>
          <a:chOff x="0" y="0"/>
          <a:chExt cx="0" cy="0"/>
        </a:xfrm>
      </p:grpSpPr>
      <p:sp>
        <p:nvSpPr>
          <p:cNvPr id="956" name="Google Shape;956;gf5995a5f06_0_2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7" name="Google Shape;957;gf5995a5f06_0_2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1" name="Shape 961"/>
        <p:cNvGrpSpPr/>
        <p:nvPr/>
      </p:nvGrpSpPr>
      <p:grpSpPr>
        <a:xfrm>
          <a:off x="0" y="0"/>
          <a:ext cx="0" cy="0"/>
          <a:chOff x="0" y="0"/>
          <a:chExt cx="0" cy="0"/>
        </a:xfrm>
      </p:grpSpPr>
      <p:sp>
        <p:nvSpPr>
          <p:cNvPr id="962" name="Google Shape;962;gf5995a5f06_0_2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3" name="Google Shape;963;gf5995a5f06_0_2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9" name="Shape 969"/>
        <p:cNvGrpSpPr/>
        <p:nvPr/>
      </p:nvGrpSpPr>
      <p:grpSpPr>
        <a:xfrm>
          <a:off x="0" y="0"/>
          <a:ext cx="0" cy="0"/>
          <a:chOff x="0" y="0"/>
          <a:chExt cx="0" cy="0"/>
        </a:xfrm>
      </p:grpSpPr>
      <p:sp>
        <p:nvSpPr>
          <p:cNvPr id="970" name="Google Shape;970;gf5995a5f06_0_3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1" name="Google Shape;971;gf5995a5f06_0_3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94cca57bd7_0_6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6" name="Google Shape;176;g94cca57bd7_0_6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2" name="Shape 1002"/>
        <p:cNvGrpSpPr/>
        <p:nvPr/>
      </p:nvGrpSpPr>
      <p:grpSpPr>
        <a:xfrm>
          <a:off x="0" y="0"/>
          <a:ext cx="0" cy="0"/>
          <a:chOff x="0" y="0"/>
          <a:chExt cx="0" cy="0"/>
        </a:xfrm>
      </p:grpSpPr>
      <p:sp>
        <p:nvSpPr>
          <p:cNvPr id="1003" name="Google Shape;1003;gf5995a5f06_0_3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4" name="Google Shape;1004;gf5995a5f06_0_3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0" name="Shape 1010"/>
        <p:cNvGrpSpPr/>
        <p:nvPr/>
      </p:nvGrpSpPr>
      <p:grpSpPr>
        <a:xfrm>
          <a:off x="0" y="0"/>
          <a:ext cx="0" cy="0"/>
          <a:chOff x="0" y="0"/>
          <a:chExt cx="0" cy="0"/>
        </a:xfrm>
      </p:grpSpPr>
      <p:sp>
        <p:nvSpPr>
          <p:cNvPr id="1011" name="Google Shape;1011;gf5995a5f06_0_3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2" name="Google Shape;1012;gf5995a5f06_0_3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4" name="Shape 1044"/>
        <p:cNvGrpSpPr/>
        <p:nvPr/>
      </p:nvGrpSpPr>
      <p:grpSpPr>
        <a:xfrm>
          <a:off x="0" y="0"/>
          <a:ext cx="0" cy="0"/>
          <a:chOff x="0" y="0"/>
          <a:chExt cx="0" cy="0"/>
        </a:xfrm>
      </p:grpSpPr>
      <p:sp>
        <p:nvSpPr>
          <p:cNvPr id="1045" name="Google Shape;1045;gf5995a5f06_0_3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6" name="Google Shape;1046;gf5995a5f06_0_3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0" name="Shape 1050"/>
        <p:cNvGrpSpPr/>
        <p:nvPr/>
      </p:nvGrpSpPr>
      <p:grpSpPr>
        <a:xfrm>
          <a:off x="0" y="0"/>
          <a:ext cx="0" cy="0"/>
          <a:chOff x="0" y="0"/>
          <a:chExt cx="0" cy="0"/>
        </a:xfrm>
      </p:grpSpPr>
      <p:sp>
        <p:nvSpPr>
          <p:cNvPr id="1051" name="Google Shape;1051;gf5995a5f06_0_3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2" name="Google Shape;1052;gf5995a5f06_0_3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8" name="Shape 1058"/>
        <p:cNvGrpSpPr/>
        <p:nvPr/>
      </p:nvGrpSpPr>
      <p:grpSpPr>
        <a:xfrm>
          <a:off x="0" y="0"/>
          <a:ext cx="0" cy="0"/>
          <a:chOff x="0" y="0"/>
          <a:chExt cx="0" cy="0"/>
        </a:xfrm>
      </p:grpSpPr>
      <p:sp>
        <p:nvSpPr>
          <p:cNvPr id="1059" name="Google Shape;1059;gf5995a5f06_0_3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0" name="Google Shape;1060;gf5995a5f06_0_3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6" name="Shape 1066"/>
        <p:cNvGrpSpPr/>
        <p:nvPr/>
      </p:nvGrpSpPr>
      <p:grpSpPr>
        <a:xfrm>
          <a:off x="0" y="0"/>
          <a:ext cx="0" cy="0"/>
          <a:chOff x="0" y="0"/>
          <a:chExt cx="0" cy="0"/>
        </a:xfrm>
      </p:grpSpPr>
      <p:sp>
        <p:nvSpPr>
          <p:cNvPr id="1067" name="Google Shape;1067;gf5995a5f06_0_3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8" name="Google Shape;1068;gf5995a5f06_0_3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1" name="Shape 1081"/>
        <p:cNvGrpSpPr/>
        <p:nvPr/>
      </p:nvGrpSpPr>
      <p:grpSpPr>
        <a:xfrm>
          <a:off x="0" y="0"/>
          <a:ext cx="0" cy="0"/>
          <a:chOff x="0" y="0"/>
          <a:chExt cx="0" cy="0"/>
        </a:xfrm>
      </p:grpSpPr>
      <p:sp>
        <p:nvSpPr>
          <p:cNvPr id="1082" name="Google Shape;1082;gf5995a5f06_0_4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3" name="Google Shape;1083;gf5995a5f06_0_4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8" name="Shape 1088"/>
        <p:cNvGrpSpPr/>
        <p:nvPr/>
      </p:nvGrpSpPr>
      <p:grpSpPr>
        <a:xfrm>
          <a:off x="0" y="0"/>
          <a:ext cx="0" cy="0"/>
          <a:chOff x="0" y="0"/>
          <a:chExt cx="0" cy="0"/>
        </a:xfrm>
      </p:grpSpPr>
      <p:sp>
        <p:nvSpPr>
          <p:cNvPr id="1089" name="Google Shape;1089;gf5995a5f06_0_4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0" name="Google Shape;1090;gf5995a5f06_0_4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6" name="Shape 1096"/>
        <p:cNvGrpSpPr/>
        <p:nvPr/>
      </p:nvGrpSpPr>
      <p:grpSpPr>
        <a:xfrm>
          <a:off x="0" y="0"/>
          <a:ext cx="0" cy="0"/>
          <a:chOff x="0" y="0"/>
          <a:chExt cx="0" cy="0"/>
        </a:xfrm>
      </p:grpSpPr>
      <p:sp>
        <p:nvSpPr>
          <p:cNvPr id="1097" name="Google Shape;1097;gf5995a5f06_0_4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8" name="Google Shape;1098;gf5995a5f06_0_4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3" name="Shape 1103"/>
        <p:cNvGrpSpPr/>
        <p:nvPr/>
      </p:nvGrpSpPr>
      <p:grpSpPr>
        <a:xfrm>
          <a:off x="0" y="0"/>
          <a:ext cx="0" cy="0"/>
          <a:chOff x="0" y="0"/>
          <a:chExt cx="0" cy="0"/>
        </a:xfrm>
      </p:grpSpPr>
      <p:sp>
        <p:nvSpPr>
          <p:cNvPr id="1104" name="Google Shape;1104;gf5995a5f06_0_4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5" name="Google Shape;1105;gf5995a5f06_0_4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94cca57bd7_0_6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4" name="Google Shape;184;g94cca57bd7_0_6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9" name="Shape 1129"/>
        <p:cNvGrpSpPr/>
        <p:nvPr/>
      </p:nvGrpSpPr>
      <p:grpSpPr>
        <a:xfrm>
          <a:off x="0" y="0"/>
          <a:ext cx="0" cy="0"/>
          <a:chOff x="0" y="0"/>
          <a:chExt cx="0" cy="0"/>
        </a:xfrm>
      </p:grpSpPr>
      <p:sp>
        <p:nvSpPr>
          <p:cNvPr id="1130" name="Google Shape;1130;gf5995a5f06_0_4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1" name="Google Shape;1131;gf5995a5f06_0_4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7" name="Shape 1137"/>
        <p:cNvGrpSpPr/>
        <p:nvPr/>
      </p:nvGrpSpPr>
      <p:grpSpPr>
        <a:xfrm>
          <a:off x="0" y="0"/>
          <a:ext cx="0" cy="0"/>
          <a:chOff x="0" y="0"/>
          <a:chExt cx="0" cy="0"/>
        </a:xfrm>
      </p:grpSpPr>
      <p:sp>
        <p:nvSpPr>
          <p:cNvPr id="1138" name="Google Shape;1138;gf5995a5f06_0_4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9" name="Google Shape;1139;gf5995a5f06_0_4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4" name="Shape 1144"/>
        <p:cNvGrpSpPr/>
        <p:nvPr/>
      </p:nvGrpSpPr>
      <p:grpSpPr>
        <a:xfrm>
          <a:off x="0" y="0"/>
          <a:ext cx="0" cy="0"/>
          <a:chOff x="0" y="0"/>
          <a:chExt cx="0" cy="0"/>
        </a:xfrm>
      </p:grpSpPr>
      <p:sp>
        <p:nvSpPr>
          <p:cNvPr id="1145" name="Google Shape;1145;gf5995a5f06_0_4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6" name="Google Shape;1146;gf5995a5f06_0_4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2" name="Shape 1152"/>
        <p:cNvGrpSpPr/>
        <p:nvPr/>
      </p:nvGrpSpPr>
      <p:grpSpPr>
        <a:xfrm>
          <a:off x="0" y="0"/>
          <a:ext cx="0" cy="0"/>
          <a:chOff x="0" y="0"/>
          <a:chExt cx="0" cy="0"/>
        </a:xfrm>
      </p:grpSpPr>
      <p:sp>
        <p:nvSpPr>
          <p:cNvPr id="1153" name="Google Shape;1153;gf5995a5f06_0_4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4" name="Google Shape;1154;gf5995a5f06_0_4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9" name="Shape 1189"/>
        <p:cNvGrpSpPr/>
        <p:nvPr/>
      </p:nvGrpSpPr>
      <p:grpSpPr>
        <a:xfrm>
          <a:off x="0" y="0"/>
          <a:ext cx="0" cy="0"/>
          <a:chOff x="0" y="0"/>
          <a:chExt cx="0" cy="0"/>
        </a:xfrm>
      </p:grpSpPr>
      <p:sp>
        <p:nvSpPr>
          <p:cNvPr id="1190" name="Google Shape;1190;gf5995a5f06_0_5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1" name="Google Shape;1191;gf5995a5f06_0_5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6" name="Shape 1196"/>
        <p:cNvGrpSpPr/>
        <p:nvPr/>
      </p:nvGrpSpPr>
      <p:grpSpPr>
        <a:xfrm>
          <a:off x="0" y="0"/>
          <a:ext cx="0" cy="0"/>
          <a:chOff x="0" y="0"/>
          <a:chExt cx="0" cy="0"/>
        </a:xfrm>
      </p:grpSpPr>
      <p:sp>
        <p:nvSpPr>
          <p:cNvPr id="1197" name="Google Shape;1197;gf5995a5f06_0_5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8" name="Google Shape;1198;gf5995a5f06_0_5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2" name="Shape 1202"/>
        <p:cNvGrpSpPr/>
        <p:nvPr/>
      </p:nvGrpSpPr>
      <p:grpSpPr>
        <a:xfrm>
          <a:off x="0" y="0"/>
          <a:ext cx="0" cy="0"/>
          <a:chOff x="0" y="0"/>
          <a:chExt cx="0" cy="0"/>
        </a:xfrm>
      </p:grpSpPr>
      <p:sp>
        <p:nvSpPr>
          <p:cNvPr id="1203" name="Google Shape;1203;gce329de0a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4" name="Google Shape;1204;gce329de0a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8" name="Shape 1208"/>
        <p:cNvGrpSpPr/>
        <p:nvPr/>
      </p:nvGrpSpPr>
      <p:grpSpPr>
        <a:xfrm>
          <a:off x="0" y="0"/>
          <a:ext cx="0" cy="0"/>
          <a:chOff x="0" y="0"/>
          <a:chExt cx="0" cy="0"/>
        </a:xfrm>
      </p:grpSpPr>
      <p:sp>
        <p:nvSpPr>
          <p:cNvPr id="1209" name="Google Shape;1209;g94cca57bd7_0_7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0" name="Google Shape;1210;g94cca57bd7_0_7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4" name="Shape 1214"/>
        <p:cNvGrpSpPr/>
        <p:nvPr/>
      </p:nvGrpSpPr>
      <p:grpSpPr>
        <a:xfrm>
          <a:off x="0" y="0"/>
          <a:ext cx="0" cy="0"/>
          <a:chOff x="0" y="0"/>
          <a:chExt cx="0" cy="0"/>
        </a:xfrm>
      </p:grpSpPr>
      <p:sp>
        <p:nvSpPr>
          <p:cNvPr id="1215" name="Google Shape;1215;g94cca57bd7_0_7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6" name="Google Shape;1216;g94cca57bd7_0_7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1" name="Shape 1221"/>
        <p:cNvGrpSpPr/>
        <p:nvPr/>
      </p:nvGrpSpPr>
      <p:grpSpPr>
        <a:xfrm>
          <a:off x="0" y="0"/>
          <a:ext cx="0" cy="0"/>
          <a:chOff x="0" y="0"/>
          <a:chExt cx="0" cy="0"/>
        </a:xfrm>
      </p:grpSpPr>
      <p:sp>
        <p:nvSpPr>
          <p:cNvPr id="1222" name="Google Shape;1222;g94cca57bd7_0_7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23" name="Google Shape;1223;g94cca57bd7_0_7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94cca57bd7_0_6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 name="Google Shape;198;g94cca57bd7_0_6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9" name="Shape 1229"/>
        <p:cNvGrpSpPr/>
        <p:nvPr/>
      </p:nvGrpSpPr>
      <p:grpSpPr>
        <a:xfrm>
          <a:off x="0" y="0"/>
          <a:ext cx="0" cy="0"/>
          <a:chOff x="0" y="0"/>
          <a:chExt cx="0" cy="0"/>
        </a:xfrm>
      </p:grpSpPr>
      <p:sp>
        <p:nvSpPr>
          <p:cNvPr id="1230" name="Google Shape;1230;g94cca57bd7_0_7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1" name="Google Shape;1231;g94cca57bd7_0_7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5" name="Shape 1235"/>
        <p:cNvGrpSpPr/>
        <p:nvPr/>
      </p:nvGrpSpPr>
      <p:grpSpPr>
        <a:xfrm>
          <a:off x="0" y="0"/>
          <a:ext cx="0" cy="0"/>
          <a:chOff x="0" y="0"/>
          <a:chExt cx="0" cy="0"/>
        </a:xfrm>
      </p:grpSpPr>
      <p:sp>
        <p:nvSpPr>
          <p:cNvPr id="1236" name="Google Shape;1236;g94cca57bd7_0_7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7" name="Google Shape;1237;g94cca57bd7_0_7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1" name="Shape 1241"/>
        <p:cNvGrpSpPr/>
        <p:nvPr/>
      </p:nvGrpSpPr>
      <p:grpSpPr>
        <a:xfrm>
          <a:off x="0" y="0"/>
          <a:ext cx="0" cy="0"/>
          <a:chOff x="0" y="0"/>
          <a:chExt cx="0" cy="0"/>
        </a:xfrm>
      </p:grpSpPr>
      <p:sp>
        <p:nvSpPr>
          <p:cNvPr id="1242" name="Google Shape;1242;g94cca57bd7_0_7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3" name="Google Shape;1243;g94cca57bd7_0_7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7" name="Shape 1247"/>
        <p:cNvGrpSpPr/>
        <p:nvPr/>
      </p:nvGrpSpPr>
      <p:grpSpPr>
        <a:xfrm>
          <a:off x="0" y="0"/>
          <a:ext cx="0" cy="0"/>
          <a:chOff x="0" y="0"/>
          <a:chExt cx="0" cy="0"/>
        </a:xfrm>
      </p:grpSpPr>
      <p:sp>
        <p:nvSpPr>
          <p:cNvPr id="1248" name="Google Shape;1248;g94cca57bd7_0_7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9" name="Google Shape;1249;g94cca57bd7_0_7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4" name="Shape 1254"/>
        <p:cNvGrpSpPr/>
        <p:nvPr/>
      </p:nvGrpSpPr>
      <p:grpSpPr>
        <a:xfrm>
          <a:off x="0" y="0"/>
          <a:ext cx="0" cy="0"/>
          <a:chOff x="0" y="0"/>
          <a:chExt cx="0" cy="0"/>
        </a:xfrm>
      </p:grpSpPr>
      <p:sp>
        <p:nvSpPr>
          <p:cNvPr id="1255" name="Google Shape;1255;g94cca57bd7_0_7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6" name="Google Shape;1256;g94cca57bd7_0_7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1" name="Shape 1261"/>
        <p:cNvGrpSpPr/>
        <p:nvPr/>
      </p:nvGrpSpPr>
      <p:grpSpPr>
        <a:xfrm>
          <a:off x="0" y="0"/>
          <a:ext cx="0" cy="0"/>
          <a:chOff x="0" y="0"/>
          <a:chExt cx="0" cy="0"/>
        </a:xfrm>
      </p:grpSpPr>
      <p:sp>
        <p:nvSpPr>
          <p:cNvPr id="1262" name="Google Shape;1262;g94cca57bd7_0_7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3" name="Google Shape;1263;g94cca57bd7_0_7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7" name="Shape 1267"/>
        <p:cNvGrpSpPr/>
        <p:nvPr/>
      </p:nvGrpSpPr>
      <p:grpSpPr>
        <a:xfrm>
          <a:off x="0" y="0"/>
          <a:ext cx="0" cy="0"/>
          <a:chOff x="0" y="0"/>
          <a:chExt cx="0" cy="0"/>
        </a:xfrm>
      </p:grpSpPr>
      <p:sp>
        <p:nvSpPr>
          <p:cNvPr id="1268" name="Google Shape;1268;g94cca57bd7_0_8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9" name="Google Shape;1269;g94cca57bd7_0_8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5" name="Shape 1275"/>
        <p:cNvGrpSpPr/>
        <p:nvPr/>
      </p:nvGrpSpPr>
      <p:grpSpPr>
        <a:xfrm>
          <a:off x="0" y="0"/>
          <a:ext cx="0" cy="0"/>
          <a:chOff x="0" y="0"/>
          <a:chExt cx="0" cy="0"/>
        </a:xfrm>
      </p:grpSpPr>
      <p:sp>
        <p:nvSpPr>
          <p:cNvPr id="1276" name="Google Shape;1276;g94cca57bd7_0_8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7" name="Google Shape;1277;g94cca57bd7_0_8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2" name="Shape 1282"/>
        <p:cNvGrpSpPr/>
        <p:nvPr/>
      </p:nvGrpSpPr>
      <p:grpSpPr>
        <a:xfrm>
          <a:off x="0" y="0"/>
          <a:ext cx="0" cy="0"/>
          <a:chOff x="0" y="0"/>
          <a:chExt cx="0" cy="0"/>
        </a:xfrm>
      </p:grpSpPr>
      <p:sp>
        <p:nvSpPr>
          <p:cNvPr id="1283" name="Google Shape;1283;gce329de0a3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4" name="Google Shape;1284;gce329de0a3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8" name="Shape 1288"/>
        <p:cNvGrpSpPr/>
        <p:nvPr/>
      </p:nvGrpSpPr>
      <p:grpSpPr>
        <a:xfrm>
          <a:off x="0" y="0"/>
          <a:ext cx="0" cy="0"/>
          <a:chOff x="0" y="0"/>
          <a:chExt cx="0" cy="0"/>
        </a:xfrm>
      </p:grpSpPr>
      <p:sp>
        <p:nvSpPr>
          <p:cNvPr id="1289" name="Google Shape;1289;g94cca57bd7_0_6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0" name="Google Shape;1290;g94cca57bd7_0_6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94cca57bd7_0_6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6" name="Google Shape;206;g94cca57bd7_0_6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6" name="Shape 1296"/>
        <p:cNvGrpSpPr/>
        <p:nvPr/>
      </p:nvGrpSpPr>
      <p:grpSpPr>
        <a:xfrm>
          <a:off x="0" y="0"/>
          <a:ext cx="0" cy="0"/>
          <a:chOff x="0" y="0"/>
          <a:chExt cx="0" cy="0"/>
        </a:xfrm>
      </p:grpSpPr>
      <p:sp>
        <p:nvSpPr>
          <p:cNvPr id="1297" name="Google Shape;1297;gd3be6e5fe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8" name="Google Shape;1298;gd3be6e5fe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2" name="Shape 1302"/>
        <p:cNvGrpSpPr/>
        <p:nvPr/>
      </p:nvGrpSpPr>
      <p:grpSpPr>
        <a:xfrm>
          <a:off x="0" y="0"/>
          <a:ext cx="0" cy="0"/>
          <a:chOff x="0" y="0"/>
          <a:chExt cx="0" cy="0"/>
        </a:xfrm>
      </p:grpSpPr>
      <p:sp>
        <p:nvSpPr>
          <p:cNvPr id="1303" name="Google Shape;1303;g7adca00b9e_0_2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04" name="Google Shape;1304;g7adca00b9e_0_2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9" name="Shape 1309"/>
        <p:cNvGrpSpPr/>
        <p:nvPr/>
      </p:nvGrpSpPr>
      <p:grpSpPr>
        <a:xfrm>
          <a:off x="0" y="0"/>
          <a:ext cx="0" cy="0"/>
          <a:chOff x="0" y="0"/>
          <a:chExt cx="0" cy="0"/>
        </a:xfrm>
      </p:grpSpPr>
      <p:sp>
        <p:nvSpPr>
          <p:cNvPr id="1310" name="Google Shape;1310;g7adca00b9e_0_2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1" name="Google Shape;1311;g7adca00b9e_0_2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6" name="Shape 1316"/>
        <p:cNvGrpSpPr/>
        <p:nvPr/>
      </p:nvGrpSpPr>
      <p:grpSpPr>
        <a:xfrm>
          <a:off x="0" y="0"/>
          <a:ext cx="0" cy="0"/>
          <a:chOff x="0" y="0"/>
          <a:chExt cx="0" cy="0"/>
        </a:xfrm>
      </p:grpSpPr>
      <p:sp>
        <p:nvSpPr>
          <p:cNvPr id="1317" name="Google Shape;1317;g7adca00b9e_0_2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8" name="Google Shape;1318;g7adca00b9e_0_2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94cca57bd7_0_6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3" name="Google Shape;213;g94cca57bd7_0_6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94cca57bd7_0_6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9" name="Google Shape;219;g94cca57bd7_0_6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e9cbb2a91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5" name="Google Shape;225;ge9cbb2a915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9619afc4d5_1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9619afc4d5_1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cc2dd4a173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cc2dd4a173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9619afc4d5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9619afc4d5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cc2dd4a173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4" name="Google Shape;244;gcc2dd4a173_1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c7f0726e46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1" name="Google Shape;251;gc7f0726e46_0_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cc2dd4a173_1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8" name="Google Shape;258;gcc2dd4a173_1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cc2dd4a173_1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4" name="Google Shape;264;gcc2dd4a173_1_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eb366363f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eb366363f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ebb1147107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ebb1147107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ebb1147107_4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ebb1147107_4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ebb1147107_4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ebb1147107_4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ebb1147107_4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ebb1147107_4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ebb1147107_4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ebb1147107_4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94cca57bd7_0_5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2" name="Google Shape;122;g94cca57bd7_0_5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ebb1147107_4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ebb1147107_4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ebb1147107_4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ebb1147107_4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ebb1147107_5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ebb1147107_5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ebb1147107_4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ebb1147107_4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ebb1147107_4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ebb1147107_4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ebb1147107_5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ebb1147107_5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ebb1147107_6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ebb1147107_6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ebb1147107_5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ebb1147107_5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ebb1147107_6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ebb1147107_6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ebb1147107_6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ebb1147107_6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94cca57bd7_0_5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 name="Google Shape;128;g94cca57bd7_0_5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ebb1147107_6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ebb1147107_6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9619afc4d5_1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9619afc4d5_1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94cca57bd7_0_6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1" name="Google Shape;391;g94cca57bd7_0_6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ec94f455f2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ec94f455f2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94cca57bd7_0_6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3" name="Google Shape;403;g94cca57bd7_0_6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e6fb3e1e2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e6fb3e1e2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94cca57bd7_0_6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7" name="Google Shape;417;g94cca57bd7_0_6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94cca57bd7_0_6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4" name="Google Shape;424;g94cca57bd7_0_6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94cca57bd7_0_6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0" name="Google Shape;430;g94cca57bd7_0_6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94cca57bd7_0_6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6" name="Google Shape;436;g94cca57bd7_0_6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94cca57bd7_0_5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 name="Google Shape;134;g94cca57bd7_0_5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94cca57bd7_0_6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5" name="Google Shape;445;g94cca57bd7_0_6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ce329de0a3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2" name="Google Shape;452;gce329de0a3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94cca57bd7_0_6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9" name="Google Shape;459;g94cca57bd7_0_6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94cca57bd7_0_6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6" name="Google Shape;466;g94cca57bd7_0_6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94cca57bd7_0_6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4" name="Google Shape;474;g94cca57bd7_0_6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94cca57bd7_0_7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2" name="Google Shape;482;g94cca57bd7_0_7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gce329de0a3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9" name="Google Shape;489;gce329de0a3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gec94f455f2_4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6" name="Google Shape;496;gec94f455f2_4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ec94f455f2_4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2" name="Google Shape;502;gec94f455f2_4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94cca57bd7_0_7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8" name="Google Shape;508;g94cca57bd7_0_7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94cca57bd7_0_5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g94cca57bd7_0_5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g94cca57bd7_0_7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5" name="Google Shape;515;g94cca57bd7_0_7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g94cca57bd7_0_7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2" name="Google Shape;522;g94cca57bd7_0_7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g94cca57bd7_0_7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9" name="Google Shape;529;g94cca57bd7_0_7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ce329de0a3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6" name="Google Shape;536;gce329de0a3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gce1e5ca67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3" name="Google Shape;543;gce1e5ca67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gc7f0726e46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5" name="Google Shape;575;gc7f0726e46_0_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gc7f0726e46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3" name="Google Shape;583;gc7f0726e46_0_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gc7f0726e46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5" name="Google Shape;615;gc7f0726e46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g9619afc4d5_1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2" name="Google Shape;622;g9619afc4d5_1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gf5995a5f0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8" name="Google Shape;628;gf5995a5f0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94cca57bd7_0_5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7" name="Google Shape;147;g94cca57bd7_0_5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gf5995a5f0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4" name="Google Shape;634;gf5995a5f06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gf5995a5f06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2" name="Google Shape;642;gf5995a5f06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9" name="Shape 649"/>
        <p:cNvGrpSpPr/>
        <p:nvPr/>
      </p:nvGrpSpPr>
      <p:grpSpPr>
        <a:xfrm>
          <a:off x="0" y="0"/>
          <a:ext cx="0" cy="0"/>
          <a:chOff x="0" y="0"/>
          <a:chExt cx="0" cy="0"/>
        </a:xfrm>
      </p:grpSpPr>
      <p:sp>
        <p:nvSpPr>
          <p:cNvPr id="650" name="Google Shape;650;gf5995a5f06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1" name="Google Shape;651;gf5995a5f06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gf5995a5f06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6" name="Google Shape;666;gf5995a5f06_0_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gf5995a5f06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3" name="Google Shape;673;gf5995a5f06_0_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gf5995a5f06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0" name="Google Shape;680;gf5995a5f06_0_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 name="Shape 685"/>
        <p:cNvGrpSpPr/>
        <p:nvPr/>
      </p:nvGrpSpPr>
      <p:grpSpPr>
        <a:xfrm>
          <a:off x="0" y="0"/>
          <a:ext cx="0" cy="0"/>
          <a:chOff x="0" y="0"/>
          <a:chExt cx="0" cy="0"/>
        </a:xfrm>
      </p:grpSpPr>
      <p:sp>
        <p:nvSpPr>
          <p:cNvPr id="686" name="Google Shape;686;gf5995a5f06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7" name="Google Shape;687;gf5995a5f06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1" name="Shape 691"/>
        <p:cNvGrpSpPr/>
        <p:nvPr/>
      </p:nvGrpSpPr>
      <p:grpSpPr>
        <a:xfrm>
          <a:off x="0" y="0"/>
          <a:ext cx="0" cy="0"/>
          <a:chOff x="0" y="0"/>
          <a:chExt cx="0" cy="0"/>
        </a:xfrm>
      </p:grpSpPr>
      <p:sp>
        <p:nvSpPr>
          <p:cNvPr id="692" name="Google Shape;692;gf5995a5f06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3" name="Google Shape;693;gf5995a5f06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gf5995a5f06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9" name="Google Shape;699;gf5995a5f06_0_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gf5995a5f06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5" name="Google Shape;705;gf5995a5f06_0_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94cca57bd7_0_5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3" name="Google Shape;153;g94cca57bd7_0_5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gf5995a5f06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3" name="Google Shape;713;gf5995a5f06_0_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8" name="Shape 718"/>
        <p:cNvGrpSpPr/>
        <p:nvPr/>
      </p:nvGrpSpPr>
      <p:grpSpPr>
        <a:xfrm>
          <a:off x="0" y="0"/>
          <a:ext cx="0" cy="0"/>
          <a:chOff x="0" y="0"/>
          <a:chExt cx="0" cy="0"/>
        </a:xfrm>
      </p:grpSpPr>
      <p:sp>
        <p:nvSpPr>
          <p:cNvPr id="719" name="Google Shape;719;gf5995a5f06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0" name="Google Shape;720;gf5995a5f06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4" name="Shape 724"/>
        <p:cNvGrpSpPr/>
        <p:nvPr/>
      </p:nvGrpSpPr>
      <p:grpSpPr>
        <a:xfrm>
          <a:off x="0" y="0"/>
          <a:ext cx="0" cy="0"/>
          <a:chOff x="0" y="0"/>
          <a:chExt cx="0" cy="0"/>
        </a:xfrm>
      </p:grpSpPr>
      <p:sp>
        <p:nvSpPr>
          <p:cNvPr id="725" name="Google Shape;725;gf5995a5f06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6" name="Google Shape;726;gf5995a5f06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0" name="Shape 730"/>
        <p:cNvGrpSpPr/>
        <p:nvPr/>
      </p:nvGrpSpPr>
      <p:grpSpPr>
        <a:xfrm>
          <a:off x="0" y="0"/>
          <a:ext cx="0" cy="0"/>
          <a:chOff x="0" y="0"/>
          <a:chExt cx="0" cy="0"/>
        </a:xfrm>
      </p:grpSpPr>
      <p:sp>
        <p:nvSpPr>
          <p:cNvPr id="731" name="Google Shape;731;gf5995a5f06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2" name="Google Shape;732;gf5995a5f06_0_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7" name="Shape 737"/>
        <p:cNvGrpSpPr/>
        <p:nvPr/>
      </p:nvGrpSpPr>
      <p:grpSpPr>
        <a:xfrm>
          <a:off x="0" y="0"/>
          <a:ext cx="0" cy="0"/>
          <a:chOff x="0" y="0"/>
          <a:chExt cx="0" cy="0"/>
        </a:xfrm>
      </p:grpSpPr>
      <p:sp>
        <p:nvSpPr>
          <p:cNvPr id="738" name="Google Shape;738;gf5995a5f06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9" name="Google Shape;739;gf5995a5f06_0_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5" name="Shape 745"/>
        <p:cNvGrpSpPr/>
        <p:nvPr/>
      </p:nvGrpSpPr>
      <p:grpSpPr>
        <a:xfrm>
          <a:off x="0" y="0"/>
          <a:ext cx="0" cy="0"/>
          <a:chOff x="0" y="0"/>
          <a:chExt cx="0" cy="0"/>
        </a:xfrm>
      </p:grpSpPr>
      <p:sp>
        <p:nvSpPr>
          <p:cNvPr id="746" name="Google Shape;746;gf5995a5f06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7" name="Google Shape;747;gf5995a5f06_0_1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2" name="Shape 752"/>
        <p:cNvGrpSpPr/>
        <p:nvPr/>
      </p:nvGrpSpPr>
      <p:grpSpPr>
        <a:xfrm>
          <a:off x="0" y="0"/>
          <a:ext cx="0" cy="0"/>
          <a:chOff x="0" y="0"/>
          <a:chExt cx="0" cy="0"/>
        </a:xfrm>
      </p:grpSpPr>
      <p:sp>
        <p:nvSpPr>
          <p:cNvPr id="753" name="Google Shape;753;gf5995a5f06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4" name="Google Shape;754;gf5995a5f06_0_10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9" name="Shape 759"/>
        <p:cNvGrpSpPr/>
        <p:nvPr/>
      </p:nvGrpSpPr>
      <p:grpSpPr>
        <a:xfrm>
          <a:off x="0" y="0"/>
          <a:ext cx="0" cy="0"/>
          <a:chOff x="0" y="0"/>
          <a:chExt cx="0" cy="0"/>
        </a:xfrm>
      </p:grpSpPr>
      <p:sp>
        <p:nvSpPr>
          <p:cNvPr id="760" name="Google Shape;760;gf5995a5f06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1" name="Google Shape;761;gf5995a5f06_0_1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7" name="Shape 767"/>
        <p:cNvGrpSpPr/>
        <p:nvPr/>
      </p:nvGrpSpPr>
      <p:grpSpPr>
        <a:xfrm>
          <a:off x="0" y="0"/>
          <a:ext cx="0" cy="0"/>
          <a:chOff x="0" y="0"/>
          <a:chExt cx="0" cy="0"/>
        </a:xfrm>
      </p:grpSpPr>
      <p:sp>
        <p:nvSpPr>
          <p:cNvPr id="768" name="Google Shape;768;gf5995a5f06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9" name="Google Shape;769;gf5995a5f06_0_1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5" name="Shape 775"/>
        <p:cNvGrpSpPr/>
        <p:nvPr/>
      </p:nvGrpSpPr>
      <p:grpSpPr>
        <a:xfrm>
          <a:off x="0" y="0"/>
          <a:ext cx="0" cy="0"/>
          <a:chOff x="0" y="0"/>
          <a:chExt cx="0" cy="0"/>
        </a:xfrm>
      </p:grpSpPr>
      <p:sp>
        <p:nvSpPr>
          <p:cNvPr id="776" name="Google Shape;776;gf5995a5f06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7" name="Google Shape;777;gf5995a5f06_0_1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e7e764acf0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e7e764acf0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2" name="Shape 782"/>
        <p:cNvGrpSpPr/>
        <p:nvPr/>
      </p:nvGrpSpPr>
      <p:grpSpPr>
        <a:xfrm>
          <a:off x="0" y="0"/>
          <a:ext cx="0" cy="0"/>
          <a:chOff x="0" y="0"/>
          <a:chExt cx="0" cy="0"/>
        </a:xfrm>
      </p:grpSpPr>
      <p:sp>
        <p:nvSpPr>
          <p:cNvPr id="783" name="Google Shape;783;gf5995a5f06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4" name="Google Shape;784;gf5995a5f06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9" name="Shape 789"/>
        <p:cNvGrpSpPr/>
        <p:nvPr/>
      </p:nvGrpSpPr>
      <p:grpSpPr>
        <a:xfrm>
          <a:off x="0" y="0"/>
          <a:ext cx="0" cy="0"/>
          <a:chOff x="0" y="0"/>
          <a:chExt cx="0" cy="0"/>
        </a:xfrm>
      </p:grpSpPr>
      <p:sp>
        <p:nvSpPr>
          <p:cNvPr id="790" name="Google Shape;790;gf5995a5f06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1" name="Google Shape;791;gf5995a5f06_0_1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7" name="Shape 797"/>
        <p:cNvGrpSpPr/>
        <p:nvPr/>
      </p:nvGrpSpPr>
      <p:grpSpPr>
        <a:xfrm>
          <a:off x="0" y="0"/>
          <a:ext cx="0" cy="0"/>
          <a:chOff x="0" y="0"/>
          <a:chExt cx="0" cy="0"/>
        </a:xfrm>
      </p:grpSpPr>
      <p:sp>
        <p:nvSpPr>
          <p:cNvPr id="798" name="Google Shape;798;gf5995a5f06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9" name="Google Shape;799;gf5995a5f06_0_1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6" name="Shape 806"/>
        <p:cNvGrpSpPr/>
        <p:nvPr/>
      </p:nvGrpSpPr>
      <p:grpSpPr>
        <a:xfrm>
          <a:off x="0" y="0"/>
          <a:ext cx="0" cy="0"/>
          <a:chOff x="0" y="0"/>
          <a:chExt cx="0" cy="0"/>
        </a:xfrm>
      </p:grpSpPr>
      <p:sp>
        <p:nvSpPr>
          <p:cNvPr id="807" name="Google Shape;807;gf5995a5f06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8" name="Google Shape;808;gf5995a5f06_0_1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7" name="Shape 837"/>
        <p:cNvGrpSpPr/>
        <p:nvPr/>
      </p:nvGrpSpPr>
      <p:grpSpPr>
        <a:xfrm>
          <a:off x="0" y="0"/>
          <a:ext cx="0" cy="0"/>
          <a:chOff x="0" y="0"/>
          <a:chExt cx="0" cy="0"/>
        </a:xfrm>
      </p:grpSpPr>
      <p:sp>
        <p:nvSpPr>
          <p:cNvPr id="838" name="Google Shape;838;gf5995a5f06_0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9" name="Google Shape;839;gf5995a5f06_0_1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4" name="Shape 844"/>
        <p:cNvGrpSpPr/>
        <p:nvPr/>
      </p:nvGrpSpPr>
      <p:grpSpPr>
        <a:xfrm>
          <a:off x="0" y="0"/>
          <a:ext cx="0" cy="0"/>
          <a:chOff x="0" y="0"/>
          <a:chExt cx="0" cy="0"/>
        </a:xfrm>
      </p:grpSpPr>
      <p:sp>
        <p:nvSpPr>
          <p:cNvPr id="845" name="Google Shape;845;gf5995a5f06_0_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6" name="Google Shape;846;gf5995a5f06_0_1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2" name="Shape 852"/>
        <p:cNvGrpSpPr/>
        <p:nvPr/>
      </p:nvGrpSpPr>
      <p:grpSpPr>
        <a:xfrm>
          <a:off x="0" y="0"/>
          <a:ext cx="0" cy="0"/>
          <a:chOff x="0" y="0"/>
          <a:chExt cx="0" cy="0"/>
        </a:xfrm>
      </p:grpSpPr>
      <p:sp>
        <p:nvSpPr>
          <p:cNvPr id="853" name="Google Shape;853;gf5995a5f06_0_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4" name="Google Shape;854;gf5995a5f06_0_1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0" name="Shape 860"/>
        <p:cNvGrpSpPr/>
        <p:nvPr/>
      </p:nvGrpSpPr>
      <p:grpSpPr>
        <a:xfrm>
          <a:off x="0" y="0"/>
          <a:ext cx="0" cy="0"/>
          <a:chOff x="0" y="0"/>
          <a:chExt cx="0" cy="0"/>
        </a:xfrm>
      </p:grpSpPr>
      <p:sp>
        <p:nvSpPr>
          <p:cNvPr id="861" name="Google Shape;861;gf5995a5f06_0_2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2" name="Google Shape;862;gf5995a5f06_0_2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8" name="Shape 868"/>
        <p:cNvGrpSpPr/>
        <p:nvPr/>
      </p:nvGrpSpPr>
      <p:grpSpPr>
        <a:xfrm>
          <a:off x="0" y="0"/>
          <a:ext cx="0" cy="0"/>
          <a:chOff x="0" y="0"/>
          <a:chExt cx="0" cy="0"/>
        </a:xfrm>
      </p:grpSpPr>
      <p:sp>
        <p:nvSpPr>
          <p:cNvPr id="869" name="Google Shape;869;gf5995a5f06_0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0" name="Google Shape;870;gf5995a5f06_0_2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5" name="Shape 875"/>
        <p:cNvGrpSpPr/>
        <p:nvPr/>
      </p:nvGrpSpPr>
      <p:grpSpPr>
        <a:xfrm>
          <a:off x="0" y="0"/>
          <a:ext cx="0" cy="0"/>
          <a:chOff x="0" y="0"/>
          <a:chExt cx="0" cy="0"/>
        </a:xfrm>
      </p:grpSpPr>
      <p:sp>
        <p:nvSpPr>
          <p:cNvPr id="876" name="Google Shape;876;gf5995a5f06_0_2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7" name="Google Shape;877;gf5995a5f06_0_2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5" name="Shape 55"/>
        <p:cNvGrpSpPr/>
        <p:nvPr/>
      </p:nvGrpSpPr>
      <p:grpSpPr>
        <a:xfrm>
          <a:off x="0" y="0"/>
          <a:ext cx="0" cy="0"/>
          <a:chOff x="0" y="0"/>
          <a:chExt cx="0" cy="0"/>
        </a:xfrm>
      </p:grpSpPr>
      <p:sp>
        <p:nvSpPr>
          <p:cNvPr id="56" name="Google Shape;56;p14"/>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14"/>
          <p:cNvSpPr/>
          <p:nvPr/>
        </p:nvSpPr>
        <p:spPr>
          <a:xfrm flipH="1">
            <a:off x="8246400" y="4245875"/>
            <a:ext cx="897600" cy="897600"/>
          </a:xfrm>
          <a:prstGeom prst="round1Rect">
            <a:avLst>
              <a:gd fmla="val 16667" name="adj"/>
            </a:avLst>
          </a:prstGeom>
          <a:solidFill>
            <a:schemeClr val="lt1">
              <a:alpha val="6784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14"/>
          <p:cNvSpPr txBox="1"/>
          <p:nvPr>
            <p:ph type="ctrTitle"/>
          </p:nvPr>
        </p:nvSpPr>
        <p:spPr>
          <a:xfrm>
            <a:off x="390525" y="1819275"/>
            <a:ext cx="8222100" cy="9336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SzPts val="4800"/>
              <a:buNone/>
              <a:defRPr sz="4800"/>
            </a:lvl1pPr>
            <a:lvl2pPr lvl="1" rtl="0" algn="l">
              <a:lnSpc>
                <a:spcPct val="100000"/>
              </a:lnSpc>
              <a:spcBef>
                <a:spcPts val="0"/>
              </a:spcBef>
              <a:spcAft>
                <a:spcPts val="0"/>
              </a:spcAft>
              <a:buSzPts val="4800"/>
              <a:buNone/>
              <a:defRPr sz="4800"/>
            </a:lvl2pPr>
            <a:lvl3pPr lvl="2" rtl="0" algn="l">
              <a:lnSpc>
                <a:spcPct val="100000"/>
              </a:lnSpc>
              <a:spcBef>
                <a:spcPts val="0"/>
              </a:spcBef>
              <a:spcAft>
                <a:spcPts val="0"/>
              </a:spcAft>
              <a:buSzPts val="4800"/>
              <a:buNone/>
              <a:defRPr sz="4800"/>
            </a:lvl3pPr>
            <a:lvl4pPr lvl="3" rtl="0" algn="l">
              <a:lnSpc>
                <a:spcPct val="100000"/>
              </a:lnSpc>
              <a:spcBef>
                <a:spcPts val="0"/>
              </a:spcBef>
              <a:spcAft>
                <a:spcPts val="0"/>
              </a:spcAft>
              <a:buSzPts val="4800"/>
              <a:buNone/>
              <a:defRPr sz="4800"/>
            </a:lvl4pPr>
            <a:lvl5pPr lvl="4" rtl="0" algn="l">
              <a:lnSpc>
                <a:spcPct val="100000"/>
              </a:lnSpc>
              <a:spcBef>
                <a:spcPts val="0"/>
              </a:spcBef>
              <a:spcAft>
                <a:spcPts val="0"/>
              </a:spcAft>
              <a:buSzPts val="4800"/>
              <a:buNone/>
              <a:defRPr sz="4800"/>
            </a:lvl5pPr>
            <a:lvl6pPr lvl="5" rtl="0" algn="l">
              <a:lnSpc>
                <a:spcPct val="100000"/>
              </a:lnSpc>
              <a:spcBef>
                <a:spcPts val="0"/>
              </a:spcBef>
              <a:spcAft>
                <a:spcPts val="0"/>
              </a:spcAft>
              <a:buSzPts val="4800"/>
              <a:buNone/>
              <a:defRPr sz="4800"/>
            </a:lvl6pPr>
            <a:lvl7pPr lvl="6" rtl="0" algn="l">
              <a:lnSpc>
                <a:spcPct val="100000"/>
              </a:lnSpc>
              <a:spcBef>
                <a:spcPts val="0"/>
              </a:spcBef>
              <a:spcAft>
                <a:spcPts val="0"/>
              </a:spcAft>
              <a:buSzPts val="4800"/>
              <a:buNone/>
              <a:defRPr sz="4800"/>
            </a:lvl7pPr>
            <a:lvl8pPr lvl="7" rtl="0" algn="l">
              <a:lnSpc>
                <a:spcPct val="100000"/>
              </a:lnSpc>
              <a:spcBef>
                <a:spcPts val="0"/>
              </a:spcBef>
              <a:spcAft>
                <a:spcPts val="0"/>
              </a:spcAft>
              <a:buSzPts val="4800"/>
              <a:buNone/>
              <a:defRPr sz="4800"/>
            </a:lvl8pPr>
            <a:lvl9pPr lvl="8" rtl="0" algn="l">
              <a:lnSpc>
                <a:spcPct val="100000"/>
              </a:lnSpc>
              <a:spcBef>
                <a:spcPts val="0"/>
              </a:spcBef>
              <a:spcAft>
                <a:spcPts val="0"/>
              </a:spcAft>
              <a:buSzPts val="4800"/>
              <a:buNone/>
              <a:defRPr sz="4800"/>
            </a:lvl9pPr>
          </a:lstStyle>
          <a:p/>
        </p:txBody>
      </p:sp>
      <p:sp>
        <p:nvSpPr>
          <p:cNvPr id="59" name="Google Shape;59;p14"/>
          <p:cNvSpPr txBox="1"/>
          <p:nvPr>
            <p:ph idx="1" type="subTitle"/>
          </p:nvPr>
        </p:nvSpPr>
        <p:spPr>
          <a:xfrm>
            <a:off x="390525" y="2789130"/>
            <a:ext cx="8222100" cy="4329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chemeClr val="lt1"/>
              </a:buClr>
              <a:buSzPts val="1800"/>
              <a:buNone/>
              <a:defRPr>
                <a:solidFill>
                  <a:schemeClr val="lt1"/>
                </a:solidFill>
              </a:defRPr>
            </a:lvl1pPr>
            <a:lvl2pPr lvl="1" rtl="0" algn="l">
              <a:lnSpc>
                <a:spcPct val="100000"/>
              </a:lnSpc>
              <a:spcBef>
                <a:spcPts val="0"/>
              </a:spcBef>
              <a:spcAft>
                <a:spcPts val="0"/>
              </a:spcAft>
              <a:buClr>
                <a:schemeClr val="lt1"/>
              </a:buClr>
              <a:buSzPts val="1800"/>
              <a:buNone/>
              <a:defRPr sz="1800">
                <a:solidFill>
                  <a:schemeClr val="lt1"/>
                </a:solidFill>
              </a:defRPr>
            </a:lvl2pPr>
            <a:lvl3pPr lvl="2" rtl="0" algn="l">
              <a:lnSpc>
                <a:spcPct val="100000"/>
              </a:lnSpc>
              <a:spcBef>
                <a:spcPts val="0"/>
              </a:spcBef>
              <a:spcAft>
                <a:spcPts val="0"/>
              </a:spcAft>
              <a:buClr>
                <a:schemeClr val="lt1"/>
              </a:buClr>
              <a:buSzPts val="1800"/>
              <a:buNone/>
              <a:defRPr sz="1800">
                <a:solidFill>
                  <a:schemeClr val="lt1"/>
                </a:solidFill>
              </a:defRPr>
            </a:lvl3pPr>
            <a:lvl4pPr lvl="3" rtl="0" algn="l">
              <a:lnSpc>
                <a:spcPct val="100000"/>
              </a:lnSpc>
              <a:spcBef>
                <a:spcPts val="0"/>
              </a:spcBef>
              <a:spcAft>
                <a:spcPts val="0"/>
              </a:spcAft>
              <a:buClr>
                <a:schemeClr val="lt1"/>
              </a:buClr>
              <a:buSzPts val="1800"/>
              <a:buNone/>
              <a:defRPr sz="1800">
                <a:solidFill>
                  <a:schemeClr val="lt1"/>
                </a:solidFill>
              </a:defRPr>
            </a:lvl4pPr>
            <a:lvl5pPr lvl="4" rtl="0" algn="l">
              <a:lnSpc>
                <a:spcPct val="100000"/>
              </a:lnSpc>
              <a:spcBef>
                <a:spcPts val="0"/>
              </a:spcBef>
              <a:spcAft>
                <a:spcPts val="0"/>
              </a:spcAft>
              <a:buClr>
                <a:schemeClr val="lt1"/>
              </a:buClr>
              <a:buSzPts val="1800"/>
              <a:buNone/>
              <a:defRPr sz="1800">
                <a:solidFill>
                  <a:schemeClr val="lt1"/>
                </a:solidFill>
              </a:defRPr>
            </a:lvl5pPr>
            <a:lvl6pPr lvl="5" rtl="0" algn="l">
              <a:lnSpc>
                <a:spcPct val="100000"/>
              </a:lnSpc>
              <a:spcBef>
                <a:spcPts val="0"/>
              </a:spcBef>
              <a:spcAft>
                <a:spcPts val="0"/>
              </a:spcAft>
              <a:buClr>
                <a:schemeClr val="lt1"/>
              </a:buClr>
              <a:buSzPts val="1800"/>
              <a:buNone/>
              <a:defRPr sz="1800">
                <a:solidFill>
                  <a:schemeClr val="lt1"/>
                </a:solidFill>
              </a:defRPr>
            </a:lvl6pPr>
            <a:lvl7pPr lvl="6" rtl="0" algn="l">
              <a:lnSpc>
                <a:spcPct val="100000"/>
              </a:lnSpc>
              <a:spcBef>
                <a:spcPts val="0"/>
              </a:spcBef>
              <a:spcAft>
                <a:spcPts val="0"/>
              </a:spcAft>
              <a:buClr>
                <a:schemeClr val="lt1"/>
              </a:buClr>
              <a:buSzPts val="1800"/>
              <a:buNone/>
              <a:defRPr sz="1800">
                <a:solidFill>
                  <a:schemeClr val="lt1"/>
                </a:solidFill>
              </a:defRPr>
            </a:lvl7pPr>
            <a:lvl8pPr lvl="7" rtl="0" algn="l">
              <a:lnSpc>
                <a:spcPct val="100000"/>
              </a:lnSpc>
              <a:spcBef>
                <a:spcPts val="0"/>
              </a:spcBef>
              <a:spcAft>
                <a:spcPts val="0"/>
              </a:spcAft>
              <a:buClr>
                <a:schemeClr val="lt1"/>
              </a:buClr>
              <a:buSzPts val="1800"/>
              <a:buNone/>
              <a:defRPr sz="1800">
                <a:solidFill>
                  <a:schemeClr val="lt1"/>
                </a:solidFill>
              </a:defRPr>
            </a:lvl8pPr>
            <a:lvl9pPr lvl="8" rtl="0" algn="l">
              <a:lnSpc>
                <a:spcPct val="100000"/>
              </a:lnSpc>
              <a:spcBef>
                <a:spcPts val="0"/>
              </a:spcBef>
              <a:spcAft>
                <a:spcPts val="0"/>
              </a:spcAft>
              <a:buClr>
                <a:schemeClr val="lt1"/>
              </a:buClr>
              <a:buSzPts val="1800"/>
              <a:buNone/>
              <a:defRPr sz="1800">
                <a:solidFill>
                  <a:schemeClr val="lt1"/>
                </a:solidFill>
              </a:defRPr>
            </a:lvl9pPr>
          </a:lstStyle>
          <a:p/>
        </p:txBody>
      </p:sp>
      <p:sp>
        <p:nvSpPr>
          <p:cNvPr id="60" name="Google Shape;60;p14"/>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1" name="Shape 61"/>
        <p:cNvGrpSpPr/>
        <p:nvPr/>
      </p:nvGrpSpPr>
      <p:grpSpPr>
        <a:xfrm>
          <a:off x="0" y="0"/>
          <a:ext cx="0" cy="0"/>
          <a:chOff x="0" y="0"/>
          <a:chExt cx="0" cy="0"/>
        </a:xfrm>
      </p:grpSpPr>
      <p:sp>
        <p:nvSpPr>
          <p:cNvPr id="62" name="Google Shape;62;p15"/>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1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15"/>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SzPts val="3200"/>
              <a:buNone/>
              <a:defRPr/>
            </a:lvl1pPr>
            <a:lvl2pPr lvl="1" rtl="0" algn="l">
              <a:lnSpc>
                <a:spcPct val="100000"/>
              </a:lnSpc>
              <a:spcBef>
                <a:spcPts val="0"/>
              </a:spcBef>
              <a:spcAft>
                <a:spcPts val="0"/>
              </a:spcAft>
              <a:buSzPts val="3200"/>
              <a:buNone/>
              <a:defRPr/>
            </a:lvl2pPr>
            <a:lvl3pPr lvl="2" rtl="0" algn="l">
              <a:lnSpc>
                <a:spcPct val="100000"/>
              </a:lnSpc>
              <a:spcBef>
                <a:spcPts val="0"/>
              </a:spcBef>
              <a:spcAft>
                <a:spcPts val="0"/>
              </a:spcAft>
              <a:buSzPts val="3200"/>
              <a:buNone/>
              <a:defRPr/>
            </a:lvl3pPr>
            <a:lvl4pPr lvl="3" rtl="0" algn="l">
              <a:lnSpc>
                <a:spcPct val="100000"/>
              </a:lnSpc>
              <a:spcBef>
                <a:spcPts val="0"/>
              </a:spcBef>
              <a:spcAft>
                <a:spcPts val="0"/>
              </a:spcAft>
              <a:buSzPts val="3200"/>
              <a:buNone/>
              <a:defRPr/>
            </a:lvl4pPr>
            <a:lvl5pPr lvl="4" rtl="0" algn="l">
              <a:lnSpc>
                <a:spcPct val="100000"/>
              </a:lnSpc>
              <a:spcBef>
                <a:spcPts val="0"/>
              </a:spcBef>
              <a:spcAft>
                <a:spcPts val="0"/>
              </a:spcAft>
              <a:buSzPts val="3200"/>
              <a:buNone/>
              <a:defRPr/>
            </a:lvl5pPr>
            <a:lvl6pPr lvl="5" rtl="0" algn="l">
              <a:lnSpc>
                <a:spcPct val="100000"/>
              </a:lnSpc>
              <a:spcBef>
                <a:spcPts val="0"/>
              </a:spcBef>
              <a:spcAft>
                <a:spcPts val="0"/>
              </a:spcAft>
              <a:buSzPts val="3200"/>
              <a:buNone/>
              <a:defRPr/>
            </a:lvl6pPr>
            <a:lvl7pPr lvl="6" rtl="0" algn="l">
              <a:lnSpc>
                <a:spcPct val="100000"/>
              </a:lnSpc>
              <a:spcBef>
                <a:spcPts val="0"/>
              </a:spcBef>
              <a:spcAft>
                <a:spcPts val="0"/>
              </a:spcAft>
              <a:buSzPts val="3200"/>
              <a:buNone/>
              <a:defRPr/>
            </a:lvl7pPr>
            <a:lvl8pPr lvl="7" rtl="0" algn="l">
              <a:lnSpc>
                <a:spcPct val="100000"/>
              </a:lnSpc>
              <a:spcBef>
                <a:spcPts val="0"/>
              </a:spcBef>
              <a:spcAft>
                <a:spcPts val="0"/>
              </a:spcAft>
              <a:buSzPts val="3200"/>
              <a:buNone/>
              <a:defRPr/>
            </a:lvl8pPr>
            <a:lvl9pPr lvl="8" rtl="0" algn="l">
              <a:lnSpc>
                <a:spcPct val="100000"/>
              </a:lnSpc>
              <a:spcBef>
                <a:spcPts val="0"/>
              </a:spcBef>
              <a:spcAft>
                <a:spcPts val="0"/>
              </a:spcAft>
              <a:buSzPts val="3200"/>
              <a:buNone/>
              <a:defRPr/>
            </a:lvl9pPr>
          </a:lstStyle>
          <a:p/>
        </p:txBody>
      </p:sp>
      <p:sp>
        <p:nvSpPr>
          <p:cNvPr id="65" name="Google Shape;65;p15"/>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1600"/>
              </a:spcBef>
              <a:spcAft>
                <a:spcPts val="0"/>
              </a:spcAft>
              <a:buSzPts val="1400"/>
              <a:buChar char="○"/>
              <a:defRPr/>
            </a:lvl2pPr>
            <a:lvl3pPr indent="-317500" lvl="2" marL="1371600" rtl="0" algn="l">
              <a:lnSpc>
                <a:spcPct val="115000"/>
              </a:lnSpc>
              <a:spcBef>
                <a:spcPts val="1600"/>
              </a:spcBef>
              <a:spcAft>
                <a:spcPts val="0"/>
              </a:spcAft>
              <a:buSzPts val="1400"/>
              <a:buChar char="■"/>
              <a:defRPr/>
            </a:lvl3pPr>
            <a:lvl4pPr indent="-317500" lvl="3" marL="1828800" rtl="0" algn="l">
              <a:lnSpc>
                <a:spcPct val="115000"/>
              </a:lnSpc>
              <a:spcBef>
                <a:spcPts val="1600"/>
              </a:spcBef>
              <a:spcAft>
                <a:spcPts val="0"/>
              </a:spcAft>
              <a:buSzPts val="1400"/>
              <a:buChar char="●"/>
              <a:defRPr/>
            </a:lvl4pPr>
            <a:lvl5pPr indent="-317500" lvl="4" marL="2286000" rtl="0" algn="l">
              <a:lnSpc>
                <a:spcPct val="115000"/>
              </a:lnSpc>
              <a:spcBef>
                <a:spcPts val="1600"/>
              </a:spcBef>
              <a:spcAft>
                <a:spcPts val="0"/>
              </a:spcAft>
              <a:buSzPts val="1400"/>
              <a:buChar char="○"/>
              <a:defRPr/>
            </a:lvl5pPr>
            <a:lvl6pPr indent="-317500" lvl="5" marL="2743200" rtl="0" algn="l">
              <a:lnSpc>
                <a:spcPct val="115000"/>
              </a:lnSpc>
              <a:spcBef>
                <a:spcPts val="1600"/>
              </a:spcBef>
              <a:spcAft>
                <a:spcPts val="0"/>
              </a:spcAft>
              <a:buSzPts val="1400"/>
              <a:buChar char="■"/>
              <a:defRPr/>
            </a:lvl6pPr>
            <a:lvl7pPr indent="-317500" lvl="6" marL="3200400" rtl="0" algn="l">
              <a:lnSpc>
                <a:spcPct val="115000"/>
              </a:lnSpc>
              <a:spcBef>
                <a:spcPts val="1600"/>
              </a:spcBef>
              <a:spcAft>
                <a:spcPts val="0"/>
              </a:spcAft>
              <a:buSzPts val="1400"/>
              <a:buChar char="●"/>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
        <p:nvSpPr>
          <p:cNvPr id="66" name="Google Shape;66;p15"/>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7" name="Shape 67"/>
        <p:cNvGrpSpPr/>
        <p:nvPr/>
      </p:nvGrpSpPr>
      <p:grpSpPr>
        <a:xfrm>
          <a:off x="0" y="0"/>
          <a:ext cx="0" cy="0"/>
          <a:chOff x="0" y="0"/>
          <a:chExt cx="0" cy="0"/>
        </a:xfrm>
      </p:grpSpPr>
      <p:sp>
        <p:nvSpPr>
          <p:cNvPr id="68" name="Google Shape;68;p16"/>
          <p:cNvSpPr txBox="1"/>
          <p:nvPr>
            <p:ph type="title"/>
          </p:nvPr>
        </p:nvSpPr>
        <p:spPr>
          <a:xfrm>
            <a:off x="460950" y="2065350"/>
            <a:ext cx="8222100" cy="10128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SzPts val="4200"/>
              <a:buNone/>
              <a:defRPr sz="4200"/>
            </a:lvl1pPr>
            <a:lvl2pPr lvl="1" rtl="0" algn="l">
              <a:lnSpc>
                <a:spcPct val="100000"/>
              </a:lnSpc>
              <a:spcBef>
                <a:spcPts val="0"/>
              </a:spcBef>
              <a:spcAft>
                <a:spcPts val="0"/>
              </a:spcAft>
              <a:buSzPts val="4200"/>
              <a:buNone/>
              <a:defRPr sz="4200"/>
            </a:lvl2pPr>
            <a:lvl3pPr lvl="2" rtl="0" algn="l">
              <a:lnSpc>
                <a:spcPct val="100000"/>
              </a:lnSpc>
              <a:spcBef>
                <a:spcPts val="0"/>
              </a:spcBef>
              <a:spcAft>
                <a:spcPts val="0"/>
              </a:spcAft>
              <a:buSzPts val="4200"/>
              <a:buNone/>
              <a:defRPr sz="4200"/>
            </a:lvl3pPr>
            <a:lvl4pPr lvl="3" rtl="0" algn="l">
              <a:lnSpc>
                <a:spcPct val="100000"/>
              </a:lnSpc>
              <a:spcBef>
                <a:spcPts val="0"/>
              </a:spcBef>
              <a:spcAft>
                <a:spcPts val="0"/>
              </a:spcAft>
              <a:buSzPts val="4200"/>
              <a:buNone/>
              <a:defRPr sz="4200"/>
            </a:lvl4pPr>
            <a:lvl5pPr lvl="4" rtl="0" algn="l">
              <a:lnSpc>
                <a:spcPct val="100000"/>
              </a:lnSpc>
              <a:spcBef>
                <a:spcPts val="0"/>
              </a:spcBef>
              <a:spcAft>
                <a:spcPts val="0"/>
              </a:spcAft>
              <a:buSzPts val="4200"/>
              <a:buNone/>
              <a:defRPr sz="4200"/>
            </a:lvl5pPr>
            <a:lvl6pPr lvl="5" rtl="0" algn="l">
              <a:lnSpc>
                <a:spcPct val="100000"/>
              </a:lnSpc>
              <a:spcBef>
                <a:spcPts val="0"/>
              </a:spcBef>
              <a:spcAft>
                <a:spcPts val="0"/>
              </a:spcAft>
              <a:buSzPts val="4200"/>
              <a:buNone/>
              <a:defRPr sz="4200"/>
            </a:lvl6pPr>
            <a:lvl7pPr lvl="6" rtl="0" algn="l">
              <a:lnSpc>
                <a:spcPct val="100000"/>
              </a:lnSpc>
              <a:spcBef>
                <a:spcPts val="0"/>
              </a:spcBef>
              <a:spcAft>
                <a:spcPts val="0"/>
              </a:spcAft>
              <a:buSzPts val="4200"/>
              <a:buNone/>
              <a:defRPr sz="4200"/>
            </a:lvl7pPr>
            <a:lvl8pPr lvl="7" rtl="0" algn="l">
              <a:lnSpc>
                <a:spcPct val="100000"/>
              </a:lnSpc>
              <a:spcBef>
                <a:spcPts val="0"/>
              </a:spcBef>
              <a:spcAft>
                <a:spcPts val="0"/>
              </a:spcAft>
              <a:buSzPts val="4200"/>
              <a:buNone/>
              <a:defRPr sz="4200"/>
            </a:lvl8pPr>
            <a:lvl9pPr lvl="8" rtl="0" algn="l">
              <a:lnSpc>
                <a:spcPct val="100000"/>
              </a:lnSpc>
              <a:spcBef>
                <a:spcPts val="0"/>
              </a:spcBef>
              <a:spcAft>
                <a:spcPts val="0"/>
              </a:spcAft>
              <a:buSzPts val="4200"/>
              <a:buNone/>
              <a:defRPr sz="4200"/>
            </a:lvl9pPr>
          </a:lstStyle>
          <a:p/>
        </p:txBody>
      </p:sp>
      <p:sp>
        <p:nvSpPr>
          <p:cNvPr id="69" name="Google Shape;69;p16"/>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0" name="Shape 70"/>
        <p:cNvGrpSpPr/>
        <p:nvPr/>
      </p:nvGrpSpPr>
      <p:grpSpPr>
        <a:xfrm>
          <a:off x="0" y="0"/>
          <a:ext cx="0" cy="0"/>
          <a:chOff x="0" y="0"/>
          <a:chExt cx="0" cy="0"/>
        </a:xfrm>
      </p:grpSpPr>
      <p:sp>
        <p:nvSpPr>
          <p:cNvPr id="71" name="Google Shape;71;p17"/>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17"/>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17"/>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SzPts val="3200"/>
              <a:buNone/>
              <a:defRPr/>
            </a:lvl1pPr>
            <a:lvl2pPr lvl="1" rtl="0" algn="l">
              <a:lnSpc>
                <a:spcPct val="100000"/>
              </a:lnSpc>
              <a:spcBef>
                <a:spcPts val="0"/>
              </a:spcBef>
              <a:spcAft>
                <a:spcPts val="0"/>
              </a:spcAft>
              <a:buSzPts val="3200"/>
              <a:buNone/>
              <a:defRPr/>
            </a:lvl2pPr>
            <a:lvl3pPr lvl="2" rtl="0" algn="l">
              <a:lnSpc>
                <a:spcPct val="100000"/>
              </a:lnSpc>
              <a:spcBef>
                <a:spcPts val="0"/>
              </a:spcBef>
              <a:spcAft>
                <a:spcPts val="0"/>
              </a:spcAft>
              <a:buSzPts val="3200"/>
              <a:buNone/>
              <a:defRPr/>
            </a:lvl3pPr>
            <a:lvl4pPr lvl="3" rtl="0" algn="l">
              <a:lnSpc>
                <a:spcPct val="100000"/>
              </a:lnSpc>
              <a:spcBef>
                <a:spcPts val="0"/>
              </a:spcBef>
              <a:spcAft>
                <a:spcPts val="0"/>
              </a:spcAft>
              <a:buSzPts val="3200"/>
              <a:buNone/>
              <a:defRPr/>
            </a:lvl4pPr>
            <a:lvl5pPr lvl="4" rtl="0" algn="l">
              <a:lnSpc>
                <a:spcPct val="100000"/>
              </a:lnSpc>
              <a:spcBef>
                <a:spcPts val="0"/>
              </a:spcBef>
              <a:spcAft>
                <a:spcPts val="0"/>
              </a:spcAft>
              <a:buSzPts val="3200"/>
              <a:buNone/>
              <a:defRPr/>
            </a:lvl5pPr>
            <a:lvl6pPr lvl="5" rtl="0" algn="l">
              <a:lnSpc>
                <a:spcPct val="100000"/>
              </a:lnSpc>
              <a:spcBef>
                <a:spcPts val="0"/>
              </a:spcBef>
              <a:spcAft>
                <a:spcPts val="0"/>
              </a:spcAft>
              <a:buSzPts val="3200"/>
              <a:buNone/>
              <a:defRPr/>
            </a:lvl6pPr>
            <a:lvl7pPr lvl="6" rtl="0" algn="l">
              <a:lnSpc>
                <a:spcPct val="100000"/>
              </a:lnSpc>
              <a:spcBef>
                <a:spcPts val="0"/>
              </a:spcBef>
              <a:spcAft>
                <a:spcPts val="0"/>
              </a:spcAft>
              <a:buSzPts val="3200"/>
              <a:buNone/>
              <a:defRPr/>
            </a:lvl7pPr>
            <a:lvl8pPr lvl="7" rtl="0" algn="l">
              <a:lnSpc>
                <a:spcPct val="100000"/>
              </a:lnSpc>
              <a:spcBef>
                <a:spcPts val="0"/>
              </a:spcBef>
              <a:spcAft>
                <a:spcPts val="0"/>
              </a:spcAft>
              <a:buSzPts val="3200"/>
              <a:buNone/>
              <a:defRPr/>
            </a:lvl8pPr>
            <a:lvl9pPr lvl="8" rtl="0" algn="l">
              <a:lnSpc>
                <a:spcPct val="100000"/>
              </a:lnSpc>
              <a:spcBef>
                <a:spcPts val="0"/>
              </a:spcBef>
              <a:spcAft>
                <a:spcPts val="0"/>
              </a:spcAft>
              <a:buSzPts val="3200"/>
              <a:buNone/>
              <a:defRPr/>
            </a:lvl9pPr>
          </a:lstStyle>
          <a:p/>
        </p:txBody>
      </p:sp>
      <p:sp>
        <p:nvSpPr>
          <p:cNvPr id="74" name="Google Shape;74;p17"/>
          <p:cNvSpPr txBox="1"/>
          <p:nvPr>
            <p:ph idx="1" type="body"/>
          </p:nvPr>
        </p:nvSpPr>
        <p:spPr>
          <a:xfrm>
            <a:off x="471900" y="1919075"/>
            <a:ext cx="3999900" cy="2710200"/>
          </a:xfrm>
          <a:prstGeom prst="rect">
            <a:avLst/>
          </a:prstGeom>
          <a:noFill/>
          <a:ln>
            <a:noFill/>
          </a:ln>
        </p:spPr>
        <p:txBody>
          <a:bodyPr anchorCtr="0" anchor="t" bIns="91425" lIns="91425" spcFirstLastPara="1" rIns="91425" wrap="square" tIns="91425">
            <a:no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1600"/>
              </a:spcBef>
              <a:spcAft>
                <a:spcPts val="0"/>
              </a:spcAft>
              <a:buSzPts val="1200"/>
              <a:buChar char="○"/>
              <a:defRPr sz="1200"/>
            </a:lvl2pPr>
            <a:lvl3pPr indent="-304800" lvl="2" marL="1371600" rtl="0" algn="l">
              <a:lnSpc>
                <a:spcPct val="115000"/>
              </a:lnSpc>
              <a:spcBef>
                <a:spcPts val="1600"/>
              </a:spcBef>
              <a:spcAft>
                <a:spcPts val="0"/>
              </a:spcAft>
              <a:buSzPts val="1200"/>
              <a:buChar char="■"/>
              <a:defRPr sz="12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sp>
        <p:nvSpPr>
          <p:cNvPr id="75" name="Google Shape;75;p17"/>
          <p:cNvSpPr txBox="1"/>
          <p:nvPr>
            <p:ph idx="2" type="body"/>
          </p:nvPr>
        </p:nvSpPr>
        <p:spPr>
          <a:xfrm>
            <a:off x="4694250" y="1919075"/>
            <a:ext cx="3999900" cy="2710200"/>
          </a:xfrm>
          <a:prstGeom prst="rect">
            <a:avLst/>
          </a:prstGeom>
          <a:noFill/>
          <a:ln>
            <a:noFill/>
          </a:ln>
        </p:spPr>
        <p:txBody>
          <a:bodyPr anchorCtr="0" anchor="t" bIns="91425" lIns="91425" spcFirstLastPara="1" rIns="91425" wrap="square" tIns="91425">
            <a:no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1600"/>
              </a:spcBef>
              <a:spcAft>
                <a:spcPts val="0"/>
              </a:spcAft>
              <a:buSzPts val="1200"/>
              <a:buChar char="○"/>
              <a:defRPr sz="1200"/>
            </a:lvl2pPr>
            <a:lvl3pPr indent="-304800" lvl="2" marL="1371600" rtl="0" algn="l">
              <a:lnSpc>
                <a:spcPct val="115000"/>
              </a:lnSpc>
              <a:spcBef>
                <a:spcPts val="1600"/>
              </a:spcBef>
              <a:spcAft>
                <a:spcPts val="0"/>
              </a:spcAft>
              <a:buSzPts val="1200"/>
              <a:buChar char="■"/>
              <a:defRPr sz="12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sp>
        <p:nvSpPr>
          <p:cNvPr id="76" name="Google Shape;76;p17"/>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7" name="Shape 77"/>
        <p:cNvGrpSpPr/>
        <p:nvPr/>
      </p:nvGrpSpPr>
      <p:grpSpPr>
        <a:xfrm>
          <a:off x="0" y="0"/>
          <a:ext cx="0" cy="0"/>
          <a:chOff x="0" y="0"/>
          <a:chExt cx="0" cy="0"/>
        </a:xfrm>
      </p:grpSpPr>
      <p:sp>
        <p:nvSpPr>
          <p:cNvPr id="78" name="Google Shape;78;p18"/>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18"/>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18"/>
          <p:cNvSpPr txBox="1"/>
          <p:nvPr>
            <p:ph type="title"/>
          </p:nvPr>
        </p:nvSpPr>
        <p:spPr>
          <a:xfrm>
            <a:off x="98250" y="16350"/>
            <a:ext cx="8826600" cy="6027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SzPts val="1800"/>
              <a:buNone/>
              <a:defRPr sz="1800"/>
            </a:lvl1pPr>
            <a:lvl2pPr lvl="1" rtl="0" algn="l">
              <a:lnSpc>
                <a:spcPct val="100000"/>
              </a:lnSpc>
              <a:spcBef>
                <a:spcPts val="0"/>
              </a:spcBef>
              <a:spcAft>
                <a:spcPts val="0"/>
              </a:spcAft>
              <a:buSzPts val="1800"/>
              <a:buNone/>
              <a:defRPr sz="1800"/>
            </a:lvl2pPr>
            <a:lvl3pPr lvl="2" rtl="0" algn="l">
              <a:lnSpc>
                <a:spcPct val="100000"/>
              </a:lnSpc>
              <a:spcBef>
                <a:spcPts val="0"/>
              </a:spcBef>
              <a:spcAft>
                <a:spcPts val="0"/>
              </a:spcAft>
              <a:buSzPts val="1800"/>
              <a:buNone/>
              <a:defRPr sz="1800"/>
            </a:lvl3pPr>
            <a:lvl4pPr lvl="3" rtl="0" algn="l">
              <a:lnSpc>
                <a:spcPct val="100000"/>
              </a:lnSpc>
              <a:spcBef>
                <a:spcPts val="0"/>
              </a:spcBef>
              <a:spcAft>
                <a:spcPts val="0"/>
              </a:spcAft>
              <a:buSzPts val="1800"/>
              <a:buNone/>
              <a:defRPr sz="1800"/>
            </a:lvl4pPr>
            <a:lvl5pPr lvl="4" rtl="0" algn="l">
              <a:lnSpc>
                <a:spcPct val="100000"/>
              </a:lnSpc>
              <a:spcBef>
                <a:spcPts val="0"/>
              </a:spcBef>
              <a:spcAft>
                <a:spcPts val="0"/>
              </a:spcAft>
              <a:buSzPts val="1800"/>
              <a:buNone/>
              <a:defRPr sz="1800"/>
            </a:lvl5pPr>
            <a:lvl6pPr lvl="5" rtl="0" algn="l">
              <a:lnSpc>
                <a:spcPct val="100000"/>
              </a:lnSpc>
              <a:spcBef>
                <a:spcPts val="0"/>
              </a:spcBef>
              <a:spcAft>
                <a:spcPts val="0"/>
              </a:spcAft>
              <a:buSzPts val="1800"/>
              <a:buNone/>
              <a:defRPr sz="1800"/>
            </a:lvl6pPr>
            <a:lvl7pPr lvl="6" rtl="0" algn="l">
              <a:lnSpc>
                <a:spcPct val="100000"/>
              </a:lnSpc>
              <a:spcBef>
                <a:spcPts val="0"/>
              </a:spcBef>
              <a:spcAft>
                <a:spcPts val="0"/>
              </a:spcAft>
              <a:buSzPts val="1800"/>
              <a:buNone/>
              <a:defRPr sz="1800"/>
            </a:lvl7pPr>
            <a:lvl8pPr lvl="7" rtl="0" algn="l">
              <a:lnSpc>
                <a:spcPct val="100000"/>
              </a:lnSpc>
              <a:spcBef>
                <a:spcPts val="0"/>
              </a:spcBef>
              <a:spcAft>
                <a:spcPts val="0"/>
              </a:spcAft>
              <a:buSzPts val="1800"/>
              <a:buNone/>
              <a:defRPr sz="1800"/>
            </a:lvl8pPr>
            <a:lvl9pPr lvl="8" rtl="0" algn="l">
              <a:lnSpc>
                <a:spcPct val="100000"/>
              </a:lnSpc>
              <a:spcBef>
                <a:spcPts val="0"/>
              </a:spcBef>
              <a:spcAft>
                <a:spcPts val="0"/>
              </a:spcAft>
              <a:buSzPts val="1800"/>
              <a:buNone/>
              <a:defRPr sz="1800"/>
            </a:lvl9pPr>
          </a:lstStyle>
          <a:p/>
        </p:txBody>
      </p:sp>
      <p:sp>
        <p:nvSpPr>
          <p:cNvPr id="81" name="Google Shape;81;p18"/>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2" name="Shape 82"/>
        <p:cNvGrpSpPr/>
        <p:nvPr/>
      </p:nvGrpSpPr>
      <p:grpSpPr>
        <a:xfrm>
          <a:off x="0" y="0"/>
          <a:ext cx="0" cy="0"/>
          <a:chOff x="0" y="0"/>
          <a:chExt cx="0" cy="0"/>
        </a:xfrm>
      </p:grpSpPr>
      <p:sp>
        <p:nvSpPr>
          <p:cNvPr id="83" name="Google Shape;83;p19"/>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19"/>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19"/>
          <p:cNvSpPr txBox="1"/>
          <p:nvPr>
            <p:ph type="title"/>
          </p:nvPr>
        </p:nvSpPr>
        <p:spPr>
          <a:xfrm>
            <a:off x="226078" y="357800"/>
            <a:ext cx="2808000" cy="9534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SzPts val="2400"/>
              <a:buNone/>
              <a:defRPr sz="2400"/>
            </a:lvl1pPr>
            <a:lvl2pPr lvl="1" rtl="0" algn="l">
              <a:lnSpc>
                <a:spcPct val="100000"/>
              </a:lnSpc>
              <a:spcBef>
                <a:spcPts val="0"/>
              </a:spcBef>
              <a:spcAft>
                <a:spcPts val="0"/>
              </a:spcAft>
              <a:buSzPts val="2400"/>
              <a:buNone/>
              <a:defRPr sz="2400"/>
            </a:lvl2pPr>
            <a:lvl3pPr lvl="2" rtl="0" algn="l">
              <a:lnSpc>
                <a:spcPct val="100000"/>
              </a:lnSpc>
              <a:spcBef>
                <a:spcPts val="0"/>
              </a:spcBef>
              <a:spcAft>
                <a:spcPts val="0"/>
              </a:spcAft>
              <a:buSzPts val="2400"/>
              <a:buNone/>
              <a:defRPr sz="2400"/>
            </a:lvl3pPr>
            <a:lvl4pPr lvl="3" rtl="0" algn="l">
              <a:lnSpc>
                <a:spcPct val="100000"/>
              </a:lnSpc>
              <a:spcBef>
                <a:spcPts val="0"/>
              </a:spcBef>
              <a:spcAft>
                <a:spcPts val="0"/>
              </a:spcAft>
              <a:buSzPts val="2400"/>
              <a:buNone/>
              <a:defRPr sz="2400"/>
            </a:lvl4pPr>
            <a:lvl5pPr lvl="4" rtl="0" algn="l">
              <a:lnSpc>
                <a:spcPct val="100000"/>
              </a:lnSpc>
              <a:spcBef>
                <a:spcPts val="0"/>
              </a:spcBef>
              <a:spcAft>
                <a:spcPts val="0"/>
              </a:spcAft>
              <a:buSzPts val="2400"/>
              <a:buNone/>
              <a:defRPr sz="2400"/>
            </a:lvl5pPr>
            <a:lvl6pPr lvl="5" rtl="0" algn="l">
              <a:lnSpc>
                <a:spcPct val="100000"/>
              </a:lnSpc>
              <a:spcBef>
                <a:spcPts val="0"/>
              </a:spcBef>
              <a:spcAft>
                <a:spcPts val="0"/>
              </a:spcAft>
              <a:buSzPts val="2400"/>
              <a:buNone/>
              <a:defRPr sz="2400"/>
            </a:lvl6pPr>
            <a:lvl7pPr lvl="6" rtl="0" algn="l">
              <a:lnSpc>
                <a:spcPct val="100000"/>
              </a:lnSpc>
              <a:spcBef>
                <a:spcPts val="0"/>
              </a:spcBef>
              <a:spcAft>
                <a:spcPts val="0"/>
              </a:spcAft>
              <a:buSzPts val="2400"/>
              <a:buNone/>
              <a:defRPr sz="2400"/>
            </a:lvl7pPr>
            <a:lvl8pPr lvl="7" rtl="0" algn="l">
              <a:lnSpc>
                <a:spcPct val="100000"/>
              </a:lnSpc>
              <a:spcBef>
                <a:spcPts val="0"/>
              </a:spcBef>
              <a:spcAft>
                <a:spcPts val="0"/>
              </a:spcAft>
              <a:buSzPts val="2400"/>
              <a:buNone/>
              <a:defRPr sz="2400"/>
            </a:lvl8pPr>
            <a:lvl9pPr lvl="8" rtl="0" algn="l">
              <a:lnSpc>
                <a:spcPct val="100000"/>
              </a:lnSpc>
              <a:spcBef>
                <a:spcPts val="0"/>
              </a:spcBef>
              <a:spcAft>
                <a:spcPts val="0"/>
              </a:spcAft>
              <a:buSzPts val="2400"/>
              <a:buNone/>
              <a:defRPr sz="2400"/>
            </a:lvl9pPr>
          </a:lstStyle>
          <a:p/>
        </p:txBody>
      </p:sp>
      <p:sp>
        <p:nvSpPr>
          <p:cNvPr id="86" name="Google Shape;86;p19"/>
          <p:cNvSpPr txBox="1"/>
          <p:nvPr>
            <p:ph idx="1" type="body"/>
          </p:nvPr>
        </p:nvSpPr>
        <p:spPr>
          <a:xfrm>
            <a:off x="226075" y="1465800"/>
            <a:ext cx="2808000" cy="3163500"/>
          </a:xfrm>
          <a:prstGeom prst="rect">
            <a:avLst/>
          </a:prstGeom>
          <a:noFill/>
          <a:ln>
            <a:noFill/>
          </a:ln>
        </p:spPr>
        <p:txBody>
          <a:bodyPr anchorCtr="0" anchor="t" bIns="91425" lIns="91425" spcFirstLastPara="1" rIns="91425" wrap="square" tIns="91425">
            <a:noAutofit/>
          </a:bodyPr>
          <a:lstStyle>
            <a:lvl1pPr indent="-304800" lvl="0" marL="457200" rtl="0" algn="l">
              <a:lnSpc>
                <a:spcPct val="115000"/>
              </a:lnSpc>
              <a:spcBef>
                <a:spcPts val="0"/>
              </a:spcBef>
              <a:spcAft>
                <a:spcPts val="0"/>
              </a:spcAft>
              <a:buClr>
                <a:schemeClr val="lt1"/>
              </a:buClr>
              <a:buSzPts val="1200"/>
              <a:buChar char="●"/>
              <a:defRPr sz="1200">
                <a:solidFill>
                  <a:schemeClr val="lt1"/>
                </a:solidFill>
              </a:defRPr>
            </a:lvl1pPr>
            <a:lvl2pPr indent="-304800" lvl="1" marL="914400" rtl="0" algn="l">
              <a:lnSpc>
                <a:spcPct val="115000"/>
              </a:lnSpc>
              <a:spcBef>
                <a:spcPts val="1600"/>
              </a:spcBef>
              <a:spcAft>
                <a:spcPts val="0"/>
              </a:spcAft>
              <a:buClr>
                <a:schemeClr val="lt1"/>
              </a:buClr>
              <a:buSzPts val="1200"/>
              <a:buChar char="○"/>
              <a:defRPr sz="1200">
                <a:solidFill>
                  <a:schemeClr val="lt1"/>
                </a:solidFill>
              </a:defRPr>
            </a:lvl2pPr>
            <a:lvl3pPr indent="-304800" lvl="2" marL="1371600" rtl="0" algn="l">
              <a:lnSpc>
                <a:spcPct val="115000"/>
              </a:lnSpc>
              <a:spcBef>
                <a:spcPts val="1600"/>
              </a:spcBef>
              <a:spcAft>
                <a:spcPts val="0"/>
              </a:spcAft>
              <a:buClr>
                <a:schemeClr val="lt1"/>
              </a:buClr>
              <a:buSzPts val="1200"/>
              <a:buChar char="■"/>
              <a:defRPr sz="1200">
                <a:solidFill>
                  <a:schemeClr val="lt1"/>
                </a:solidFill>
              </a:defRPr>
            </a:lvl3pPr>
            <a:lvl4pPr indent="-304800" lvl="3" marL="1828800" rtl="0" algn="l">
              <a:lnSpc>
                <a:spcPct val="115000"/>
              </a:lnSpc>
              <a:spcBef>
                <a:spcPts val="1600"/>
              </a:spcBef>
              <a:spcAft>
                <a:spcPts val="0"/>
              </a:spcAft>
              <a:buClr>
                <a:schemeClr val="lt1"/>
              </a:buClr>
              <a:buSzPts val="1200"/>
              <a:buChar char="●"/>
              <a:defRPr sz="1200">
                <a:solidFill>
                  <a:schemeClr val="lt1"/>
                </a:solidFill>
              </a:defRPr>
            </a:lvl4pPr>
            <a:lvl5pPr indent="-304800" lvl="4" marL="2286000" rtl="0" algn="l">
              <a:lnSpc>
                <a:spcPct val="115000"/>
              </a:lnSpc>
              <a:spcBef>
                <a:spcPts val="1600"/>
              </a:spcBef>
              <a:spcAft>
                <a:spcPts val="0"/>
              </a:spcAft>
              <a:buClr>
                <a:schemeClr val="lt1"/>
              </a:buClr>
              <a:buSzPts val="1200"/>
              <a:buChar char="○"/>
              <a:defRPr sz="1200">
                <a:solidFill>
                  <a:schemeClr val="lt1"/>
                </a:solidFill>
              </a:defRPr>
            </a:lvl5pPr>
            <a:lvl6pPr indent="-304800" lvl="5" marL="2743200" rtl="0" algn="l">
              <a:lnSpc>
                <a:spcPct val="115000"/>
              </a:lnSpc>
              <a:spcBef>
                <a:spcPts val="1600"/>
              </a:spcBef>
              <a:spcAft>
                <a:spcPts val="0"/>
              </a:spcAft>
              <a:buClr>
                <a:schemeClr val="lt1"/>
              </a:buClr>
              <a:buSzPts val="1200"/>
              <a:buChar char="■"/>
              <a:defRPr sz="1200">
                <a:solidFill>
                  <a:schemeClr val="lt1"/>
                </a:solidFill>
              </a:defRPr>
            </a:lvl6pPr>
            <a:lvl7pPr indent="-304800" lvl="6" marL="3200400" rtl="0" algn="l">
              <a:lnSpc>
                <a:spcPct val="115000"/>
              </a:lnSpc>
              <a:spcBef>
                <a:spcPts val="1600"/>
              </a:spcBef>
              <a:spcAft>
                <a:spcPts val="0"/>
              </a:spcAft>
              <a:buClr>
                <a:schemeClr val="lt1"/>
              </a:buClr>
              <a:buSzPts val="1200"/>
              <a:buChar char="●"/>
              <a:defRPr sz="1200">
                <a:solidFill>
                  <a:schemeClr val="lt1"/>
                </a:solidFill>
              </a:defRPr>
            </a:lvl7pPr>
            <a:lvl8pPr indent="-304800" lvl="7" marL="3657600" rtl="0" algn="l">
              <a:lnSpc>
                <a:spcPct val="115000"/>
              </a:lnSpc>
              <a:spcBef>
                <a:spcPts val="1600"/>
              </a:spcBef>
              <a:spcAft>
                <a:spcPts val="0"/>
              </a:spcAft>
              <a:buClr>
                <a:schemeClr val="lt1"/>
              </a:buClr>
              <a:buSzPts val="1200"/>
              <a:buChar char="○"/>
              <a:defRPr sz="1200">
                <a:solidFill>
                  <a:schemeClr val="lt1"/>
                </a:solidFill>
              </a:defRPr>
            </a:lvl8pPr>
            <a:lvl9pPr indent="-304800" lvl="8" marL="4114800" rtl="0" algn="l">
              <a:lnSpc>
                <a:spcPct val="115000"/>
              </a:lnSpc>
              <a:spcBef>
                <a:spcPts val="1600"/>
              </a:spcBef>
              <a:spcAft>
                <a:spcPts val="1600"/>
              </a:spcAft>
              <a:buClr>
                <a:schemeClr val="lt1"/>
              </a:buClr>
              <a:buSzPts val="1200"/>
              <a:buChar char="■"/>
              <a:defRPr sz="1200">
                <a:solidFill>
                  <a:schemeClr val="lt1"/>
                </a:solidFill>
              </a:defRPr>
            </a:lvl9pPr>
          </a:lstStyle>
          <a:p/>
        </p:txBody>
      </p:sp>
      <p:sp>
        <p:nvSpPr>
          <p:cNvPr id="87" name="Google Shape;87;p19"/>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8" name="Shape 88"/>
        <p:cNvGrpSpPr/>
        <p:nvPr/>
      </p:nvGrpSpPr>
      <p:grpSpPr>
        <a:xfrm>
          <a:off x="0" y="0"/>
          <a:ext cx="0" cy="0"/>
          <a:chOff x="0" y="0"/>
          <a:chExt cx="0" cy="0"/>
        </a:xfrm>
      </p:grpSpPr>
      <p:sp>
        <p:nvSpPr>
          <p:cNvPr id="89" name="Google Shape;89;p20"/>
          <p:cNvSpPr txBox="1"/>
          <p:nvPr>
            <p:ph type="title"/>
          </p:nvPr>
        </p:nvSpPr>
        <p:spPr>
          <a:xfrm>
            <a:off x="490250" y="488250"/>
            <a:ext cx="6227100" cy="40908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SzPts val="6000"/>
              <a:buNone/>
              <a:defRPr sz="6000"/>
            </a:lvl1pPr>
            <a:lvl2pPr lvl="1" rtl="0" algn="l">
              <a:lnSpc>
                <a:spcPct val="100000"/>
              </a:lnSpc>
              <a:spcBef>
                <a:spcPts val="0"/>
              </a:spcBef>
              <a:spcAft>
                <a:spcPts val="0"/>
              </a:spcAft>
              <a:buSzPts val="6000"/>
              <a:buNone/>
              <a:defRPr sz="6000"/>
            </a:lvl2pPr>
            <a:lvl3pPr lvl="2" rtl="0" algn="l">
              <a:lnSpc>
                <a:spcPct val="100000"/>
              </a:lnSpc>
              <a:spcBef>
                <a:spcPts val="0"/>
              </a:spcBef>
              <a:spcAft>
                <a:spcPts val="0"/>
              </a:spcAft>
              <a:buSzPts val="6000"/>
              <a:buNone/>
              <a:defRPr sz="6000"/>
            </a:lvl3pPr>
            <a:lvl4pPr lvl="3" rtl="0" algn="l">
              <a:lnSpc>
                <a:spcPct val="100000"/>
              </a:lnSpc>
              <a:spcBef>
                <a:spcPts val="0"/>
              </a:spcBef>
              <a:spcAft>
                <a:spcPts val="0"/>
              </a:spcAft>
              <a:buSzPts val="6000"/>
              <a:buNone/>
              <a:defRPr sz="6000"/>
            </a:lvl4pPr>
            <a:lvl5pPr lvl="4" rtl="0" algn="l">
              <a:lnSpc>
                <a:spcPct val="100000"/>
              </a:lnSpc>
              <a:spcBef>
                <a:spcPts val="0"/>
              </a:spcBef>
              <a:spcAft>
                <a:spcPts val="0"/>
              </a:spcAft>
              <a:buSzPts val="6000"/>
              <a:buNone/>
              <a:defRPr sz="6000"/>
            </a:lvl5pPr>
            <a:lvl6pPr lvl="5" rtl="0" algn="l">
              <a:lnSpc>
                <a:spcPct val="100000"/>
              </a:lnSpc>
              <a:spcBef>
                <a:spcPts val="0"/>
              </a:spcBef>
              <a:spcAft>
                <a:spcPts val="0"/>
              </a:spcAft>
              <a:buSzPts val="6000"/>
              <a:buNone/>
              <a:defRPr sz="6000"/>
            </a:lvl6pPr>
            <a:lvl7pPr lvl="6" rtl="0" algn="l">
              <a:lnSpc>
                <a:spcPct val="100000"/>
              </a:lnSpc>
              <a:spcBef>
                <a:spcPts val="0"/>
              </a:spcBef>
              <a:spcAft>
                <a:spcPts val="0"/>
              </a:spcAft>
              <a:buSzPts val="6000"/>
              <a:buNone/>
              <a:defRPr sz="6000"/>
            </a:lvl7pPr>
            <a:lvl8pPr lvl="7" rtl="0" algn="l">
              <a:lnSpc>
                <a:spcPct val="100000"/>
              </a:lnSpc>
              <a:spcBef>
                <a:spcPts val="0"/>
              </a:spcBef>
              <a:spcAft>
                <a:spcPts val="0"/>
              </a:spcAft>
              <a:buSzPts val="6000"/>
              <a:buNone/>
              <a:defRPr sz="6000"/>
            </a:lvl8pPr>
            <a:lvl9pPr lvl="8" rtl="0" algn="l">
              <a:lnSpc>
                <a:spcPct val="100000"/>
              </a:lnSpc>
              <a:spcBef>
                <a:spcPts val="0"/>
              </a:spcBef>
              <a:spcAft>
                <a:spcPts val="0"/>
              </a:spcAft>
              <a:buSzPts val="6000"/>
              <a:buNone/>
              <a:defRPr sz="6000"/>
            </a:lvl9pPr>
          </a:lstStyle>
          <a:p/>
        </p:txBody>
      </p:sp>
      <p:sp>
        <p:nvSpPr>
          <p:cNvPr id="90" name="Google Shape;90;p20"/>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1" name="Shape 91"/>
        <p:cNvGrpSpPr/>
        <p:nvPr/>
      </p:nvGrpSpPr>
      <p:grpSpPr>
        <a:xfrm>
          <a:off x="0" y="0"/>
          <a:ext cx="0" cy="0"/>
          <a:chOff x="0" y="0"/>
          <a:chExt cx="0" cy="0"/>
        </a:xfrm>
      </p:grpSpPr>
      <p:sp>
        <p:nvSpPr>
          <p:cNvPr id="92" name="Google Shape;92;p21"/>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21"/>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21"/>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2"/>
              </a:buClr>
              <a:buSzPts val="4200"/>
              <a:buNone/>
              <a:defRPr sz="4200">
                <a:solidFill>
                  <a:schemeClr val="dk2"/>
                </a:solidFill>
              </a:defRPr>
            </a:lvl1pPr>
            <a:lvl2pPr lvl="1" rtl="0" algn="ctr">
              <a:lnSpc>
                <a:spcPct val="100000"/>
              </a:lnSpc>
              <a:spcBef>
                <a:spcPts val="0"/>
              </a:spcBef>
              <a:spcAft>
                <a:spcPts val="0"/>
              </a:spcAft>
              <a:buClr>
                <a:schemeClr val="dk2"/>
              </a:buClr>
              <a:buSzPts val="4200"/>
              <a:buNone/>
              <a:defRPr sz="4200">
                <a:solidFill>
                  <a:schemeClr val="dk2"/>
                </a:solidFill>
              </a:defRPr>
            </a:lvl2pPr>
            <a:lvl3pPr lvl="2" rtl="0" algn="ctr">
              <a:lnSpc>
                <a:spcPct val="100000"/>
              </a:lnSpc>
              <a:spcBef>
                <a:spcPts val="0"/>
              </a:spcBef>
              <a:spcAft>
                <a:spcPts val="0"/>
              </a:spcAft>
              <a:buClr>
                <a:schemeClr val="dk2"/>
              </a:buClr>
              <a:buSzPts val="4200"/>
              <a:buNone/>
              <a:defRPr sz="4200">
                <a:solidFill>
                  <a:schemeClr val="dk2"/>
                </a:solidFill>
              </a:defRPr>
            </a:lvl3pPr>
            <a:lvl4pPr lvl="3" rtl="0" algn="ctr">
              <a:lnSpc>
                <a:spcPct val="100000"/>
              </a:lnSpc>
              <a:spcBef>
                <a:spcPts val="0"/>
              </a:spcBef>
              <a:spcAft>
                <a:spcPts val="0"/>
              </a:spcAft>
              <a:buClr>
                <a:schemeClr val="dk2"/>
              </a:buClr>
              <a:buSzPts val="4200"/>
              <a:buNone/>
              <a:defRPr sz="4200">
                <a:solidFill>
                  <a:schemeClr val="dk2"/>
                </a:solidFill>
              </a:defRPr>
            </a:lvl4pPr>
            <a:lvl5pPr lvl="4" rtl="0" algn="ctr">
              <a:lnSpc>
                <a:spcPct val="100000"/>
              </a:lnSpc>
              <a:spcBef>
                <a:spcPts val="0"/>
              </a:spcBef>
              <a:spcAft>
                <a:spcPts val="0"/>
              </a:spcAft>
              <a:buClr>
                <a:schemeClr val="dk2"/>
              </a:buClr>
              <a:buSzPts val="4200"/>
              <a:buNone/>
              <a:defRPr sz="4200">
                <a:solidFill>
                  <a:schemeClr val="dk2"/>
                </a:solidFill>
              </a:defRPr>
            </a:lvl5pPr>
            <a:lvl6pPr lvl="5" rtl="0" algn="ctr">
              <a:lnSpc>
                <a:spcPct val="100000"/>
              </a:lnSpc>
              <a:spcBef>
                <a:spcPts val="0"/>
              </a:spcBef>
              <a:spcAft>
                <a:spcPts val="0"/>
              </a:spcAft>
              <a:buClr>
                <a:schemeClr val="dk2"/>
              </a:buClr>
              <a:buSzPts val="4200"/>
              <a:buNone/>
              <a:defRPr sz="4200">
                <a:solidFill>
                  <a:schemeClr val="dk2"/>
                </a:solidFill>
              </a:defRPr>
            </a:lvl6pPr>
            <a:lvl7pPr lvl="6" rtl="0" algn="ctr">
              <a:lnSpc>
                <a:spcPct val="100000"/>
              </a:lnSpc>
              <a:spcBef>
                <a:spcPts val="0"/>
              </a:spcBef>
              <a:spcAft>
                <a:spcPts val="0"/>
              </a:spcAft>
              <a:buClr>
                <a:schemeClr val="dk2"/>
              </a:buClr>
              <a:buSzPts val="4200"/>
              <a:buNone/>
              <a:defRPr sz="4200">
                <a:solidFill>
                  <a:schemeClr val="dk2"/>
                </a:solidFill>
              </a:defRPr>
            </a:lvl7pPr>
            <a:lvl8pPr lvl="7" rtl="0" algn="ctr">
              <a:lnSpc>
                <a:spcPct val="100000"/>
              </a:lnSpc>
              <a:spcBef>
                <a:spcPts val="0"/>
              </a:spcBef>
              <a:spcAft>
                <a:spcPts val="0"/>
              </a:spcAft>
              <a:buClr>
                <a:schemeClr val="dk2"/>
              </a:buClr>
              <a:buSzPts val="4200"/>
              <a:buNone/>
              <a:defRPr sz="4200">
                <a:solidFill>
                  <a:schemeClr val="dk2"/>
                </a:solidFill>
              </a:defRPr>
            </a:lvl8pPr>
            <a:lvl9pPr lvl="8" rtl="0" algn="ctr">
              <a:lnSpc>
                <a:spcPct val="100000"/>
              </a:lnSpc>
              <a:spcBef>
                <a:spcPts val="0"/>
              </a:spcBef>
              <a:spcAft>
                <a:spcPts val="0"/>
              </a:spcAft>
              <a:buClr>
                <a:schemeClr val="dk2"/>
              </a:buClr>
              <a:buSzPts val="4200"/>
              <a:buNone/>
              <a:defRPr sz="4200">
                <a:solidFill>
                  <a:schemeClr val="dk2"/>
                </a:solidFill>
              </a:defRPr>
            </a:lvl9pPr>
          </a:lstStyle>
          <a:p/>
        </p:txBody>
      </p:sp>
      <p:sp>
        <p:nvSpPr>
          <p:cNvPr id="95" name="Google Shape;95;p21"/>
          <p:cNvSpPr txBox="1"/>
          <p:nvPr>
            <p:ph idx="1" type="subTitle"/>
          </p:nvPr>
        </p:nvSpPr>
        <p:spPr>
          <a:xfrm>
            <a:off x="265500" y="2779467"/>
            <a:ext cx="4045200" cy="12351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96" name="Google Shape;96;p21"/>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lvl1pPr indent="-342900" lvl="0" marL="457200" rtl="0" algn="l">
              <a:lnSpc>
                <a:spcPct val="115000"/>
              </a:lnSpc>
              <a:spcBef>
                <a:spcPts val="0"/>
              </a:spcBef>
              <a:spcAft>
                <a:spcPts val="0"/>
              </a:spcAft>
              <a:buClr>
                <a:schemeClr val="lt1"/>
              </a:buClr>
              <a:buSzPts val="1800"/>
              <a:buChar char="●"/>
              <a:defRPr>
                <a:solidFill>
                  <a:schemeClr val="lt1"/>
                </a:solidFill>
              </a:defRPr>
            </a:lvl1pPr>
            <a:lvl2pPr indent="-317500" lvl="1" marL="914400" rtl="0" algn="l">
              <a:lnSpc>
                <a:spcPct val="115000"/>
              </a:lnSpc>
              <a:spcBef>
                <a:spcPts val="1600"/>
              </a:spcBef>
              <a:spcAft>
                <a:spcPts val="0"/>
              </a:spcAft>
              <a:buClr>
                <a:schemeClr val="lt1"/>
              </a:buClr>
              <a:buSzPts val="1400"/>
              <a:buChar char="○"/>
              <a:defRPr>
                <a:solidFill>
                  <a:schemeClr val="lt1"/>
                </a:solidFill>
              </a:defRPr>
            </a:lvl2pPr>
            <a:lvl3pPr indent="-317500" lvl="2" marL="1371600" rtl="0" algn="l">
              <a:lnSpc>
                <a:spcPct val="115000"/>
              </a:lnSpc>
              <a:spcBef>
                <a:spcPts val="1600"/>
              </a:spcBef>
              <a:spcAft>
                <a:spcPts val="0"/>
              </a:spcAft>
              <a:buClr>
                <a:schemeClr val="lt1"/>
              </a:buClr>
              <a:buSzPts val="1400"/>
              <a:buChar char="■"/>
              <a:defRPr>
                <a:solidFill>
                  <a:schemeClr val="lt1"/>
                </a:solidFill>
              </a:defRPr>
            </a:lvl3pPr>
            <a:lvl4pPr indent="-317500" lvl="3" marL="1828800" rtl="0" algn="l">
              <a:lnSpc>
                <a:spcPct val="115000"/>
              </a:lnSpc>
              <a:spcBef>
                <a:spcPts val="1600"/>
              </a:spcBef>
              <a:spcAft>
                <a:spcPts val="0"/>
              </a:spcAft>
              <a:buClr>
                <a:schemeClr val="lt1"/>
              </a:buClr>
              <a:buSzPts val="1400"/>
              <a:buChar char="●"/>
              <a:defRPr>
                <a:solidFill>
                  <a:schemeClr val="lt1"/>
                </a:solidFill>
              </a:defRPr>
            </a:lvl4pPr>
            <a:lvl5pPr indent="-317500" lvl="4" marL="2286000" rtl="0" algn="l">
              <a:lnSpc>
                <a:spcPct val="115000"/>
              </a:lnSpc>
              <a:spcBef>
                <a:spcPts val="1600"/>
              </a:spcBef>
              <a:spcAft>
                <a:spcPts val="0"/>
              </a:spcAft>
              <a:buClr>
                <a:schemeClr val="lt1"/>
              </a:buClr>
              <a:buSzPts val="1400"/>
              <a:buChar char="○"/>
              <a:defRPr>
                <a:solidFill>
                  <a:schemeClr val="lt1"/>
                </a:solidFill>
              </a:defRPr>
            </a:lvl5pPr>
            <a:lvl6pPr indent="-317500" lvl="5" marL="2743200" rtl="0" algn="l">
              <a:lnSpc>
                <a:spcPct val="115000"/>
              </a:lnSpc>
              <a:spcBef>
                <a:spcPts val="1600"/>
              </a:spcBef>
              <a:spcAft>
                <a:spcPts val="0"/>
              </a:spcAft>
              <a:buClr>
                <a:schemeClr val="lt1"/>
              </a:buClr>
              <a:buSzPts val="1400"/>
              <a:buChar char="■"/>
              <a:defRPr>
                <a:solidFill>
                  <a:schemeClr val="lt1"/>
                </a:solidFill>
              </a:defRPr>
            </a:lvl6pPr>
            <a:lvl7pPr indent="-317500" lvl="6" marL="3200400" rtl="0" algn="l">
              <a:lnSpc>
                <a:spcPct val="115000"/>
              </a:lnSpc>
              <a:spcBef>
                <a:spcPts val="1600"/>
              </a:spcBef>
              <a:spcAft>
                <a:spcPts val="0"/>
              </a:spcAft>
              <a:buClr>
                <a:schemeClr val="lt1"/>
              </a:buClr>
              <a:buSzPts val="1400"/>
              <a:buChar char="●"/>
              <a:defRPr>
                <a:solidFill>
                  <a:schemeClr val="lt1"/>
                </a:solidFill>
              </a:defRPr>
            </a:lvl7pPr>
            <a:lvl8pPr indent="-317500" lvl="7" marL="3657600" rtl="0" algn="l">
              <a:lnSpc>
                <a:spcPct val="115000"/>
              </a:lnSpc>
              <a:spcBef>
                <a:spcPts val="1600"/>
              </a:spcBef>
              <a:spcAft>
                <a:spcPts val="0"/>
              </a:spcAft>
              <a:buClr>
                <a:schemeClr val="lt1"/>
              </a:buClr>
              <a:buSzPts val="1400"/>
              <a:buChar char="○"/>
              <a:defRPr>
                <a:solidFill>
                  <a:schemeClr val="lt1"/>
                </a:solidFill>
              </a:defRPr>
            </a:lvl8pPr>
            <a:lvl9pPr indent="-317500" lvl="8" marL="4114800" rtl="0" algn="l">
              <a:lnSpc>
                <a:spcPct val="115000"/>
              </a:lnSpc>
              <a:spcBef>
                <a:spcPts val="1600"/>
              </a:spcBef>
              <a:spcAft>
                <a:spcPts val="1600"/>
              </a:spcAft>
              <a:buClr>
                <a:schemeClr val="lt1"/>
              </a:buClr>
              <a:buSzPts val="1400"/>
              <a:buChar char="■"/>
              <a:defRPr>
                <a:solidFill>
                  <a:schemeClr val="lt1"/>
                </a:solidFill>
              </a:defRPr>
            </a:lvl9pPr>
          </a:lstStyle>
          <a:p/>
        </p:txBody>
      </p:sp>
      <p:sp>
        <p:nvSpPr>
          <p:cNvPr id="97" name="Google Shape;97;p2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8" name="Shape 98"/>
        <p:cNvGrpSpPr/>
        <p:nvPr/>
      </p:nvGrpSpPr>
      <p:grpSpPr>
        <a:xfrm>
          <a:off x="0" y="0"/>
          <a:ext cx="0" cy="0"/>
          <a:chOff x="0" y="0"/>
          <a:chExt cx="0" cy="0"/>
        </a:xfrm>
      </p:grpSpPr>
      <p:sp>
        <p:nvSpPr>
          <p:cNvPr id="99" name="Google Shape;99;p22"/>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22"/>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22"/>
          <p:cNvSpPr txBox="1"/>
          <p:nvPr>
            <p:ph idx="1" type="body"/>
          </p:nvPr>
        </p:nvSpPr>
        <p:spPr>
          <a:xfrm>
            <a:off x="57150" y="4696825"/>
            <a:ext cx="8382000" cy="446700"/>
          </a:xfrm>
          <a:prstGeom prst="rect">
            <a:avLst/>
          </a:prstGeom>
          <a:noFill/>
          <a:ln>
            <a:noFill/>
          </a:ln>
        </p:spPr>
        <p:txBody>
          <a:bodyPr anchorCtr="0" anchor="ctr" bIns="91425" lIns="91425" spcFirstLastPara="1" rIns="91425" wrap="square" tIns="91425">
            <a:noAutofit/>
          </a:bodyPr>
          <a:lstStyle>
            <a:lvl1pPr indent="-228600" lvl="0" marL="457200" rtl="0" algn="l">
              <a:lnSpc>
                <a:spcPct val="100000"/>
              </a:lnSpc>
              <a:spcBef>
                <a:spcPts val="0"/>
              </a:spcBef>
              <a:spcAft>
                <a:spcPts val="0"/>
              </a:spcAft>
              <a:buClr>
                <a:schemeClr val="lt1"/>
              </a:buClr>
              <a:buSzPts val="1200"/>
              <a:buNone/>
              <a:defRPr sz="1200">
                <a:solidFill>
                  <a:schemeClr val="lt1"/>
                </a:solidFill>
              </a:defRPr>
            </a:lvl1pPr>
          </a:lstStyle>
          <a:p/>
        </p:txBody>
      </p:sp>
      <p:sp>
        <p:nvSpPr>
          <p:cNvPr id="102" name="Google Shape;102;p22"/>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3" name="Shape 103"/>
        <p:cNvGrpSpPr/>
        <p:nvPr/>
      </p:nvGrpSpPr>
      <p:grpSpPr>
        <a:xfrm>
          <a:off x="0" y="0"/>
          <a:ext cx="0" cy="0"/>
          <a:chOff x="0" y="0"/>
          <a:chExt cx="0" cy="0"/>
        </a:xfrm>
      </p:grpSpPr>
      <p:sp>
        <p:nvSpPr>
          <p:cNvPr id="104" name="Google Shape;104;p23"/>
          <p:cNvSpPr txBox="1"/>
          <p:nvPr>
            <p:ph hasCustomPrompt="1" type="title"/>
          </p:nvPr>
        </p:nvSpPr>
        <p:spPr>
          <a:xfrm>
            <a:off x="475500" y="1258525"/>
            <a:ext cx="8222100" cy="19635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2"/>
              </a:buClr>
              <a:buSzPts val="12000"/>
              <a:buNone/>
              <a:defRPr sz="12000">
                <a:solidFill>
                  <a:schemeClr val="dk2"/>
                </a:solidFill>
              </a:defRPr>
            </a:lvl1pPr>
            <a:lvl2pPr lvl="1" rtl="0" algn="ctr">
              <a:lnSpc>
                <a:spcPct val="100000"/>
              </a:lnSpc>
              <a:spcBef>
                <a:spcPts val="0"/>
              </a:spcBef>
              <a:spcAft>
                <a:spcPts val="0"/>
              </a:spcAft>
              <a:buClr>
                <a:schemeClr val="dk2"/>
              </a:buClr>
              <a:buSzPts val="12000"/>
              <a:buNone/>
              <a:defRPr sz="12000">
                <a:solidFill>
                  <a:schemeClr val="dk2"/>
                </a:solidFill>
              </a:defRPr>
            </a:lvl2pPr>
            <a:lvl3pPr lvl="2" rtl="0" algn="ctr">
              <a:lnSpc>
                <a:spcPct val="100000"/>
              </a:lnSpc>
              <a:spcBef>
                <a:spcPts val="0"/>
              </a:spcBef>
              <a:spcAft>
                <a:spcPts val="0"/>
              </a:spcAft>
              <a:buClr>
                <a:schemeClr val="dk2"/>
              </a:buClr>
              <a:buSzPts val="12000"/>
              <a:buNone/>
              <a:defRPr sz="12000">
                <a:solidFill>
                  <a:schemeClr val="dk2"/>
                </a:solidFill>
              </a:defRPr>
            </a:lvl3pPr>
            <a:lvl4pPr lvl="3" rtl="0" algn="ctr">
              <a:lnSpc>
                <a:spcPct val="100000"/>
              </a:lnSpc>
              <a:spcBef>
                <a:spcPts val="0"/>
              </a:spcBef>
              <a:spcAft>
                <a:spcPts val="0"/>
              </a:spcAft>
              <a:buClr>
                <a:schemeClr val="dk2"/>
              </a:buClr>
              <a:buSzPts val="12000"/>
              <a:buNone/>
              <a:defRPr sz="12000">
                <a:solidFill>
                  <a:schemeClr val="dk2"/>
                </a:solidFill>
              </a:defRPr>
            </a:lvl4pPr>
            <a:lvl5pPr lvl="4" rtl="0" algn="ctr">
              <a:lnSpc>
                <a:spcPct val="100000"/>
              </a:lnSpc>
              <a:spcBef>
                <a:spcPts val="0"/>
              </a:spcBef>
              <a:spcAft>
                <a:spcPts val="0"/>
              </a:spcAft>
              <a:buClr>
                <a:schemeClr val="dk2"/>
              </a:buClr>
              <a:buSzPts val="12000"/>
              <a:buNone/>
              <a:defRPr sz="12000">
                <a:solidFill>
                  <a:schemeClr val="dk2"/>
                </a:solidFill>
              </a:defRPr>
            </a:lvl5pPr>
            <a:lvl6pPr lvl="5" rtl="0" algn="ctr">
              <a:lnSpc>
                <a:spcPct val="100000"/>
              </a:lnSpc>
              <a:spcBef>
                <a:spcPts val="0"/>
              </a:spcBef>
              <a:spcAft>
                <a:spcPts val="0"/>
              </a:spcAft>
              <a:buClr>
                <a:schemeClr val="dk2"/>
              </a:buClr>
              <a:buSzPts val="12000"/>
              <a:buNone/>
              <a:defRPr sz="12000">
                <a:solidFill>
                  <a:schemeClr val="dk2"/>
                </a:solidFill>
              </a:defRPr>
            </a:lvl6pPr>
            <a:lvl7pPr lvl="6" rtl="0" algn="ctr">
              <a:lnSpc>
                <a:spcPct val="100000"/>
              </a:lnSpc>
              <a:spcBef>
                <a:spcPts val="0"/>
              </a:spcBef>
              <a:spcAft>
                <a:spcPts val="0"/>
              </a:spcAft>
              <a:buClr>
                <a:schemeClr val="dk2"/>
              </a:buClr>
              <a:buSzPts val="12000"/>
              <a:buNone/>
              <a:defRPr sz="12000">
                <a:solidFill>
                  <a:schemeClr val="dk2"/>
                </a:solidFill>
              </a:defRPr>
            </a:lvl7pPr>
            <a:lvl8pPr lvl="7" rtl="0" algn="ctr">
              <a:lnSpc>
                <a:spcPct val="100000"/>
              </a:lnSpc>
              <a:spcBef>
                <a:spcPts val="0"/>
              </a:spcBef>
              <a:spcAft>
                <a:spcPts val="0"/>
              </a:spcAft>
              <a:buClr>
                <a:schemeClr val="dk2"/>
              </a:buClr>
              <a:buSzPts val="12000"/>
              <a:buNone/>
              <a:defRPr sz="12000">
                <a:solidFill>
                  <a:schemeClr val="dk2"/>
                </a:solidFill>
              </a:defRPr>
            </a:lvl8pPr>
            <a:lvl9pPr lvl="8" rtl="0" algn="ctr">
              <a:lnSpc>
                <a:spcPct val="100000"/>
              </a:lnSpc>
              <a:spcBef>
                <a:spcPts val="0"/>
              </a:spcBef>
              <a:spcAft>
                <a:spcPts val="0"/>
              </a:spcAft>
              <a:buClr>
                <a:schemeClr val="dk2"/>
              </a:buClr>
              <a:buSzPts val="12000"/>
              <a:buNone/>
              <a:defRPr sz="12000">
                <a:solidFill>
                  <a:schemeClr val="dk2"/>
                </a:solidFill>
              </a:defRPr>
            </a:lvl9pPr>
          </a:lstStyle>
          <a:p>
            <a:r>
              <a:t>xx%</a:t>
            </a:r>
          </a:p>
        </p:txBody>
      </p:sp>
      <p:sp>
        <p:nvSpPr>
          <p:cNvPr id="105" name="Google Shape;105;p23"/>
          <p:cNvSpPr txBox="1"/>
          <p:nvPr>
            <p:ph idx="1" type="body"/>
          </p:nvPr>
        </p:nvSpPr>
        <p:spPr>
          <a:xfrm>
            <a:off x="475500" y="3304625"/>
            <a:ext cx="8222100" cy="1300800"/>
          </a:xfrm>
          <a:prstGeom prst="rect">
            <a:avLst/>
          </a:prstGeom>
          <a:noFill/>
          <a:ln>
            <a:noFill/>
          </a:ln>
        </p:spPr>
        <p:txBody>
          <a:bodyPr anchorCtr="0" anchor="t" bIns="91425" lIns="91425" spcFirstLastPara="1" rIns="91425" wrap="square" tIns="91425">
            <a:noAutofit/>
          </a:bodyPr>
          <a:lstStyle>
            <a:lvl1pPr indent="-342900" lvl="0" marL="457200" rtl="0" algn="ctr">
              <a:lnSpc>
                <a:spcPct val="115000"/>
              </a:lnSpc>
              <a:spcBef>
                <a:spcPts val="0"/>
              </a:spcBef>
              <a:spcAft>
                <a:spcPts val="0"/>
              </a:spcAft>
              <a:buSzPts val="1800"/>
              <a:buChar char="●"/>
              <a:defRPr/>
            </a:lvl1pPr>
            <a:lvl2pPr indent="-317500" lvl="1" marL="914400" rtl="0" algn="ctr">
              <a:lnSpc>
                <a:spcPct val="115000"/>
              </a:lnSpc>
              <a:spcBef>
                <a:spcPts val="1600"/>
              </a:spcBef>
              <a:spcAft>
                <a:spcPts val="0"/>
              </a:spcAft>
              <a:buSzPts val="1400"/>
              <a:buChar char="○"/>
              <a:defRPr/>
            </a:lvl2pPr>
            <a:lvl3pPr indent="-317500" lvl="2" marL="1371600" rtl="0" algn="ctr">
              <a:lnSpc>
                <a:spcPct val="115000"/>
              </a:lnSpc>
              <a:spcBef>
                <a:spcPts val="1600"/>
              </a:spcBef>
              <a:spcAft>
                <a:spcPts val="0"/>
              </a:spcAft>
              <a:buSzPts val="1400"/>
              <a:buChar char="■"/>
              <a:defRPr/>
            </a:lvl3pPr>
            <a:lvl4pPr indent="-317500" lvl="3" marL="1828800" rtl="0" algn="ctr">
              <a:lnSpc>
                <a:spcPct val="115000"/>
              </a:lnSpc>
              <a:spcBef>
                <a:spcPts val="1600"/>
              </a:spcBef>
              <a:spcAft>
                <a:spcPts val="0"/>
              </a:spcAft>
              <a:buSzPts val="1400"/>
              <a:buChar char="●"/>
              <a:defRPr/>
            </a:lvl4pPr>
            <a:lvl5pPr indent="-317500" lvl="4" marL="2286000" rtl="0" algn="ctr">
              <a:lnSpc>
                <a:spcPct val="115000"/>
              </a:lnSpc>
              <a:spcBef>
                <a:spcPts val="1600"/>
              </a:spcBef>
              <a:spcAft>
                <a:spcPts val="0"/>
              </a:spcAft>
              <a:buSzPts val="1400"/>
              <a:buChar char="○"/>
              <a:defRPr/>
            </a:lvl5pPr>
            <a:lvl6pPr indent="-317500" lvl="5" marL="2743200" rtl="0" algn="ctr">
              <a:lnSpc>
                <a:spcPct val="115000"/>
              </a:lnSpc>
              <a:spcBef>
                <a:spcPts val="1600"/>
              </a:spcBef>
              <a:spcAft>
                <a:spcPts val="0"/>
              </a:spcAft>
              <a:buSzPts val="1400"/>
              <a:buChar char="■"/>
              <a:defRPr/>
            </a:lvl6pPr>
            <a:lvl7pPr indent="-317500" lvl="6" marL="3200400" rtl="0" algn="ctr">
              <a:lnSpc>
                <a:spcPct val="115000"/>
              </a:lnSpc>
              <a:spcBef>
                <a:spcPts val="1600"/>
              </a:spcBef>
              <a:spcAft>
                <a:spcPts val="0"/>
              </a:spcAft>
              <a:buSzPts val="1400"/>
              <a:buChar char="●"/>
              <a:defRPr/>
            </a:lvl7pPr>
            <a:lvl8pPr indent="-317500" lvl="7" marL="3657600" rtl="0" algn="ctr">
              <a:lnSpc>
                <a:spcPct val="115000"/>
              </a:lnSpc>
              <a:spcBef>
                <a:spcPts val="1600"/>
              </a:spcBef>
              <a:spcAft>
                <a:spcPts val="0"/>
              </a:spcAft>
              <a:buSzPts val="1400"/>
              <a:buChar char="○"/>
              <a:defRPr/>
            </a:lvl8pPr>
            <a:lvl9pPr indent="-317500" lvl="8" marL="4114800" rtl="0" algn="ctr">
              <a:lnSpc>
                <a:spcPct val="115000"/>
              </a:lnSpc>
              <a:spcBef>
                <a:spcPts val="1600"/>
              </a:spcBef>
              <a:spcAft>
                <a:spcPts val="1600"/>
              </a:spcAft>
              <a:buSzPts val="1400"/>
              <a:buChar char="■"/>
              <a:defRPr/>
            </a:lvl9pPr>
          </a:lstStyle>
          <a:p/>
        </p:txBody>
      </p:sp>
      <p:sp>
        <p:nvSpPr>
          <p:cNvPr id="106" name="Google Shape;106;p23"/>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7" name="Shape 107"/>
        <p:cNvGrpSpPr/>
        <p:nvPr/>
      </p:nvGrpSpPr>
      <p:grpSpPr>
        <a:xfrm>
          <a:off x="0" y="0"/>
          <a:ext cx="0" cy="0"/>
          <a:chOff x="0" y="0"/>
          <a:chExt cx="0" cy="0"/>
        </a:xfrm>
      </p:grpSpPr>
      <p:sp>
        <p:nvSpPr>
          <p:cNvPr id="108" name="Google Shape;108;p24"/>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theme" Target="../theme/theme3.xml"/><Relationship Id="rId12" Type="http://schemas.openxmlformats.org/officeDocument/2006/relationships/slideLayout" Target="../slideLayouts/slideLayout22.xml"/><Relationship Id="rId1" Type="http://schemas.openxmlformats.org/officeDocument/2006/relationships/image" Target="../media/image13.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rgbClr val="B4A7D6"/>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1pPr>
            <a:lvl2pPr lvl="1"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2pPr>
            <a:lvl3pPr lvl="2"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3pPr>
            <a:lvl4pPr lvl="3"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4pPr>
            <a:lvl5pPr lvl="4"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5pPr>
            <a:lvl6pPr lvl="5"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6pPr>
            <a:lvl7pPr lvl="6"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7pPr>
            <a:lvl8pPr lvl="7"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8pPr>
            <a:lvl9pPr lvl="8"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9pPr>
          </a:lstStyle>
          <a:p/>
        </p:txBody>
      </p:sp>
      <p:sp>
        <p:nvSpPr>
          <p:cNvPr id="52" name="Google Shape;52;p13"/>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lt2"/>
              </a:buClr>
              <a:buSzPts val="1800"/>
              <a:buFont typeface="Roboto"/>
              <a:buChar char="●"/>
              <a:defRPr b="0" i="0" sz="1800" u="none" cap="none" strike="noStrike">
                <a:solidFill>
                  <a:schemeClr val="lt2"/>
                </a:solidFill>
                <a:latin typeface="Roboto"/>
                <a:ea typeface="Roboto"/>
                <a:cs typeface="Roboto"/>
                <a:sym typeface="Roboto"/>
              </a:defRPr>
            </a:lvl1pPr>
            <a:lvl2pPr indent="-317500" lvl="1" marL="9144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2pPr>
            <a:lvl3pPr indent="-317500" lvl="2" marL="13716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3pPr>
            <a:lvl4pPr indent="-317500" lvl="3" marL="18288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4pPr>
            <a:lvl5pPr indent="-317500" lvl="4" marL="22860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5pPr>
            <a:lvl6pPr indent="-317500" lvl="5" marL="27432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6pPr>
            <a:lvl7pPr indent="-317500" lvl="6" marL="32004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7pPr>
            <a:lvl8pPr indent="-317500" lvl="7" marL="36576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8pPr>
            <a:lvl9pPr indent="-317500" lvl="8" marL="4114800" marR="0" rtl="0" algn="l">
              <a:lnSpc>
                <a:spcPct val="115000"/>
              </a:lnSpc>
              <a:spcBef>
                <a:spcPts val="1600"/>
              </a:spcBef>
              <a:spcAft>
                <a:spcPts val="1600"/>
              </a:spcAft>
              <a:buClr>
                <a:schemeClr val="lt2"/>
              </a:buClr>
              <a:buSzPts val="1400"/>
              <a:buFont typeface="Roboto"/>
              <a:buChar char="■"/>
              <a:defRPr b="0" i="0" sz="1400" u="none" cap="none" strike="noStrike">
                <a:solidFill>
                  <a:schemeClr val="lt2"/>
                </a:solidFill>
                <a:latin typeface="Roboto"/>
                <a:ea typeface="Roboto"/>
                <a:cs typeface="Roboto"/>
                <a:sym typeface="Roboto"/>
              </a:defRPr>
            </a:lvl9pPr>
          </a:lstStyle>
          <a:p/>
        </p:txBody>
      </p:sp>
      <p:sp>
        <p:nvSpPr>
          <p:cNvPr id="53" name="Google Shape;53;p13"/>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pic>
        <p:nvPicPr>
          <p:cNvPr id="54" name="Google Shape;54;p13"/>
          <p:cNvPicPr preferRelativeResize="0"/>
          <p:nvPr/>
        </p:nvPicPr>
        <p:blipFill>
          <a:blip r:embed="rId1">
            <a:alphaModFix amt="52000"/>
          </a:blip>
          <a:stretch>
            <a:fillRect/>
          </a:stretch>
        </p:blipFill>
        <p:spPr>
          <a:xfrm>
            <a:off x="6439775" y="104875"/>
            <a:ext cx="2704227" cy="59445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0.xml"/><Relationship Id="rId3" Type="http://schemas.openxmlformats.org/officeDocument/2006/relationships/hyperlink" Target="https://create.kahoot.it/share/java-week-5/faa58e75-2b2d-4012-8842-0400e4fc941b" TargetMode="Externa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5.xml"/><Relationship Id="rId3" Type="http://schemas.openxmlformats.org/officeDocument/2006/relationships/hyperlink" Target="https://create.kahoot.it/share/duplicate-of-week-6-steel-city-codes/4dad9767-c67e-48fe-9ffa-cebd879cfd91" TargetMode="Externa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0.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8.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0.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hyperlink" Target="https://create.kahoot.it/share/sccc-java-week-2/eb744e64-a881-48c0-9041-8f91adb96966" TargetMode="External"/><Relationship Id="rId4" Type="http://schemas.openxmlformats.org/officeDocument/2006/relationships/hyperlink" Target="https://create.kahoot.it/share/duplicate-of-duplicate-of-week-5-steel-city-codes-java/4d804f1e-971b-445f-9247-370b9a7732eb"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image" Target="../media/image12.png"/><Relationship Id="rId4" Type="http://schemas.openxmlformats.org/officeDocument/2006/relationships/hyperlink" Target="https://docs.google.com/viewer?a=v&amp;pid=sites&amp;srcid=YXNtc2Eub3JnfGphdmEtdHVydGxlfGd4OjdlYzYyYjViZDdkNzRkZmI"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 Id="rId3" Type="http://schemas.openxmlformats.org/officeDocument/2006/relationships/image" Target="../media/image1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 Id="rId3" Type="http://schemas.openxmlformats.org/officeDocument/2006/relationships/image" Target="../media/image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Relationship Id="rId3" Type="http://schemas.openxmlformats.org/officeDocument/2006/relationships/image" Target="../media/image1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8.xml"/><Relationship Id="rId3" Type="http://schemas.openxmlformats.org/officeDocument/2006/relationships/image" Target="../media/image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7.xml"/><Relationship Id="rId3" Type="http://schemas.openxmlformats.org/officeDocument/2006/relationships/hyperlink" Target="https://create.kahoot.it/share/duplicate-of-week-3-steel-city-codes-kahoot/ed53ff29-3ec2-4bec-a24a-6cbed572934d"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8.xml"/><Relationship Id="rId3" Type="http://schemas.openxmlformats.org/officeDocument/2006/relationships/hyperlink" Target="https://create.kahoot.it/share/duplicate-of-week-4-steel-city-codes-java/52f8a392-cfb8-4a4b-b3eb-d0099d23cfd6"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2.xml"/><Relationship Id="rId3" Type="http://schemas.openxmlformats.org/officeDocument/2006/relationships/image" Target="../media/image8.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3.png"/><Relationship Id="rId6" Type="http://schemas.openxmlformats.org/officeDocument/2006/relationships/image" Target="../media/image2.png"/><Relationship Id="rId7" Type="http://schemas.openxmlformats.org/officeDocument/2006/relationships/image" Target="../media/image5.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E7CC3"/>
        </a:solidFill>
      </p:bgPr>
    </p:bg>
    <p:spTree>
      <p:nvGrpSpPr>
        <p:cNvPr id="112" name="Shape 112"/>
        <p:cNvGrpSpPr/>
        <p:nvPr/>
      </p:nvGrpSpPr>
      <p:grpSpPr>
        <a:xfrm>
          <a:off x="0" y="0"/>
          <a:ext cx="0" cy="0"/>
          <a:chOff x="0" y="0"/>
          <a:chExt cx="0" cy="0"/>
        </a:xfrm>
      </p:grpSpPr>
      <p:sp>
        <p:nvSpPr>
          <p:cNvPr id="113" name="Google Shape;113;p25"/>
          <p:cNvSpPr txBox="1"/>
          <p:nvPr>
            <p:ph type="ctrTitle"/>
          </p:nvPr>
        </p:nvSpPr>
        <p:spPr>
          <a:xfrm>
            <a:off x="390525" y="2104950"/>
            <a:ext cx="8222100" cy="933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800"/>
              <a:buNone/>
            </a:pPr>
            <a:r>
              <a:rPr b="1" lang="en">
                <a:latin typeface="Catamaran"/>
                <a:ea typeface="Catamaran"/>
                <a:cs typeface="Catamaran"/>
                <a:sym typeface="Catamaran"/>
              </a:rPr>
              <a:t>Welcome to Intro to Java!</a:t>
            </a:r>
            <a:endParaRPr b="1">
              <a:latin typeface="Catamaran"/>
              <a:ea typeface="Catamaran"/>
              <a:cs typeface="Catamaran"/>
              <a:sym typeface="Catamar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E7CC3"/>
        </a:solidFill>
      </p:bgPr>
    </p:bg>
    <p:spTree>
      <p:nvGrpSpPr>
        <p:cNvPr id="171" name="Shape 171"/>
        <p:cNvGrpSpPr/>
        <p:nvPr/>
      </p:nvGrpSpPr>
      <p:grpSpPr>
        <a:xfrm>
          <a:off x="0" y="0"/>
          <a:ext cx="0" cy="0"/>
          <a:chOff x="0" y="0"/>
          <a:chExt cx="0" cy="0"/>
        </a:xfrm>
      </p:grpSpPr>
      <p:sp>
        <p:nvSpPr>
          <p:cNvPr id="172" name="Google Shape;172;p34"/>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Catamaran"/>
                <a:ea typeface="Catamaran"/>
                <a:cs typeface="Catamaran"/>
                <a:sym typeface="Catamaran"/>
              </a:rPr>
              <a:t>Section 1a: Foundations of </a:t>
            </a:r>
            <a:r>
              <a:rPr b="1" lang="en">
                <a:latin typeface="Catamaran"/>
                <a:ea typeface="Catamaran"/>
                <a:cs typeface="Catamaran"/>
                <a:sym typeface="Catamaran"/>
              </a:rPr>
              <a:t>Java</a:t>
            </a:r>
            <a:endParaRPr b="1">
              <a:latin typeface="Catamaran"/>
              <a:ea typeface="Catamaran"/>
              <a:cs typeface="Catamaran"/>
              <a:sym typeface="Catamaran"/>
            </a:endParaRPr>
          </a:p>
        </p:txBody>
      </p:sp>
      <p:sp>
        <p:nvSpPr>
          <p:cNvPr id="173" name="Google Shape;173;p34"/>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tamaran"/>
                <a:ea typeface="Catamaran"/>
                <a:cs typeface="Catamaran"/>
                <a:sym typeface="Catamaran"/>
              </a:rPr>
              <a:t>Let’s get started!</a:t>
            </a:r>
            <a:endParaRPr>
              <a:latin typeface="Catamaran"/>
              <a:ea typeface="Catamaran"/>
              <a:cs typeface="Catamaran"/>
              <a:sym typeface="Catamaran"/>
            </a:endParaRPr>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E7CC3"/>
        </a:solidFill>
      </p:bgPr>
    </p:bg>
    <p:spTree>
      <p:nvGrpSpPr>
        <p:cNvPr id="885" name="Shape 885"/>
        <p:cNvGrpSpPr/>
        <p:nvPr/>
      </p:nvGrpSpPr>
      <p:grpSpPr>
        <a:xfrm>
          <a:off x="0" y="0"/>
          <a:ext cx="0" cy="0"/>
          <a:chOff x="0" y="0"/>
          <a:chExt cx="0" cy="0"/>
        </a:xfrm>
      </p:grpSpPr>
      <p:sp>
        <p:nvSpPr>
          <p:cNvPr id="886" name="Google Shape;886;p12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Catamaran"/>
                <a:ea typeface="Catamaran"/>
                <a:cs typeface="Catamaran"/>
                <a:sym typeface="Catamaran"/>
              </a:rPr>
              <a:t>Section 6: </a:t>
            </a:r>
            <a:r>
              <a:rPr b="1" lang="en">
                <a:latin typeface="Catamaran"/>
                <a:ea typeface="Catamaran"/>
                <a:cs typeface="Catamaran"/>
                <a:sym typeface="Catamaran"/>
              </a:rPr>
              <a:t>Conditional </a:t>
            </a:r>
            <a:r>
              <a:rPr lang="en">
                <a:latin typeface="Catamaran"/>
                <a:ea typeface="Catamaran"/>
                <a:cs typeface="Catamaran"/>
                <a:sym typeface="Catamaran"/>
              </a:rPr>
              <a:t>Questions</a:t>
            </a:r>
            <a:endParaRPr>
              <a:latin typeface="Catamaran"/>
              <a:ea typeface="Catamaran"/>
              <a:cs typeface="Catamaran"/>
              <a:sym typeface="Catamaran"/>
            </a:endParaRPr>
          </a:p>
        </p:txBody>
      </p:sp>
      <p:sp>
        <p:nvSpPr>
          <p:cNvPr id="887" name="Google Shape;887;p124"/>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Catamaran"/>
              <a:buChar char="●"/>
            </a:pPr>
            <a:r>
              <a:rPr lang="en">
                <a:latin typeface="Catamaran"/>
                <a:ea typeface="Catamaran"/>
                <a:cs typeface="Catamaran"/>
                <a:sym typeface="Catamaran"/>
              </a:rPr>
              <a:t>Name the </a:t>
            </a:r>
            <a:r>
              <a:rPr b="1" lang="en">
                <a:latin typeface="Catamaran"/>
                <a:ea typeface="Catamaran"/>
                <a:cs typeface="Catamaran"/>
                <a:sym typeface="Catamaran"/>
              </a:rPr>
              <a:t>numerical logical operators</a:t>
            </a:r>
            <a:r>
              <a:rPr lang="en">
                <a:latin typeface="Catamaran"/>
                <a:ea typeface="Catamaran"/>
                <a:cs typeface="Catamaran"/>
                <a:sym typeface="Catamaran"/>
              </a:rPr>
              <a:t> in Java.</a:t>
            </a:r>
            <a:endParaRPr>
              <a:latin typeface="Catamaran"/>
              <a:ea typeface="Catamaran"/>
              <a:cs typeface="Catamaran"/>
              <a:sym typeface="Catamaran"/>
            </a:endParaRPr>
          </a:p>
          <a:p>
            <a:pPr indent="-342900" lvl="0" marL="457200" rtl="0" algn="l">
              <a:spcBef>
                <a:spcPts val="0"/>
              </a:spcBef>
              <a:spcAft>
                <a:spcPts val="0"/>
              </a:spcAft>
              <a:buSzPts val="1800"/>
              <a:buFont typeface="Catamaran"/>
              <a:buChar char="●"/>
            </a:pPr>
            <a:r>
              <a:rPr b="1" lang="en">
                <a:latin typeface="Catamaran"/>
                <a:ea typeface="Catamaran"/>
                <a:cs typeface="Catamaran"/>
                <a:sym typeface="Catamaran"/>
              </a:rPr>
              <a:t>Explain </a:t>
            </a:r>
            <a:r>
              <a:rPr lang="en">
                <a:latin typeface="Catamaran"/>
                <a:ea typeface="Catamaran"/>
                <a:cs typeface="Catamaran"/>
                <a:sym typeface="Catamaran"/>
              </a:rPr>
              <a:t>the differences between an if statement, else if statement, and else statement!</a:t>
            </a:r>
            <a:endParaRPr>
              <a:latin typeface="Catamaran"/>
              <a:ea typeface="Catamaran"/>
              <a:cs typeface="Catamaran"/>
              <a:sym typeface="Catamaran"/>
            </a:endParaRPr>
          </a:p>
          <a:p>
            <a:pPr indent="-342900" lvl="0" marL="457200" rtl="0" algn="l">
              <a:spcBef>
                <a:spcPts val="0"/>
              </a:spcBef>
              <a:spcAft>
                <a:spcPts val="0"/>
              </a:spcAft>
              <a:buSzPts val="1800"/>
              <a:buFont typeface="Catamaran"/>
              <a:buChar char="●"/>
            </a:pPr>
            <a:r>
              <a:rPr b="1" lang="en">
                <a:latin typeface="Catamaran"/>
                <a:ea typeface="Catamaran"/>
                <a:cs typeface="Catamaran"/>
                <a:sym typeface="Catamaran"/>
              </a:rPr>
              <a:t>Name </a:t>
            </a:r>
            <a:r>
              <a:rPr lang="en">
                <a:latin typeface="Catamaran"/>
                <a:ea typeface="Catamaran"/>
                <a:cs typeface="Catamaran"/>
                <a:sym typeface="Catamaran"/>
              </a:rPr>
              <a:t>the difference between &amp;&amp; and ||.</a:t>
            </a:r>
            <a:endParaRPr>
              <a:latin typeface="Catamaran"/>
              <a:ea typeface="Catamaran"/>
              <a:cs typeface="Catamaran"/>
              <a:sym typeface="Catamaran"/>
            </a:endParaRPr>
          </a:p>
          <a:p>
            <a:pPr indent="-342900" lvl="0" marL="457200" rtl="0" algn="l">
              <a:spcBef>
                <a:spcPts val="0"/>
              </a:spcBef>
              <a:spcAft>
                <a:spcPts val="0"/>
              </a:spcAft>
              <a:buSzPts val="1800"/>
              <a:buFont typeface="Catamaran"/>
              <a:buChar char="●"/>
            </a:pPr>
            <a:r>
              <a:rPr lang="en">
                <a:latin typeface="Catamaran"/>
                <a:ea typeface="Catamaran"/>
                <a:cs typeface="Catamaran"/>
                <a:sym typeface="Catamaran"/>
              </a:rPr>
              <a:t>How do we compare two </a:t>
            </a:r>
            <a:r>
              <a:rPr b="1" lang="en">
                <a:latin typeface="Catamaran"/>
                <a:ea typeface="Catamaran"/>
                <a:cs typeface="Catamaran"/>
                <a:sym typeface="Catamaran"/>
              </a:rPr>
              <a:t>strings</a:t>
            </a:r>
            <a:r>
              <a:rPr lang="en">
                <a:latin typeface="Catamaran"/>
                <a:ea typeface="Catamaran"/>
                <a:cs typeface="Catamaran"/>
                <a:sym typeface="Catamaran"/>
              </a:rPr>
              <a:t>?</a:t>
            </a:r>
            <a:endParaRPr>
              <a:latin typeface="Catamaran"/>
              <a:ea typeface="Catamaran"/>
              <a:cs typeface="Catamaran"/>
              <a:sym typeface="Catamaran"/>
            </a:endParaRPr>
          </a:p>
          <a:p>
            <a:pPr indent="-342900" lvl="0" marL="457200" rtl="0" algn="l">
              <a:spcBef>
                <a:spcPts val="0"/>
              </a:spcBef>
              <a:spcAft>
                <a:spcPts val="0"/>
              </a:spcAft>
              <a:buSzPts val="1800"/>
              <a:buFont typeface="Catamaran"/>
              <a:buChar char="●"/>
            </a:pPr>
            <a:r>
              <a:rPr lang="en">
                <a:latin typeface="Catamaran"/>
                <a:ea typeface="Catamaran"/>
                <a:cs typeface="Catamaran"/>
                <a:sym typeface="Catamaran"/>
              </a:rPr>
              <a:t>Review with a </a:t>
            </a:r>
            <a:r>
              <a:rPr lang="en" u="sng">
                <a:solidFill>
                  <a:schemeClr val="hlink"/>
                </a:solidFill>
                <a:latin typeface="Catamaran"/>
                <a:ea typeface="Catamaran"/>
                <a:cs typeface="Catamaran"/>
                <a:sym typeface="Catamaran"/>
                <a:hlinkClick r:id="rId3"/>
              </a:rPr>
              <a:t>kahoot!</a:t>
            </a:r>
            <a:endParaRPr>
              <a:latin typeface="Catamaran"/>
              <a:ea typeface="Catamaran"/>
              <a:cs typeface="Catamaran"/>
              <a:sym typeface="Catamaran"/>
            </a:endParaRPr>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E7CC3"/>
        </a:solidFill>
      </p:bgPr>
    </p:bg>
    <p:spTree>
      <p:nvGrpSpPr>
        <p:cNvPr id="891" name="Shape 891"/>
        <p:cNvGrpSpPr/>
        <p:nvPr/>
      </p:nvGrpSpPr>
      <p:grpSpPr>
        <a:xfrm>
          <a:off x="0" y="0"/>
          <a:ext cx="0" cy="0"/>
          <a:chOff x="0" y="0"/>
          <a:chExt cx="0" cy="0"/>
        </a:xfrm>
      </p:grpSpPr>
      <p:sp>
        <p:nvSpPr>
          <p:cNvPr id="892" name="Google Shape;892;p125"/>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Catamaran"/>
                <a:ea typeface="Catamaran"/>
                <a:cs typeface="Catamaran"/>
                <a:sym typeface="Catamaran"/>
              </a:rPr>
              <a:t>Section 7: </a:t>
            </a:r>
            <a:r>
              <a:rPr b="1" lang="en">
                <a:latin typeface="Catamaran"/>
                <a:ea typeface="Catamaran"/>
                <a:cs typeface="Catamaran"/>
                <a:sym typeface="Catamaran"/>
              </a:rPr>
              <a:t>Loops</a:t>
            </a:r>
            <a:endParaRPr b="1">
              <a:latin typeface="Catamaran"/>
              <a:ea typeface="Catamaran"/>
              <a:cs typeface="Catamaran"/>
              <a:sym typeface="Catamaran"/>
            </a:endParaRPr>
          </a:p>
        </p:txBody>
      </p:sp>
      <p:sp>
        <p:nvSpPr>
          <p:cNvPr id="893" name="Google Shape;893;p125"/>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tamaran"/>
                <a:ea typeface="Catamaran"/>
                <a:cs typeface="Catamaran"/>
                <a:sym typeface="Catamaran"/>
              </a:rPr>
              <a:t>How to iterate through blocks of code!</a:t>
            </a:r>
            <a:endParaRPr>
              <a:latin typeface="Catamaran"/>
              <a:ea typeface="Catamaran"/>
              <a:cs typeface="Catamaran"/>
              <a:sym typeface="Catamaran"/>
            </a:endParaRPr>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7" name="Shape 897"/>
        <p:cNvGrpSpPr/>
        <p:nvPr/>
      </p:nvGrpSpPr>
      <p:grpSpPr>
        <a:xfrm>
          <a:off x="0" y="0"/>
          <a:ext cx="0" cy="0"/>
          <a:chOff x="0" y="0"/>
          <a:chExt cx="0" cy="0"/>
        </a:xfrm>
      </p:grpSpPr>
      <p:sp>
        <p:nvSpPr>
          <p:cNvPr id="898" name="Google Shape;898;p126"/>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latin typeface="Catamaran"/>
                <a:ea typeface="Catamaran"/>
                <a:cs typeface="Catamaran"/>
                <a:sym typeface="Catamaran"/>
              </a:rPr>
              <a:t>Loops</a:t>
            </a:r>
            <a:endParaRPr>
              <a:latin typeface="Catamaran"/>
              <a:ea typeface="Catamaran"/>
              <a:cs typeface="Catamaran"/>
              <a:sym typeface="Catamaran"/>
            </a:endParaRPr>
          </a:p>
        </p:txBody>
      </p:sp>
      <p:sp>
        <p:nvSpPr>
          <p:cNvPr id="899" name="Google Shape;899;p126"/>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Allows us to easily repeat a certain set of instructions however many times we want</a:t>
            </a:r>
            <a:endParaRPr>
              <a:latin typeface="Catamaran"/>
              <a:ea typeface="Catamaran"/>
              <a:cs typeface="Catamaran"/>
              <a:sym typeface="Catamaran"/>
            </a:endParaRPr>
          </a:p>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Execute blocks of code </a:t>
            </a:r>
            <a:r>
              <a:rPr b="1" lang="en">
                <a:latin typeface="Catamaran"/>
                <a:ea typeface="Catamaran"/>
                <a:cs typeface="Catamaran"/>
                <a:sym typeface="Catamaran"/>
              </a:rPr>
              <a:t>as long as a specific condition</a:t>
            </a:r>
            <a:r>
              <a:rPr lang="en">
                <a:latin typeface="Catamaran"/>
                <a:ea typeface="Catamaran"/>
                <a:cs typeface="Catamaran"/>
                <a:sym typeface="Catamaran"/>
              </a:rPr>
              <a:t> remains true</a:t>
            </a:r>
            <a:endParaRPr>
              <a:latin typeface="Catamaran"/>
              <a:ea typeface="Catamaran"/>
              <a:cs typeface="Catamaran"/>
              <a:sym typeface="Catamaran"/>
            </a:endParaRPr>
          </a:p>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Can save time, minimize errors, and allow for code to be more readable</a:t>
            </a:r>
            <a:endParaRPr>
              <a:latin typeface="Catamaran"/>
              <a:ea typeface="Catamaran"/>
              <a:cs typeface="Catamaran"/>
              <a:sym typeface="Catamaran"/>
            </a:endParaRPr>
          </a:p>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Types of loops in Java</a:t>
            </a:r>
            <a:endParaRPr>
              <a:latin typeface="Catamaran"/>
              <a:ea typeface="Catamaran"/>
              <a:cs typeface="Catamaran"/>
              <a:sym typeface="Catamaran"/>
            </a:endParaRPr>
          </a:p>
          <a:p>
            <a:pPr indent="-317500" lvl="1" marL="914400" rtl="0" algn="l">
              <a:lnSpc>
                <a:spcPct val="115000"/>
              </a:lnSpc>
              <a:spcBef>
                <a:spcPts val="0"/>
              </a:spcBef>
              <a:spcAft>
                <a:spcPts val="0"/>
              </a:spcAft>
              <a:buSzPts val="1400"/>
              <a:buFont typeface="Catamaran"/>
              <a:buChar char="○"/>
            </a:pPr>
            <a:r>
              <a:rPr lang="en">
                <a:latin typeface="Catamaran"/>
                <a:ea typeface="Catamaran"/>
                <a:cs typeface="Catamaran"/>
                <a:sym typeface="Catamaran"/>
              </a:rPr>
              <a:t>While</a:t>
            </a:r>
            <a:endParaRPr>
              <a:latin typeface="Catamaran"/>
              <a:ea typeface="Catamaran"/>
              <a:cs typeface="Catamaran"/>
              <a:sym typeface="Catamaran"/>
            </a:endParaRPr>
          </a:p>
          <a:p>
            <a:pPr indent="-317500" lvl="1" marL="914400" rtl="0" algn="l">
              <a:lnSpc>
                <a:spcPct val="115000"/>
              </a:lnSpc>
              <a:spcBef>
                <a:spcPts val="0"/>
              </a:spcBef>
              <a:spcAft>
                <a:spcPts val="0"/>
              </a:spcAft>
              <a:buSzPts val="1400"/>
              <a:buFont typeface="Catamaran"/>
              <a:buChar char="○"/>
            </a:pPr>
            <a:r>
              <a:rPr lang="en">
                <a:latin typeface="Catamaran"/>
                <a:ea typeface="Catamaran"/>
                <a:cs typeface="Catamaran"/>
                <a:sym typeface="Catamaran"/>
              </a:rPr>
              <a:t>Do-while</a:t>
            </a:r>
            <a:endParaRPr>
              <a:latin typeface="Catamaran"/>
              <a:ea typeface="Catamaran"/>
              <a:cs typeface="Catamaran"/>
              <a:sym typeface="Catamaran"/>
            </a:endParaRPr>
          </a:p>
          <a:p>
            <a:pPr indent="-317500" lvl="1" marL="914400" rtl="0" algn="l">
              <a:lnSpc>
                <a:spcPct val="115000"/>
              </a:lnSpc>
              <a:spcBef>
                <a:spcPts val="0"/>
              </a:spcBef>
              <a:spcAft>
                <a:spcPts val="0"/>
              </a:spcAft>
              <a:buSzPts val="1400"/>
              <a:buFont typeface="Catamaran"/>
              <a:buChar char="○"/>
            </a:pPr>
            <a:r>
              <a:rPr lang="en">
                <a:latin typeface="Catamaran"/>
                <a:ea typeface="Catamaran"/>
                <a:cs typeface="Catamaran"/>
                <a:sym typeface="Catamaran"/>
              </a:rPr>
              <a:t>For </a:t>
            </a:r>
            <a:endParaRPr>
              <a:latin typeface="Catamaran"/>
              <a:ea typeface="Catamaran"/>
              <a:cs typeface="Catamaran"/>
              <a:sym typeface="Catamaran"/>
            </a:endParaRPr>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3" name="Shape 903"/>
        <p:cNvGrpSpPr/>
        <p:nvPr/>
      </p:nvGrpSpPr>
      <p:grpSpPr>
        <a:xfrm>
          <a:off x="0" y="0"/>
          <a:ext cx="0" cy="0"/>
          <a:chOff x="0" y="0"/>
          <a:chExt cx="0" cy="0"/>
        </a:xfrm>
      </p:grpSpPr>
      <p:sp>
        <p:nvSpPr>
          <p:cNvPr id="904" name="Google Shape;904;p127"/>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latin typeface="Catamaran"/>
                <a:ea typeface="Catamaran"/>
                <a:cs typeface="Catamaran"/>
                <a:sym typeface="Catamaran"/>
              </a:rPr>
              <a:t>While Loop</a:t>
            </a:r>
            <a:endParaRPr>
              <a:latin typeface="Catamaran"/>
              <a:ea typeface="Catamaran"/>
              <a:cs typeface="Catamaran"/>
              <a:sym typeface="Catamaran"/>
            </a:endParaRPr>
          </a:p>
        </p:txBody>
      </p:sp>
      <p:sp>
        <p:nvSpPr>
          <p:cNvPr id="905" name="Google Shape;905;p127"/>
          <p:cNvSpPr txBox="1"/>
          <p:nvPr>
            <p:ph idx="1" type="body"/>
          </p:nvPr>
        </p:nvSpPr>
        <p:spPr>
          <a:xfrm>
            <a:off x="460950" y="1757125"/>
            <a:ext cx="8222100" cy="7677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Allow for a set of statements to be executed as long as a </a:t>
            </a:r>
            <a:r>
              <a:rPr b="1" lang="en">
                <a:latin typeface="Catamaran"/>
                <a:ea typeface="Catamaran"/>
                <a:cs typeface="Catamaran"/>
                <a:sym typeface="Catamaran"/>
              </a:rPr>
              <a:t>condition remains true</a:t>
            </a:r>
            <a:endParaRPr b="1">
              <a:latin typeface="Catamaran"/>
              <a:ea typeface="Catamaran"/>
              <a:cs typeface="Catamaran"/>
              <a:sym typeface="Catamaran"/>
            </a:endParaRPr>
          </a:p>
        </p:txBody>
      </p:sp>
      <p:sp>
        <p:nvSpPr>
          <p:cNvPr id="906" name="Google Shape;906;p127"/>
          <p:cNvSpPr txBox="1"/>
          <p:nvPr/>
        </p:nvSpPr>
        <p:spPr>
          <a:xfrm>
            <a:off x="460950" y="2546950"/>
            <a:ext cx="8143800" cy="15270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Catamaran"/>
                <a:ea typeface="Catamaran"/>
                <a:cs typeface="Catamaran"/>
                <a:sym typeface="Catamaran"/>
              </a:rPr>
              <a:t>General structure of code:</a:t>
            </a:r>
            <a:endParaRPr b="0" i="0" sz="13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38761D"/>
                </a:solidFill>
                <a:latin typeface="Courier New"/>
                <a:ea typeface="Courier New"/>
                <a:cs typeface="Courier New"/>
                <a:sym typeface="Courier New"/>
              </a:rPr>
              <a:t>while </a:t>
            </a:r>
            <a:r>
              <a:rPr b="0" i="0" lang="en" sz="1300" u="none" cap="none" strike="noStrike">
                <a:solidFill>
                  <a:srgbClr val="000000"/>
                </a:solidFill>
                <a:latin typeface="Courier New"/>
                <a:ea typeface="Courier New"/>
                <a:cs typeface="Courier New"/>
                <a:sym typeface="Courier New"/>
              </a:rPr>
              <a:t>(condition)</a:t>
            </a:r>
            <a:endParaRPr b="0" i="0" sz="13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Courier New"/>
                <a:ea typeface="Courier New"/>
                <a:cs typeface="Courier New"/>
                <a:sym typeface="Courier New"/>
              </a:rPr>
              <a:t>{</a:t>
            </a:r>
            <a:endParaRPr b="0" i="0" sz="13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Courier New"/>
                <a:ea typeface="Courier New"/>
                <a:cs typeface="Courier New"/>
                <a:sym typeface="Courier New"/>
              </a:rPr>
              <a:t>	</a:t>
            </a:r>
            <a:r>
              <a:rPr b="0" i="0" lang="en" sz="1300" u="none" cap="none" strike="noStrike">
                <a:solidFill>
                  <a:srgbClr val="45818E"/>
                </a:solidFill>
                <a:latin typeface="Courier New"/>
                <a:ea typeface="Courier New"/>
                <a:cs typeface="Courier New"/>
                <a:sym typeface="Courier New"/>
              </a:rPr>
              <a:t>//code to be executed</a:t>
            </a:r>
            <a:endParaRPr b="0" i="0" sz="1300" u="none" cap="none" strike="noStrike">
              <a:solidFill>
                <a:srgbClr val="45818E"/>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Courier New"/>
                <a:ea typeface="Courier New"/>
                <a:cs typeface="Courier New"/>
                <a:sym typeface="Courier New"/>
              </a:rPr>
              <a:t>}</a:t>
            </a:r>
            <a:endParaRPr b="0" i="0" sz="1300" u="none" cap="none" strike="noStrike">
              <a:solidFill>
                <a:srgbClr val="000000"/>
              </a:solidFill>
              <a:latin typeface="Courier New"/>
              <a:ea typeface="Courier New"/>
              <a:cs typeface="Courier New"/>
              <a:sym typeface="Courier New"/>
            </a:endParaRPr>
          </a:p>
        </p:txBody>
      </p:sp>
      <p:sp>
        <p:nvSpPr>
          <p:cNvPr id="907" name="Google Shape;907;p127"/>
          <p:cNvSpPr txBox="1"/>
          <p:nvPr>
            <p:ph idx="1" type="body"/>
          </p:nvPr>
        </p:nvSpPr>
        <p:spPr>
          <a:xfrm>
            <a:off x="460950" y="4180975"/>
            <a:ext cx="8222100" cy="7677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Condition tests for a </a:t>
            </a:r>
            <a:r>
              <a:rPr b="1" lang="en">
                <a:latin typeface="Catamaran"/>
                <a:ea typeface="Catamaran"/>
                <a:cs typeface="Catamaran"/>
                <a:sym typeface="Catamaran"/>
              </a:rPr>
              <a:t>boolean expression </a:t>
            </a:r>
            <a:r>
              <a:rPr lang="en">
                <a:latin typeface="Catamaran"/>
                <a:ea typeface="Catamaran"/>
                <a:cs typeface="Catamaran"/>
                <a:sym typeface="Catamaran"/>
              </a:rPr>
              <a:t>(true or false) that </a:t>
            </a:r>
            <a:r>
              <a:rPr b="1" lang="en">
                <a:latin typeface="Catamaran"/>
                <a:ea typeface="Catamaran"/>
                <a:cs typeface="Catamaran"/>
                <a:sym typeface="Catamaran"/>
              </a:rPr>
              <a:t>must </a:t>
            </a:r>
            <a:r>
              <a:rPr lang="en">
                <a:latin typeface="Catamaran"/>
                <a:ea typeface="Catamaran"/>
                <a:cs typeface="Catamaran"/>
                <a:sym typeface="Catamaran"/>
              </a:rPr>
              <a:t>evaluate to “true” for the block of code to execute</a:t>
            </a:r>
            <a:endParaRPr>
              <a:latin typeface="Catamaran"/>
              <a:ea typeface="Catamaran"/>
              <a:cs typeface="Catamaran"/>
              <a:sym typeface="Catamaran"/>
            </a:endParaRPr>
          </a:p>
        </p:txBody>
      </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1" name="Shape 911"/>
        <p:cNvGrpSpPr/>
        <p:nvPr/>
      </p:nvGrpSpPr>
      <p:grpSpPr>
        <a:xfrm>
          <a:off x="0" y="0"/>
          <a:ext cx="0" cy="0"/>
          <a:chOff x="0" y="0"/>
          <a:chExt cx="0" cy="0"/>
        </a:xfrm>
      </p:grpSpPr>
      <p:sp>
        <p:nvSpPr>
          <p:cNvPr id="912" name="Google Shape;912;p128"/>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latin typeface="Catamaran"/>
                <a:ea typeface="Catamaran"/>
                <a:cs typeface="Catamaran"/>
                <a:sym typeface="Catamaran"/>
              </a:rPr>
              <a:t>While Loop (continued)</a:t>
            </a:r>
            <a:endParaRPr>
              <a:latin typeface="Catamaran"/>
              <a:ea typeface="Catamaran"/>
              <a:cs typeface="Catamaran"/>
              <a:sym typeface="Catamaran"/>
            </a:endParaRPr>
          </a:p>
        </p:txBody>
      </p:sp>
      <p:sp>
        <p:nvSpPr>
          <p:cNvPr id="913" name="Google Shape;913;p128"/>
          <p:cNvSpPr txBox="1"/>
          <p:nvPr/>
        </p:nvSpPr>
        <p:spPr>
          <a:xfrm>
            <a:off x="471900" y="1931375"/>
            <a:ext cx="3921900" cy="23460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Catamaran"/>
                <a:ea typeface="Catamaran"/>
                <a:cs typeface="Catamaran"/>
                <a:sym typeface="Catamaran"/>
              </a:rPr>
              <a:t>Code:</a:t>
            </a:r>
            <a:endParaRPr b="0" i="0" sz="13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BF39C0"/>
                </a:solidFill>
                <a:latin typeface="Courier New"/>
                <a:ea typeface="Courier New"/>
                <a:cs typeface="Courier New"/>
                <a:sym typeface="Courier New"/>
              </a:rPr>
              <a:t>int</a:t>
            </a:r>
            <a:r>
              <a:rPr b="0" i="0" lang="en" sz="1300" u="none" cap="none" strike="noStrike">
                <a:solidFill>
                  <a:srgbClr val="000000"/>
                </a:solidFill>
                <a:latin typeface="Courier New"/>
                <a:ea typeface="Courier New"/>
                <a:cs typeface="Courier New"/>
                <a:sym typeface="Courier New"/>
              </a:rPr>
              <a:t> i = 1;</a:t>
            </a:r>
            <a:endParaRPr b="0" i="0" sz="13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38761D"/>
                </a:solidFill>
                <a:latin typeface="Courier New"/>
                <a:ea typeface="Courier New"/>
                <a:cs typeface="Courier New"/>
                <a:sym typeface="Courier New"/>
              </a:rPr>
              <a:t>while </a:t>
            </a:r>
            <a:r>
              <a:rPr b="0" i="0" lang="en" sz="1300" u="none" cap="none" strike="noStrike">
                <a:solidFill>
                  <a:srgbClr val="000000"/>
                </a:solidFill>
                <a:latin typeface="Courier New"/>
                <a:ea typeface="Courier New"/>
                <a:cs typeface="Courier New"/>
                <a:sym typeface="Courier New"/>
              </a:rPr>
              <a:t>(i &lt; 4){</a:t>
            </a:r>
            <a:endParaRPr b="0" i="0" sz="13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38761D"/>
                </a:solidFill>
                <a:latin typeface="Courier New"/>
                <a:ea typeface="Courier New"/>
                <a:cs typeface="Courier New"/>
                <a:sym typeface="Courier New"/>
              </a:rPr>
              <a:t>	System.out.println</a:t>
            </a:r>
            <a:r>
              <a:rPr b="0" i="0" lang="en" sz="1300" u="none" cap="none" strike="noStrike">
                <a:solidFill>
                  <a:srgbClr val="000000"/>
                </a:solidFill>
                <a:latin typeface="Courier New"/>
                <a:ea typeface="Courier New"/>
                <a:cs typeface="Courier New"/>
                <a:sym typeface="Courier New"/>
              </a:rPr>
              <a:t>(i);</a:t>
            </a:r>
            <a:endParaRPr b="0" i="0" sz="13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38761D"/>
                </a:solidFill>
                <a:latin typeface="Courier New"/>
                <a:ea typeface="Courier New"/>
                <a:cs typeface="Courier New"/>
                <a:sym typeface="Courier New"/>
              </a:rPr>
              <a:t>	</a:t>
            </a:r>
            <a:r>
              <a:rPr b="0" i="0" lang="en" sz="1300" u="none" cap="none" strike="noStrike">
                <a:solidFill>
                  <a:srgbClr val="000000"/>
                </a:solidFill>
                <a:latin typeface="Courier New"/>
                <a:ea typeface="Courier New"/>
                <a:cs typeface="Courier New"/>
                <a:sym typeface="Courier New"/>
              </a:rPr>
              <a:t>i+=1; </a:t>
            </a:r>
            <a:endParaRPr b="0" i="0" sz="13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Courier New"/>
                <a:ea typeface="Courier New"/>
                <a:cs typeface="Courier New"/>
                <a:sym typeface="Courier New"/>
              </a:rPr>
              <a:t>}</a:t>
            </a:r>
            <a:endParaRPr b="0" i="0" sz="13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Catamaran"/>
                <a:ea typeface="Catamaran"/>
                <a:cs typeface="Catamaran"/>
                <a:sym typeface="Catamaran"/>
              </a:rPr>
              <a:t>Output:</a:t>
            </a:r>
            <a:endParaRPr b="0" i="0" sz="13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Courier New"/>
                <a:ea typeface="Courier New"/>
                <a:cs typeface="Courier New"/>
                <a:sym typeface="Courier New"/>
              </a:rPr>
              <a:t>1</a:t>
            </a:r>
            <a:endParaRPr b="0" i="0" sz="13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Courier New"/>
                <a:ea typeface="Courier New"/>
                <a:cs typeface="Courier New"/>
                <a:sym typeface="Courier New"/>
              </a:rPr>
              <a:t>2</a:t>
            </a:r>
            <a:endParaRPr b="0" i="0" sz="13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Courier New"/>
                <a:ea typeface="Courier New"/>
                <a:cs typeface="Courier New"/>
                <a:sym typeface="Courier New"/>
              </a:rPr>
              <a:t>3</a:t>
            </a:r>
            <a:endParaRPr b="0" i="0" sz="1300" u="none" cap="none" strike="noStrike">
              <a:solidFill>
                <a:srgbClr val="000000"/>
              </a:solidFill>
              <a:latin typeface="Courier New"/>
              <a:ea typeface="Courier New"/>
              <a:cs typeface="Courier New"/>
              <a:sym typeface="Courier New"/>
            </a:endParaRPr>
          </a:p>
        </p:txBody>
      </p:sp>
      <p:sp>
        <p:nvSpPr>
          <p:cNvPr id="914" name="Google Shape;914;p128"/>
          <p:cNvSpPr txBox="1"/>
          <p:nvPr/>
        </p:nvSpPr>
        <p:spPr>
          <a:xfrm>
            <a:off x="4772100" y="2355963"/>
            <a:ext cx="3921900" cy="1170300"/>
          </a:xfrm>
          <a:prstGeom prst="rect">
            <a:avLst/>
          </a:prstGeom>
          <a:solidFill>
            <a:srgbClr val="FFE5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rgbClr val="000000"/>
                </a:solidFill>
                <a:latin typeface="Catamaran"/>
                <a:ea typeface="Catamaran"/>
                <a:cs typeface="Catamaran"/>
                <a:sym typeface="Catamaran"/>
              </a:rPr>
              <a:t>Note:</a:t>
            </a:r>
            <a:endParaRPr b="1" i="0" sz="1600" u="none" cap="none" strike="noStrike">
              <a:solidFill>
                <a:srgbClr val="000000"/>
              </a:solidFill>
              <a:latin typeface="Catamaran"/>
              <a:ea typeface="Catamaran"/>
              <a:cs typeface="Catamaran"/>
              <a:sym typeface="Catamaran"/>
            </a:endParaRPr>
          </a:p>
          <a:p>
            <a:pPr indent="-330200" lvl="0" marL="457200" marR="0" rtl="0" algn="l">
              <a:lnSpc>
                <a:spcPct val="100000"/>
              </a:lnSpc>
              <a:spcBef>
                <a:spcPts val="0"/>
              </a:spcBef>
              <a:spcAft>
                <a:spcPts val="0"/>
              </a:spcAft>
              <a:buClr>
                <a:srgbClr val="000000"/>
              </a:buClr>
              <a:buSzPts val="1600"/>
              <a:buFont typeface="Catamaran"/>
              <a:buChar char="●"/>
            </a:pPr>
            <a:r>
              <a:rPr b="0" i="0" lang="en" sz="1600" u="none" cap="none" strike="noStrike">
                <a:solidFill>
                  <a:srgbClr val="000000"/>
                </a:solidFill>
                <a:latin typeface="Catamaran"/>
                <a:ea typeface="Catamaran"/>
                <a:cs typeface="Catamaran"/>
                <a:sym typeface="Catamaran"/>
              </a:rPr>
              <a:t>i is printed as long as i is less than 4</a:t>
            </a:r>
            <a:endParaRPr b="0" i="0" sz="1600" u="none" cap="none" strike="noStrike">
              <a:solidFill>
                <a:srgbClr val="000000"/>
              </a:solidFill>
              <a:latin typeface="Catamaran"/>
              <a:ea typeface="Catamaran"/>
              <a:cs typeface="Catamaran"/>
              <a:sym typeface="Catamaran"/>
            </a:endParaRPr>
          </a:p>
          <a:p>
            <a:pPr indent="-330200" lvl="0" marL="457200" marR="0" rtl="0" algn="l">
              <a:lnSpc>
                <a:spcPct val="100000"/>
              </a:lnSpc>
              <a:spcBef>
                <a:spcPts val="0"/>
              </a:spcBef>
              <a:spcAft>
                <a:spcPts val="0"/>
              </a:spcAft>
              <a:buClr>
                <a:srgbClr val="000000"/>
              </a:buClr>
              <a:buSzPts val="1600"/>
              <a:buFont typeface="Catamaran"/>
              <a:buChar char="●"/>
            </a:pPr>
            <a:r>
              <a:rPr b="0" i="0" lang="en" sz="1600" u="none" cap="none" strike="noStrike">
                <a:solidFill>
                  <a:srgbClr val="000000"/>
                </a:solidFill>
                <a:latin typeface="Catamaran"/>
                <a:ea typeface="Catamaran"/>
                <a:cs typeface="Catamaran"/>
                <a:sym typeface="Catamaran"/>
              </a:rPr>
              <a:t>i must be incremented, or else the loop will run forever</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Catamaran"/>
              <a:ea typeface="Catamaran"/>
              <a:cs typeface="Catamaran"/>
              <a:sym typeface="Catamaran"/>
            </a:endParaRPr>
          </a:p>
        </p:txBody>
      </p:sp>
      <p:sp>
        <p:nvSpPr>
          <p:cNvPr id="915" name="Google Shape;915;p128"/>
          <p:cNvSpPr txBox="1"/>
          <p:nvPr>
            <p:ph idx="1" type="body"/>
          </p:nvPr>
        </p:nvSpPr>
        <p:spPr>
          <a:xfrm>
            <a:off x="460950" y="4278968"/>
            <a:ext cx="8222100" cy="7677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While loop requires relevant variables to be ready</a:t>
            </a:r>
            <a:endParaRPr>
              <a:latin typeface="Catamaran"/>
              <a:ea typeface="Catamaran"/>
              <a:cs typeface="Catamaran"/>
              <a:sym typeface="Catamaran"/>
            </a:endParaRPr>
          </a:p>
          <a:p>
            <a:pPr indent="-317500" lvl="1" marL="914400" rtl="0" algn="l">
              <a:lnSpc>
                <a:spcPct val="115000"/>
              </a:lnSpc>
              <a:spcBef>
                <a:spcPts val="0"/>
              </a:spcBef>
              <a:spcAft>
                <a:spcPts val="0"/>
              </a:spcAft>
              <a:buSzPts val="1400"/>
              <a:buFont typeface="Catamaran"/>
              <a:buChar char="○"/>
            </a:pPr>
            <a:r>
              <a:rPr lang="en">
                <a:latin typeface="Catamaran"/>
                <a:ea typeface="Catamaran"/>
                <a:cs typeface="Catamaran"/>
                <a:sym typeface="Catamaran"/>
              </a:rPr>
              <a:t>In this case, we need to define an indexing variable, ‘i’, which we set to 1</a:t>
            </a:r>
            <a:endParaRPr>
              <a:latin typeface="Catamaran"/>
              <a:ea typeface="Catamaran"/>
              <a:cs typeface="Catamaran"/>
              <a:sym typeface="Catamaran"/>
            </a:endParaRPr>
          </a:p>
        </p:txBody>
      </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9" name="Shape 919"/>
        <p:cNvGrpSpPr/>
        <p:nvPr/>
      </p:nvGrpSpPr>
      <p:grpSpPr>
        <a:xfrm>
          <a:off x="0" y="0"/>
          <a:ext cx="0" cy="0"/>
          <a:chOff x="0" y="0"/>
          <a:chExt cx="0" cy="0"/>
        </a:xfrm>
      </p:grpSpPr>
      <p:sp>
        <p:nvSpPr>
          <p:cNvPr id="920" name="Google Shape;920;p129"/>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latin typeface="Catamaran"/>
                <a:ea typeface="Catamaran"/>
                <a:cs typeface="Catamaran"/>
                <a:sym typeface="Catamaran"/>
              </a:rPr>
              <a:t>While Loop Syntax</a:t>
            </a:r>
            <a:endParaRPr>
              <a:latin typeface="Catamaran"/>
              <a:ea typeface="Catamaran"/>
              <a:cs typeface="Catamaran"/>
              <a:sym typeface="Catamaran"/>
            </a:endParaRPr>
          </a:p>
        </p:txBody>
      </p:sp>
      <p:grpSp>
        <p:nvGrpSpPr>
          <p:cNvPr id="921" name="Google Shape;921;p129"/>
          <p:cNvGrpSpPr/>
          <p:nvPr/>
        </p:nvGrpSpPr>
        <p:grpSpPr>
          <a:xfrm>
            <a:off x="263813" y="1848450"/>
            <a:ext cx="4669075" cy="2198500"/>
            <a:chOff x="295025" y="1774975"/>
            <a:chExt cx="4669075" cy="2198500"/>
          </a:xfrm>
        </p:grpSpPr>
        <p:sp>
          <p:nvSpPr>
            <p:cNvPr id="922" name="Google Shape;922;p129"/>
            <p:cNvSpPr txBox="1"/>
            <p:nvPr/>
          </p:nvSpPr>
          <p:spPr>
            <a:xfrm>
              <a:off x="471900" y="1931375"/>
              <a:ext cx="4492200" cy="20421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0" i="0" lang="en" sz="2100" u="none" cap="none" strike="noStrike">
                  <a:solidFill>
                    <a:srgbClr val="BF39C0"/>
                  </a:solidFill>
                  <a:latin typeface="Courier New"/>
                  <a:ea typeface="Courier New"/>
                  <a:cs typeface="Courier New"/>
                  <a:sym typeface="Courier New"/>
                </a:rPr>
                <a:t>int</a:t>
              </a:r>
              <a:r>
                <a:rPr b="0" i="0" lang="en" sz="2100" u="none" cap="none" strike="noStrike">
                  <a:solidFill>
                    <a:srgbClr val="000000"/>
                  </a:solidFill>
                  <a:latin typeface="Courier New"/>
                  <a:ea typeface="Courier New"/>
                  <a:cs typeface="Courier New"/>
                  <a:sym typeface="Courier New"/>
                </a:rPr>
                <a:t> i = 1;</a:t>
              </a:r>
              <a:endParaRPr b="0" i="0" sz="21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300"/>
                <a:buFont typeface="Arial"/>
                <a:buNone/>
              </a:pPr>
              <a:r>
                <a:rPr b="0" i="0" lang="en" sz="2100" u="none" cap="none" strike="noStrike">
                  <a:solidFill>
                    <a:srgbClr val="38761D"/>
                  </a:solidFill>
                  <a:latin typeface="Courier New"/>
                  <a:ea typeface="Courier New"/>
                  <a:cs typeface="Courier New"/>
                  <a:sym typeface="Courier New"/>
                </a:rPr>
                <a:t>while </a:t>
              </a:r>
              <a:r>
                <a:rPr b="0" i="0" lang="en" sz="2100" u="none" cap="none" strike="noStrike">
                  <a:solidFill>
                    <a:srgbClr val="000000"/>
                  </a:solidFill>
                  <a:latin typeface="Courier New"/>
                  <a:ea typeface="Courier New"/>
                  <a:cs typeface="Courier New"/>
                  <a:sym typeface="Courier New"/>
                </a:rPr>
                <a:t>(i &lt; 4){</a:t>
              </a:r>
              <a:endParaRPr b="0" i="0" sz="21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300"/>
                <a:buFont typeface="Arial"/>
                <a:buNone/>
              </a:pPr>
              <a:r>
                <a:rPr b="0" i="0" lang="en" sz="2100" u="none" cap="none" strike="noStrike">
                  <a:solidFill>
                    <a:srgbClr val="38761D"/>
                  </a:solidFill>
                  <a:latin typeface="Courier New"/>
                  <a:ea typeface="Courier New"/>
                  <a:cs typeface="Courier New"/>
                  <a:sym typeface="Courier New"/>
                </a:rPr>
                <a:t>	System.out.println</a:t>
              </a:r>
              <a:r>
                <a:rPr b="0" i="0" lang="en" sz="2100" u="none" cap="none" strike="noStrike">
                  <a:solidFill>
                    <a:srgbClr val="000000"/>
                  </a:solidFill>
                  <a:latin typeface="Courier New"/>
                  <a:ea typeface="Courier New"/>
                  <a:cs typeface="Courier New"/>
                  <a:sym typeface="Courier New"/>
                </a:rPr>
                <a:t>(i);</a:t>
              </a:r>
              <a:endParaRPr b="0" i="0" sz="21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300"/>
                <a:buFont typeface="Arial"/>
                <a:buNone/>
              </a:pPr>
              <a:r>
                <a:rPr b="0" i="0" lang="en" sz="2100" u="none" cap="none" strike="noStrike">
                  <a:solidFill>
                    <a:srgbClr val="38761D"/>
                  </a:solidFill>
                  <a:latin typeface="Courier New"/>
                  <a:ea typeface="Courier New"/>
                  <a:cs typeface="Courier New"/>
                  <a:sym typeface="Courier New"/>
                </a:rPr>
                <a:t>	</a:t>
              </a:r>
              <a:r>
                <a:rPr b="0" i="0" lang="en" sz="2100" u="none" cap="none" strike="noStrike">
                  <a:solidFill>
                    <a:srgbClr val="000000"/>
                  </a:solidFill>
                  <a:latin typeface="Courier New"/>
                  <a:ea typeface="Courier New"/>
                  <a:cs typeface="Courier New"/>
                  <a:sym typeface="Courier New"/>
                </a:rPr>
                <a:t>i += 1; </a:t>
              </a:r>
              <a:endParaRPr b="0" i="0" sz="21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300"/>
                <a:buFont typeface="Arial"/>
                <a:buNone/>
              </a:pPr>
              <a:r>
                <a:rPr b="0" i="0" lang="en" sz="2100" u="none" cap="none" strike="noStrike">
                  <a:solidFill>
                    <a:srgbClr val="000000"/>
                  </a:solidFill>
                  <a:latin typeface="Courier New"/>
                  <a:ea typeface="Courier New"/>
                  <a:cs typeface="Courier New"/>
                  <a:sym typeface="Courier New"/>
                </a:rPr>
                <a:t>}</a:t>
              </a:r>
              <a:endParaRPr b="0" i="0" sz="2100" u="none" cap="none" strike="noStrike">
                <a:solidFill>
                  <a:srgbClr val="000000"/>
                </a:solidFill>
                <a:latin typeface="Courier New"/>
                <a:ea typeface="Courier New"/>
                <a:cs typeface="Courier New"/>
                <a:sym typeface="Courier New"/>
              </a:endParaRPr>
            </a:p>
          </p:txBody>
        </p:sp>
        <p:sp>
          <p:nvSpPr>
            <p:cNvPr id="923" name="Google Shape;923;p129"/>
            <p:cNvSpPr txBox="1"/>
            <p:nvPr/>
          </p:nvSpPr>
          <p:spPr>
            <a:xfrm>
              <a:off x="512775" y="2025507"/>
              <a:ext cx="1632000" cy="354000"/>
            </a:xfrm>
            <a:prstGeom prst="rect">
              <a:avLst/>
            </a:prstGeom>
            <a:noFill/>
            <a:ln cap="flat" cmpd="sng" w="9525">
              <a:solidFill>
                <a:srgbClr val="0000FF"/>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t/>
              </a:r>
              <a:endParaRPr sz="1100">
                <a:latin typeface="Roboto"/>
                <a:ea typeface="Roboto"/>
                <a:cs typeface="Roboto"/>
                <a:sym typeface="Roboto"/>
              </a:endParaRPr>
            </a:p>
          </p:txBody>
        </p:sp>
        <p:sp>
          <p:nvSpPr>
            <p:cNvPr id="924" name="Google Shape;924;p129"/>
            <p:cNvSpPr txBox="1"/>
            <p:nvPr/>
          </p:nvSpPr>
          <p:spPr>
            <a:xfrm>
              <a:off x="295025" y="1774975"/>
              <a:ext cx="262200" cy="455700"/>
            </a:xfrm>
            <a:prstGeom prst="rect">
              <a:avLst/>
            </a:prstGeom>
            <a:solidFill>
              <a:srgbClr val="FFE5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lang="en" sz="1600">
                  <a:latin typeface="Catamaran"/>
                  <a:ea typeface="Catamaran"/>
                  <a:cs typeface="Catamaran"/>
                  <a:sym typeface="Catamaran"/>
                </a:rPr>
                <a:t>1</a:t>
              </a:r>
              <a:endParaRPr b="0" i="0" sz="1300" u="none" cap="none" strike="noStrike">
                <a:solidFill>
                  <a:srgbClr val="000000"/>
                </a:solidFill>
                <a:latin typeface="Catamaran"/>
                <a:ea typeface="Catamaran"/>
                <a:cs typeface="Catamaran"/>
                <a:sym typeface="Catamaran"/>
              </a:endParaRPr>
            </a:p>
          </p:txBody>
        </p:sp>
        <p:sp>
          <p:nvSpPr>
            <p:cNvPr id="925" name="Google Shape;925;p129"/>
            <p:cNvSpPr txBox="1"/>
            <p:nvPr/>
          </p:nvSpPr>
          <p:spPr>
            <a:xfrm>
              <a:off x="1538050" y="2386206"/>
              <a:ext cx="1119300" cy="292500"/>
            </a:xfrm>
            <a:prstGeom prst="rect">
              <a:avLst/>
            </a:prstGeom>
            <a:noFill/>
            <a:ln cap="flat" cmpd="sng" w="9525">
              <a:solidFill>
                <a:srgbClr val="FF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t/>
              </a:r>
              <a:endParaRPr sz="700">
                <a:latin typeface="Roboto"/>
                <a:ea typeface="Roboto"/>
                <a:cs typeface="Roboto"/>
                <a:sym typeface="Roboto"/>
              </a:endParaRPr>
            </a:p>
          </p:txBody>
        </p:sp>
        <p:sp>
          <p:nvSpPr>
            <p:cNvPr id="926" name="Google Shape;926;p129"/>
            <p:cNvSpPr txBox="1"/>
            <p:nvPr/>
          </p:nvSpPr>
          <p:spPr>
            <a:xfrm>
              <a:off x="2523625" y="1974650"/>
              <a:ext cx="262200" cy="455700"/>
            </a:xfrm>
            <a:prstGeom prst="rect">
              <a:avLst/>
            </a:prstGeom>
            <a:solidFill>
              <a:srgbClr val="FFE5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lang="en" sz="1600">
                  <a:latin typeface="Catamaran"/>
                  <a:ea typeface="Catamaran"/>
                  <a:cs typeface="Catamaran"/>
                  <a:sym typeface="Catamaran"/>
                </a:rPr>
                <a:t>2</a:t>
              </a:r>
              <a:endParaRPr b="0" i="0" sz="1300" u="none" cap="none" strike="noStrike">
                <a:solidFill>
                  <a:srgbClr val="000000"/>
                </a:solidFill>
                <a:latin typeface="Catamaran"/>
                <a:ea typeface="Catamaran"/>
                <a:cs typeface="Catamaran"/>
                <a:sym typeface="Catamaran"/>
              </a:endParaRPr>
            </a:p>
          </p:txBody>
        </p:sp>
        <p:sp>
          <p:nvSpPr>
            <p:cNvPr id="927" name="Google Shape;927;p129"/>
            <p:cNvSpPr txBox="1"/>
            <p:nvPr/>
          </p:nvSpPr>
          <p:spPr>
            <a:xfrm>
              <a:off x="965667" y="2999994"/>
              <a:ext cx="1196100" cy="323100"/>
            </a:xfrm>
            <a:prstGeom prst="rect">
              <a:avLst/>
            </a:prstGeom>
            <a:noFill/>
            <a:ln cap="flat" cmpd="sng" w="9525">
              <a:solidFill>
                <a:srgbClr val="9900FF"/>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t/>
              </a:r>
              <a:endParaRPr sz="900">
                <a:latin typeface="Roboto"/>
                <a:ea typeface="Roboto"/>
                <a:cs typeface="Roboto"/>
                <a:sym typeface="Roboto"/>
              </a:endParaRPr>
            </a:p>
          </p:txBody>
        </p:sp>
        <p:sp>
          <p:nvSpPr>
            <p:cNvPr id="928" name="Google Shape;928;p129"/>
            <p:cNvSpPr txBox="1"/>
            <p:nvPr/>
          </p:nvSpPr>
          <p:spPr>
            <a:xfrm>
              <a:off x="2103575" y="3212125"/>
              <a:ext cx="262200" cy="455700"/>
            </a:xfrm>
            <a:prstGeom prst="rect">
              <a:avLst/>
            </a:prstGeom>
            <a:solidFill>
              <a:srgbClr val="FFE5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lang="en" sz="1600">
                  <a:latin typeface="Catamaran"/>
                  <a:ea typeface="Catamaran"/>
                  <a:cs typeface="Catamaran"/>
                  <a:sym typeface="Catamaran"/>
                </a:rPr>
                <a:t>3</a:t>
              </a:r>
              <a:endParaRPr b="0" i="0" sz="1300" u="none" cap="none" strike="noStrike">
                <a:solidFill>
                  <a:srgbClr val="000000"/>
                </a:solidFill>
                <a:latin typeface="Catamaran"/>
                <a:ea typeface="Catamaran"/>
                <a:cs typeface="Catamaran"/>
                <a:sym typeface="Catamaran"/>
              </a:endParaRPr>
            </a:p>
          </p:txBody>
        </p:sp>
      </p:grpSp>
      <p:sp>
        <p:nvSpPr>
          <p:cNvPr id="929" name="Google Shape;929;p129"/>
          <p:cNvSpPr txBox="1"/>
          <p:nvPr/>
        </p:nvSpPr>
        <p:spPr>
          <a:xfrm>
            <a:off x="5126775" y="1991738"/>
            <a:ext cx="3605400" cy="2870400"/>
          </a:xfrm>
          <a:prstGeom prst="rect">
            <a:avLst/>
          </a:prstGeom>
          <a:solidFill>
            <a:srgbClr val="B6D7A8"/>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n">
                <a:latin typeface="Catamaran"/>
                <a:ea typeface="Catamaran"/>
                <a:cs typeface="Catamaran"/>
                <a:sym typeface="Catamaran"/>
              </a:rPr>
              <a:t>1. The start value of the loop:</a:t>
            </a:r>
            <a:r>
              <a:rPr lang="en">
                <a:latin typeface="Catamaran"/>
                <a:ea typeface="Catamaran"/>
                <a:cs typeface="Catamaran"/>
                <a:sym typeface="Catamaran"/>
              </a:rPr>
              <a:t> We create a variable that begins our loop.</a:t>
            </a:r>
            <a:endParaRPr>
              <a:latin typeface="Catamaran"/>
              <a:ea typeface="Catamaran"/>
              <a:cs typeface="Catamaran"/>
              <a:sym typeface="Catamaran"/>
            </a:endParaRPr>
          </a:p>
          <a:p>
            <a:pPr indent="0" lvl="0" marL="0" marR="0" rtl="0" algn="l">
              <a:lnSpc>
                <a:spcPct val="100000"/>
              </a:lnSpc>
              <a:spcBef>
                <a:spcPts val="0"/>
              </a:spcBef>
              <a:spcAft>
                <a:spcPts val="0"/>
              </a:spcAft>
              <a:buNone/>
            </a:pPr>
            <a:r>
              <a:t/>
            </a:r>
            <a:endParaRPr>
              <a:latin typeface="Catamaran"/>
              <a:ea typeface="Catamaran"/>
              <a:cs typeface="Catamaran"/>
              <a:sym typeface="Catamaran"/>
            </a:endParaRPr>
          </a:p>
          <a:p>
            <a:pPr indent="0" lvl="0" marL="0" marR="0" rtl="0" algn="l">
              <a:lnSpc>
                <a:spcPct val="100000"/>
              </a:lnSpc>
              <a:spcBef>
                <a:spcPts val="0"/>
              </a:spcBef>
              <a:spcAft>
                <a:spcPts val="0"/>
              </a:spcAft>
              <a:buNone/>
            </a:pPr>
            <a:r>
              <a:rPr b="1" lang="en">
                <a:latin typeface="Catamaran"/>
                <a:ea typeface="Catamaran"/>
                <a:cs typeface="Catamaran"/>
                <a:sym typeface="Catamaran"/>
              </a:rPr>
              <a:t>2. The condition: </a:t>
            </a:r>
            <a:r>
              <a:rPr lang="en">
                <a:latin typeface="Catamaran"/>
                <a:ea typeface="Catamaran"/>
                <a:cs typeface="Catamaran"/>
                <a:sym typeface="Catamaran"/>
              </a:rPr>
              <a:t>Every time the loop runs, it checks to make sure the condition is true. If the condition evaluates to false, the loop will stop.</a:t>
            </a:r>
            <a:endParaRPr>
              <a:latin typeface="Catamaran"/>
              <a:ea typeface="Catamaran"/>
              <a:cs typeface="Catamaran"/>
              <a:sym typeface="Catamaran"/>
            </a:endParaRPr>
          </a:p>
          <a:p>
            <a:pPr indent="0" lvl="0" marL="0" marR="0" rtl="0" algn="l">
              <a:lnSpc>
                <a:spcPct val="100000"/>
              </a:lnSpc>
              <a:spcBef>
                <a:spcPts val="0"/>
              </a:spcBef>
              <a:spcAft>
                <a:spcPts val="0"/>
              </a:spcAft>
              <a:buNone/>
            </a:pPr>
            <a:r>
              <a:t/>
            </a:r>
            <a:endParaRPr>
              <a:latin typeface="Catamaran"/>
              <a:ea typeface="Catamaran"/>
              <a:cs typeface="Catamaran"/>
              <a:sym typeface="Catamaran"/>
            </a:endParaRPr>
          </a:p>
          <a:p>
            <a:pPr indent="0" lvl="0" marL="0" marR="0" rtl="0" algn="l">
              <a:lnSpc>
                <a:spcPct val="100000"/>
              </a:lnSpc>
              <a:spcBef>
                <a:spcPts val="0"/>
              </a:spcBef>
              <a:spcAft>
                <a:spcPts val="0"/>
              </a:spcAft>
              <a:buNone/>
            </a:pPr>
            <a:r>
              <a:rPr b="1" lang="en">
                <a:latin typeface="Catamaran"/>
                <a:ea typeface="Catamaran"/>
                <a:cs typeface="Catamaran"/>
                <a:sym typeface="Catamaran"/>
              </a:rPr>
              <a:t>3. The increment: </a:t>
            </a:r>
            <a:r>
              <a:rPr lang="en">
                <a:latin typeface="Catamaran"/>
                <a:ea typeface="Catamaran"/>
                <a:cs typeface="Catamaran"/>
                <a:sym typeface="Catamaran"/>
              </a:rPr>
              <a:t>To prevent our loop from running infinitely, we need to change the value of </a:t>
            </a:r>
            <a:r>
              <a:rPr b="1" lang="en">
                <a:latin typeface="Catamaran"/>
                <a:ea typeface="Catamaran"/>
                <a:cs typeface="Catamaran"/>
                <a:sym typeface="Catamaran"/>
              </a:rPr>
              <a:t>i</a:t>
            </a:r>
            <a:r>
              <a:rPr lang="en">
                <a:latin typeface="Catamaran"/>
                <a:ea typeface="Catamaran"/>
                <a:cs typeface="Catamaran"/>
                <a:sym typeface="Catamaran"/>
              </a:rPr>
              <a:t> every time the loop runs. Eventually, the condition will evaluate false and the loop will stop.</a:t>
            </a:r>
            <a:endParaRPr>
              <a:latin typeface="Catamaran"/>
              <a:ea typeface="Catamaran"/>
              <a:cs typeface="Catamaran"/>
              <a:sym typeface="Catamaran"/>
            </a:endParaRPr>
          </a:p>
        </p:txBody>
      </p:sp>
      <p:sp>
        <p:nvSpPr>
          <p:cNvPr id="930" name="Google Shape;930;p129"/>
          <p:cNvSpPr txBox="1"/>
          <p:nvPr/>
        </p:nvSpPr>
        <p:spPr>
          <a:xfrm>
            <a:off x="471900" y="4236975"/>
            <a:ext cx="4461000" cy="767700"/>
          </a:xfrm>
          <a:prstGeom prst="rect">
            <a:avLst/>
          </a:prstGeom>
          <a:solidFill>
            <a:srgbClr val="FFE5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 sz="1300" u="none" cap="none" strike="noStrike">
                <a:solidFill>
                  <a:srgbClr val="000000"/>
                </a:solidFill>
                <a:latin typeface="Catamaran"/>
                <a:ea typeface="Catamaran"/>
                <a:cs typeface="Catamaran"/>
                <a:sym typeface="Catamaran"/>
              </a:rPr>
              <a:t>Note:</a:t>
            </a:r>
            <a:endParaRPr b="1" i="0" sz="1300" u="none" cap="none" strike="noStrike">
              <a:solidFill>
                <a:srgbClr val="000000"/>
              </a:solidFill>
              <a:latin typeface="Catamaran"/>
              <a:ea typeface="Catamaran"/>
              <a:cs typeface="Catamaran"/>
              <a:sym typeface="Catamaran"/>
            </a:endParaRPr>
          </a:p>
          <a:p>
            <a:pPr indent="-311150" lvl="0" marL="457200" marR="0" rtl="0" algn="l">
              <a:lnSpc>
                <a:spcPct val="100000"/>
              </a:lnSpc>
              <a:spcBef>
                <a:spcPts val="0"/>
              </a:spcBef>
              <a:spcAft>
                <a:spcPts val="0"/>
              </a:spcAft>
              <a:buClr>
                <a:srgbClr val="000000"/>
              </a:buClr>
              <a:buSzPts val="1300"/>
              <a:buFont typeface="Catamaran"/>
              <a:buChar char="●"/>
            </a:pPr>
            <a:r>
              <a:rPr lang="en" sz="1300">
                <a:latin typeface="Catamaran"/>
                <a:ea typeface="Catamaran"/>
                <a:cs typeface="Catamaran"/>
                <a:sym typeface="Catamaran"/>
              </a:rPr>
              <a:t>Remember to have your brackets and semicolons in the correct positions!</a:t>
            </a:r>
            <a:endParaRPr b="0" i="0" sz="13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Catamaran"/>
              <a:ea typeface="Catamaran"/>
              <a:cs typeface="Catamaran"/>
              <a:sym typeface="Catamaran"/>
            </a:endParaRPr>
          </a:p>
        </p:txBody>
      </p:sp>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4" name="Shape 934"/>
        <p:cNvGrpSpPr/>
        <p:nvPr/>
      </p:nvGrpSpPr>
      <p:grpSpPr>
        <a:xfrm>
          <a:off x="0" y="0"/>
          <a:ext cx="0" cy="0"/>
          <a:chOff x="0" y="0"/>
          <a:chExt cx="0" cy="0"/>
        </a:xfrm>
      </p:grpSpPr>
      <p:sp>
        <p:nvSpPr>
          <p:cNvPr id="935" name="Google Shape;935;p130"/>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latin typeface="Catamaran"/>
                <a:ea typeface="Catamaran"/>
                <a:cs typeface="Catamaran"/>
                <a:sym typeface="Catamaran"/>
              </a:rPr>
              <a:t>Breaking it down...</a:t>
            </a:r>
            <a:endParaRPr>
              <a:latin typeface="Catamaran"/>
              <a:ea typeface="Catamaran"/>
              <a:cs typeface="Catamaran"/>
              <a:sym typeface="Catamaran"/>
            </a:endParaRPr>
          </a:p>
        </p:txBody>
      </p:sp>
      <p:sp>
        <p:nvSpPr>
          <p:cNvPr id="936" name="Google Shape;936;p130"/>
          <p:cNvSpPr txBox="1"/>
          <p:nvPr/>
        </p:nvSpPr>
        <p:spPr>
          <a:xfrm>
            <a:off x="355950" y="2195600"/>
            <a:ext cx="3447000" cy="24648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0" i="0" lang="en" sz="1600" u="none" cap="none" strike="noStrike">
                <a:solidFill>
                  <a:srgbClr val="BF39C0"/>
                </a:solidFill>
                <a:latin typeface="Courier New"/>
                <a:ea typeface="Courier New"/>
                <a:cs typeface="Courier New"/>
                <a:sym typeface="Courier New"/>
              </a:rPr>
              <a:t>int</a:t>
            </a:r>
            <a:r>
              <a:rPr b="0" i="0" lang="en" sz="1600" u="none" cap="none" strike="noStrike">
                <a:solidFill>
                  <a:srgbClr val="000000"/>
                </a:solidFill>
                <a:latin typeface="Courier New"/>
                <a:ea typeface="Courier New"/>
                <a:cs typeface="Courier New"/>
                <a:sym typeface="Courier New"/>
              </a:rPr>
              <a:t> i = 1;</a:t>
            </a:r>
            <a:endParaRPr b="0" i="0" sz="16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300"/>
              <a:buFont typeface="Arial"/>
              <a:buNone/>
            </a:pPr>
            <a:r>
              <a:rPr b="0" i="0" lang="en" sz="1600" u="none" cap="none" strike="noStrike">
                <a:solidFill>
                  <a:srgbClr val="38761D"/>
                </a:solidFill>
                <a:latin typeface="Courier New"/>
                <a:ea typeface="Courier New"/>
                <a:cs typeface="Courier New"/>
                <a:sym typeface="Courier New"/>
              </a:rPr>
              <a:t>while </a:t>
            </a:r>
            <a:r>
              <a:rPr b="0" i="0" lang="en" sz="1600" u="none" cap="none" strike="noStrike">
                <a:solidFill>
                  <a:srgbClr val="000000"/>
                </a:solidFill>
                <a:latin typeface="Courier New"/>
                <a:ea typeface="Courier New"/>
                <a:cs typeface="Courier New"/>
                <a:sym typeface="Courier New"/>
              </a:rPr>
              <a:t>(i &lt; 4){</a:t>
            </a:r>
            <a:endParaRPr b="0" i="0" sz="16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300"/>
              <a:buFont typeface="Arial"/>
              <a:buNone/>
            </a:pPr>
            <a:r>
              <a:rPr b="0" i="0" lang="en" sz="1600" u="none" cap="none" strike="noStrike">
                <a:solidFill>
                  <a:srgbClr val="38761D"/>
                </a:solidFill>
                <a:latin typeface="Courier New"/>
                <a:ea typeface="Courier New"/>
                <a:cs typeface="Courier New"/>
                <a:sym typeface="Courier New"/>
              </a:rPr>
              <a:t>	System.out.println</a:t>
            </a:r>
            <a:r>
              <a:rPr b="0" i="0" lang="en" sz="1600" u="none" cap="none" strike="noStrike">
                <a:solidFill>
                  <a:srgbClr val="000000"/>
                </a:solidFill>
                <a:latin typeface="Courier New"/>
                <a:ea typeface="Courier New"/>
                <a:cs typeface="Courier New"/>
                <a:sym typeface="Courier New"/>
              </a:rPr>
              <a:t>(i);</a:t>
            </a:r>
            <a:endParaRPr b="0" i="0" sz="16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300"/>
              <a:buFont typeface="Arial"/>
              <a:buNone/>
            </a:pPr>
            <a:r>
              <a:rPr b="0" i="0" lang="en" sz="1600" u="none" cap="none" strike="noStrike">
                <a:solidFill>
                  <a:srgbClr val="38761D"/>
                </a:solidFill>
                <a:latin typeface="Courier New"/>
                <a:ea typeface="Courier New"/>
                <a:cs typeface="Courier New"/>
                <a:sym typeface="Courier New"/>
              </a:rPr>
              <a:t>	</a:t>
            </a:r>
            <a:r>
              <a:rPr b="0" i="0" lang="en" sz="1600" u="none" cap="none" strike="noStrike">
                <a:solidFill>
                  <a:srgbClr val="000000"/>
                </a:solidFill>
                <a:latin typeface="Courier New"/>
                <a:ea typeface="Courier New"/>
                <a:cs typeface="Courier New"/>
                <a:sym typeface="Courier New"/>
              </a:rPr>
              <a:t>i += 1; </a:t>
            </a:r>
            <a:endParaRPr b="0" i="0" sz="16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300"/>
              <a:buFont typeface="Arial"/>
              <a:buNone/>
            </a:pPr>
            <a:r>
              <a:rPr b="0" i="0" lang="en" sz="1600" u="none" cap="none" strike="noStrike">
                <a:solidFill>
                  <a:srgbClr val="000000"/>
                </a:solidFill>
                <a:latin typeface="Courier New"/>
                <a:ea typeface="Courier New"/>
                <a:cs typeface="Courier New"/>
                <a:sym typeface="Courier New"/>
              </a:rPr>
              <a:t>}</a:t>
            </a:r>
            <a:endParaRPr b="0" i="0" sz="16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300"/>
              <a:buFont typeface="Arial"/>
              <a:buNone/>
            </a:pPr>
            <a:r>
              <a:t/>
            </a:r>
            <a:endParaRPr sz="1600">
              <a:latin typeface="Courier New"/>
              <a:ea typeface="Courier New"/>
              <a:cs typeface="Courier New"/>
              <a:sym typeface="Courier New"/>
            </a:endParaRPr>
          </a:p>
          <a:p>
            <a:pPr indent="0" lvl="0" marL="0" rtl="0" algn="l">
              <a:spcBef>
                <a:spcPts val="0"/>
              </a:spcBef>
              <a:spcAft>
                <a:spcPts val="0"/>
              </a:spcAft>
              <a:buClr>
                <a:srgbClr val="000000"/>
              </a:buClr>
              <a:buSzPts val="1300"/>
              <a:buFont typeface="Arial"/>
              <a:buNone/>
            </a:pPr>
            <a:r>
              <a:rPr lang="en" sz="1300">
                <a:latin typeface="Catamaran"/>
                <a:ea typeface="Catamaran"/>
                <a:cs typeface="Catamaran"/>
                <a:sym typeface="Catamaran"/>
              </a:rPr>
              <a:t>Output:</a:t>
            </a:r>
            <a:endParaRPr sz="1300">
              <a:latin typeface="Catamaran"/>
              <a:ea typeface="Catamaran"/>
              <a:cs typeface="Catamaran"/>
              <a:sym typeface="Catamaran"/>
            </a:endParaRPr>
          </a:p>
          <a:p>
            <a:pPr indent="0" lvl="0" marL="0" rtl="0" algn="l">
              <a:spcBef>
                <a:spcPts val="0"/>
              </a:spcBef>
              <a:spcAft>
                <a:spcPts val="0"/>
              </a:spcAft>
              <a:buClr>
                <a:srgbClr val="000000"/>
              </a:buClr>
              <a:buSzPts val="1300"/>
              <a:buFont typeface="Arial"/>
              <a:buNone/>
            </a:pPr>
            <a:r>
              <a:rPr lang="en" sz="1300">
                <a:latin typeface="Courier New"/>
                <a:ea typeface="Courier New"/>
                <a:cs typeface="Courier New"/>
                <a:sym typeface="Courier New"/>
              </a:rPr>
              <a:t>1</a:t>
            </a:r>
            <a:endParaRPr sz="1300">
              <a:latin typeface="Courier New"/>
              <a:ea typeface="Courier New"/>
              <a:cs typeface="Courier New"/>
              <a:sym typeface="Courier New"/>
            </a:endParaRPr>
          </a:p>
          <a:p>
            <a:pPr indent="0" lvl="0" marL="0" rtl="0" algn="l">
              <a:spcBef>
                <a:spcPts val="0"/>
              </a:spcBef>
              <a:spcAft>
                <a:spcPts val="0"/>
              </a:spcAft>
              <a:buClr>
                <a:srgbClr val="000000"/>
              </a:buClr>
              <a:buSzPts val="1300"/>
              <a:buFont typeface="Arial"/>
              <a:buNone/>
            </a:pPr>
            <a:r>
              <a:rPr lang="en" sz="1300">
                <a:latin typeface="Courier New"/>
                <a:ea typeface="Courier New"/>
                <a:cs typeface="Courier New"/>
                <a:sym typeface="Courier New"/>
              </a:rPr>
              <a:t>2</a:t>
            </a:r>
            <a:endParaRPr sz="1300">
              <a:latin typeface="Courier New"/>
              <a:ea typeface="Courier New"/>
              <a:cs typeface="Courier New"/>
              <a:sym typeface="Courier New"/>
            </a:endParaRPr>
          </a:p>
          <a:p>
            <a:pPr indent="0" lvl="0" marL="0" rtl="0" algn="l">
              <a:spcBef>
                <a:spcPts val="0"/>
              </a:spcBef>
              <a:spcAft>
                <a:spcPts val="0"/>
              </a:spcAft>
              <a:buClr>
                <a:srgbClr val="000000"/>
              </a:buClr>
              <a:buSzPts val="1300"/>
              <a:buFont typeface="Arial"/>
              <a:buNone/>
            </a:pPr>
            <a:r>
              <a:rPr lang="en" sz="1300">
                <a:latin typeface="Courier New"/>
                <a:ea typeface="Courier New"/>
                <a:cs typeface="Courier New"/>
                <a:sym typeface="Courier New"/>
              </a:rPr>
              <a:t>3</a:t>
            </a:r>
            <a:endParaRPr sz="1300">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300"/>
              <a:buFont typeface="Arial"/>
              <a:buNone/>
            </a:pPr>
            <a:r>
              <a:t/>
            </a:r>
            <a:endParaRPr sz="1600">
              <a:latin typeface="Courier New"/>
              <a:ea typeface="Courier New"/>
              <a:cs typeface="Courier New"/>
              <a:sym typeface="Courier New"/>
            </a:endParaRPr>
          </a:p>
        </p:txBody>
      </p:sp>
      <p:sp>
        <p:nvSpPr>
          <p:cNvPr id="937" name="Google Shape;937;p130"/>
          <p:cNvSpPr txBox="1"/>
          <p:nvPr/>
        </p:nvSpPr>
        <p:spPr>
          <a:xfrm>
            <a:off x="5435525" y="2049029"/>
            <a:ext cx="2195700" cy="4002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lt2"/>
                </a:solidFill>
                <a:latin typeface="Catamaran"/>
                <a:ea typeface="Catamaran"/>
                <a:cs typeface="Catamaran"/>
                <a:sym typeface="Catamaran"/>
              </a:rPr>
              <a:t>Start: Set </a:t>
            </a:r>
            <a:r>
              <a:rPr b="1" lang="en">
                <a:solidFill>
                  <a:schemeClr val="lt2"/>
                </a:solidFill>
                <a:latin typeface="Catamaran"/>
                <a:ea typeface="Catamaran"/>
                <a:cs typeface="Catamaran"/>
                <a:sym typeface="Catamaran"/>
              </a:rPr>
              <a:t>i</a:t>
            </a:r>
            <a:r>
              <a:rPr lang="en">
                <a:solidFill>
                  <a:schemeClr val="lt2"/>
                </a:solidFill>
                <a:latin typeface="Catamaran"/>
                <a:ea typeface="Catamaran"/>
                <a:cs typeface="Catamaran"/>
                <a:sym typeface="Catamaran"/>
              </a:rPr>
              <a:t> = 1</a:t>
            </a:r>
            <a:endParaRPr>
              <a:solidFill>
                <a:schemeClr val="lt2"/>
              </a:solidFill>
              <a:latin typeface="Catamaran"/>
              <a:ea typeface="Catamaran"/>
              <a:cs typeface="Catamaran"/>
              <a:sym typeface="Catamaran"/>
            </a:endParaRPr>
          </a:p>
        </p:txBody>
      </p:sp>
      <p:cxnSp>
        <p:nvCxnSpPr>
          <p:cNvPr id="938" name="Google Shape;938;p130"/>
          <p:cNvCxnSpPr/>
          <p:nvPr/>
        </p:nvCxnSpPr>
        <p:spPr>
          <a:xfrm rot="10800000">
            <a:off x="6010300" y="3461954"/>
            <a:ext cx="764700" cy="600"/>
          </a:xfrm>
          <a:prstGeom prst="straightConnector1">
            <a:avLst/>
          </a:prstGeom>
          <a:noFill/>
          <a:ln cap="flat" cmpd="sng" w="9525">
            <a:solidFill>
              <a:schemeClr val="dk2"/>
            </a:solidFill>
            <a:prstDash val="solid"/>
            <a:round/>
            <a:headEnd len="med" w="med" type="none"/>
            <a:tailEnd len="med" w="med" type="triangle"/>
          </a:ln>
        </p:spPr>
      </p:cxnSp>
      <p:cxnSp>
        <p:nvCxnSpPr>
          <p:cNvPr id="939" name="Google Shape;939;p130"/>
          <p:cNvCxnSpPr/>
          <p:nvPr/>
        </p:nvCxnSpPr>
        <p:spPr>
          <a:xfrm flipH="1" rot="10800000">
            <a:off x="6775000" y="3459150"/>
            <a:ext cx="1208400" cy="5400"/>
          </a:xfrm>
          <a:prstGeom prst="straightConnector1">
            <a:avLst/>
          </a:prstGeom>
          <a:noFill/>
          <a:ln cap="flat" cmpd="sng" w="9525">
            <a:solidFill>
              <a:schemeClr val="dk2"/>
            </a:solidFill>
            <a:prstDash val="solid"/>
            <a:round/>
            <a:headEnd len="med" w="med" type="none"/>
            <a:tailEnd len="med" w="med" type="triangle"/>
          </a:ln>
        </p:spPr>
      </p:cxnSp>
      <p:sp>
        <p:nvSpPr>
          <p:cNvPr id="940" name="Google Shape;940;p130"/>
          <p:cNvSpPr txBox="1"/>
          <p:nvPr/>
        </p:nvSpPr>
        <p:spPr>
          <a:xfrm>
            <a:off x="5318200" y="3261754"/>
            <a:ext cx="692100" cy="4002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lang="en">
                <a:solidFill>
                  <a:schemeClr val="lt2"/>
                </a:solidFill>
                <a:latin typeface="Catamaran"/>
                <a:ea typeface="Catamaran"/>
                <a:cs typeface="Catamaran"/>
                <a:sym typeface="Catamaran"/>
              </a:rPr>
              <a:t>Yes</a:t>
            </a:r>
            <a:endParaRPr>
              <a:solidFill>
                <a:schemeClr val="lt2"/>
              </a:solidFill>
              <a:latin typeface="Catamaran"/>
              <a:ea typeface="Catamaran"/>
              <a:cs typeface="Catamaran"/>
              <a:sym typeface="Catamaran"/>
            </a:endParaRPr>
          </a:p>
        </p:txBody>
      </p:sp>
      <p:sp>
        <p:nvSpPr>
          <p:cNvPr id="941" name="Google Shape;941;p130"/>
          <p:cNvSpPr txBox="1"/>
          <p:nvPr/>
        </p:nvSpPr>
        <p:spPr>
          <a:xfrm>
            <a:off x="7983900" y="3261754"/>
            <a:ext cx="692100" cy="4002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lang="en">
                <a:solidFill>
                  <a:schemeClr val="lt2"/>
                </a:solidFill>
                <a:latin typeface="Catamaran"/>
                <a:ea typeface="Catamaran"/>
                <a:cs typeface="Catamaran"/>
                <a:sym typeface="Catamaran"/>
              </a:rPr>
              <a:t>No</a:t>
            </a:r>
            <a:endParaRPr>
              <a:solidFill>
                <a:schemeClr val="lt2"/>
              </a:solidFill>
              <a:latin typeface="Catamaran"/>
              <a:ea typeface="Catamaran"/>
              <a:cs typeface="Catamaran"/>
              <a:sym typeface="Catamaran"/>
            </a:endParaRPr>
          </a:p>
        </p:txBody>
      </p:sp>
      <p:sp>
        <p:nvSpPr>
          <p:cNvPr id="942" name="Google Shape;942;p130"/>
          <p:cNvSpPr txBox="1"/>
          <p:nvPr/>
        </p:nvSpPr>
        <p:spPr>
          <a:xfrm>
            <a:off x="7354616" y="3174042"/>
            <a:ext cx="5106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lt2"/>
                </a:solidFill>
                <a:latin typeface="Catamaran"/>
                <a:ea typeface="Catamaran"/>
                <a:cs typeface="Catamaran"/>
                <a:sym typeface="Catamaran"/>
              </a:rPr>
              <a:t>False</a:t>
            </a:r>
            <a:endParaRPr sz="1100">
              <a:latin typeface="Catamaran"/>
              <a:ea typeface="Catamaran"/>
              <a:cs typeface="Catamaran"/>
              <a:sym typeface="Catamaran"/>
            </a:endParaRPr>
          </a:p>
        </p:txBody>
      </p:sp>
      <p:sp>
        <p:nvSpPr>
          <p:cNvPr id="943" name="Google Shape;943;p130"/>
          <p:cNvSpPr txBox="1"/>
          <p:nvPr/>
        </p:nvSpPr>
        <p:spPr>
          <a:xfrm>
            <a:off x="6131945" y="3199674"/>
            <a:ext cx="5106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lt2"/>
                </a:solidFill>
                <a:latin typeface="Catamaran"/>
                <a:ea typeface="Catamaran"/>
                <a:cs typeface="Catamaran"/>
                <a:sym typeface="Catamaran"/>
              </a:rPr>
              <a:t>True</a:t>
            </a:r>
            <a:endParaRPr sz="1100">
              <a:solidFill>
                <a:schemeClr val="lt2"/>
              </a:solidFill>
              <a:latin typeface="Catamaran"/>
              <a:ea typeface="Catamaran"/>
              <a:cs typeface="Catamaran"/>
              <a:sym typeface="Catamaran"/>
            </a:endParaRPr>
          </a:p>
        </p:txBody>
      </p:sp>
      <p:cxnSp>
        <p:nvCxnSpPr>
          <p:cNvPr id="944" name="Google Shape;944;p130"/>
          <p:cNvCxnSpPr>
            <a:stCxn id="940" idx="2"/>
            <a:endCxn id="945" idx="0"/>
          </p:cNvCxnSpPr>
          <p:nvPr/>
        </p:nvCxnSpPr>
        <p:spPr>
          <a:xfrm flipH="1">
            <a:off x="5657050" y="3661954"/>
            <a:ext cx="7200" cy="704400"/>
          </a:xfrm>
          <a:prstGeom prst="straightConnector1">
            <a:avLst/>
          </a:prstGeom>
          <a:noFill/>
          <a:ln cap="flat" cmpd="sng" w="9525">
            <a:solidFill>
              <a:schemeClr val="dk2"/>
            </a:solidFill>
            <a:prstDash val="solid"/>
            <a:round/>
            <a:headEnd len="med" w="med" type="none"/>
            <a:tailEnd len="med" w="med" type="triangle"/>
          </a:ln>
        </p:spPr>
      </p:cxnSp>
      <p:sp>
        <p:nvSpPr>
          <p:cNvPr id="945" name="Google Shape;945;p130"/>
          <p:cNvSpPr txBox="1"/>
          <p:nvPr/>
        </p:nvSpPr>
        <p:spPr>
          <a:xfrm>
            <a:off x="5148712" y="4366229"/>
            <a:ext cx="1016700" cy="369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chemeClr val="lt2"/>
                </a:solidFill>
                <a:latin typeface="Catamaran"/>
                <a:ea typeface="Catamaran"/>
                <a:cs typeface="Catamaran"/>
                <a:sym typeface="Catamaran"/>
              </a:rPr>
              <a:t>Print </a:t>
            </a:r>
            <a:r>
              <a:rPr b="1" lang="en" sz="1200">
                <a:solidFill>
                  <a:schemeClr val="lt2"/>
                </a:solidFill>
                <a:latin typeface="Catamaran"/>
                <a:ea typeface="Catamaran"/>
                <a:cs typeface="Catamaran"/>
                <a:sym typeface="Catamaran"/>
              </a:rPr>
              <a:t>i</a:t>
            </a:r>
            <a:endParaRPr b="1" sz="1200">
              <a:solidFill>
                <a:schemeClr val="lt2"/>
              </a:solidFill>
              <a:latin typeface="Catamaran"/>
              <a:ea typeface="Catamaran"/>
              <a:cs typeface="Catamaran"/>
              <a:sym typeface="Catamaran"/>
            </a:endParaRPr>
          </a:p>
        </p:txBody>
      </p:sp>
      <p:sp>
        <p:nvSpPr>
          <p:cNvPr id="946" name="Google Shape;946;p130"/>
          <p:cNvSpPr txBox="1"/>
          <p:nvPr/>
        </p:nvSpPr>
        <p:spPr>
          <a:xfrm>
            <a:off x="7761264" y="4035850"/>
            <a:ext cx="1140600" cy="4002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lt2"/>
                </a:solidFill>
                <a:latin typeface="Catamaran"/>
                <a:ea typeface="Catamaran"/>
                <a:cs typeface="Catamaran"/>
                <a:sym typeface="Catamaran"/>
              </a:rPr>
              <a:t>End loop</a:t>
            </a:r>
            <a:endParaRPr>
              <a:solidFill>
                <a:schemeClr val="lt2"/>
              </a:solidFill>
              <a:latin typeface="Catamaran"/>
              <a:ea typeface="Catamaran"/>
              <a:cs typeface="Catamaran"/>
              <a:sym typeface="Catamaran"/>
            </a:endParaRPr>
          </a:p>
        </p:txBody>
      </p:sp>
      <p:sp>
        <p:nvSpPr>
          <p:cNvPr id="947" name="Google Shape;947;p130"/>
          <p:cNvSpPr txBox="1"/>
          <p:nvPr/>
        </p:nvSpPr>
        <p:spPr>
          <a:xfrm>
            <a:off x="5435525" y="2703429"/>
            <a:ext cx="2195700" cy="4002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lt2"/>
                </a:solidFill>
                <a:latin typeface="Catamaran"/>
                <a:ea typeface="Catamaran"/>
                <a:cs typeface="Catamaran"/>
                <a:sym typeface="Catamaran"/>
              </a:rPr>
              <a:t>Is </a:t>
            </a:r>
            <a:r>
              <a:rPr b="1" lang="en">
                <a:solidFill>
                  <a:schemeClr val="lt2"/>
                </a:solidFill>
                <a:latin typeface="Catamaran"/>
                <a:ea typeface="Catamaran"/>
                <a:cs typeface="Catamaran"/>
                <a:sym typeface="Catamaran"/>
              </a:rPr>
              <a:t>i</a:t>
            </a:r>
            <a:r>
              <a:rPr lang="en">
                <a:solidFill>
                  <a:schemeClr val="lt2"/>
                </a:solidFill>
                <a:latin typeface="Catamaran"/>
                <a:ea typeface="Catamaran"/>
                <a:cs typeface="Catamaran"/>
                <a:sym typeface="Catamaran"/>
              </a:rPr>
              <a:t> less than 4?</a:t>
            </a:r>
            <a:endParaRPr>
              <a:solidFill>
                <a:schemeClr val="lt2"/>
              </a:solidFill>
              <a:latin typeface="Catamaran"/>
              <a:ea typeface="Catamaran"/>
              <a:cs typeface="Catamaran"/>
              <a:sym typeface="Catamaran"/>
            </a:endParaRPr>
          </a:p>
        </p:txBody>
      </p:sp>
      <p:cxnSp>
        <p:nvCxnSpPr>
          <p:cNvPr id="948" name="Google Shape;948;p130"/>
          <p:cNvCxnSpPr>
            <a:endCxn id="947" idx="0"/>
          </p:cNvCxnSpPr>
          <p:nvPr/>
        </p:nvCxnSpPr>
        <p:spPr>
          <a:xfrm>
            <a:off x="6531275" y="2449329"/>
            <a:ext cx="2100" cy="254100"/>
          </a:xfrm>
          <a:prstGeom prst="straightConnector1">
            <a:avLst/>
          </a:prstGeom>
          <a:noFill/>
          <a:ln cap="flat" cmpd="sng" w="9525">
            <a:solidFill>
              <a:schemeClr val="dk2"/>
            </a:solidFill>
            <a:prstDash val="solid"/>
            <a:round/>
            <a:headEnd len="med" w="med" type="none"/>
            <a:tailEnd len="med" w="med" type="none"/>
          </a:ln>
        </p:spPr>
      </p:cxnSp>
      <p:sp>
        <p:nvSpPr>
          <p:cNvPr id="949" name="Google Shape;949;p130"/>
          <p:cNvSpPr txBox="1"/>
          <p:nvPr/>
        </p:nvSpPr>
        <p:spPr>
          <a:xfrm>
            <a:off x="4063662" y="3773004"/>
            <a:ext cx="1016700" cy="369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chemeClr val="lt2"/>
                </a:solidFill>
                <a:latin typeface="Catamaran"/>
                <a:ea typeface="Catamaran"/>
                <a:cs typeface="Catamaran"/>
                <a:sym typeface="Catamaran"/>
              </a:rPr>
              <a:t>Add 1 to </a:t>
            </a:r>
            <a:r>
              <a:rPr b="1" lang="en" sz="1200">
                <a:solidFill>
                  <a:schemeClr val="lt2"/>
                </a:solidFill>
                <a:latin typeface="Catamaran"/>
                <a:ea typeface="Catamaran"/>
                <a:cs typeface="Catamaran"/>
                <a:sym typeface="Catamaran"/>
              </a:rPr>
              <a:t>i</a:t>
            </a:r>
            <a:endParaRPr b="1" sz="1200">
              <a:solidFill>
                <a:schemeClr val="lt2"/>
              </a:solidFill>
              <a:latin typeface="Catamaran"/>
              <a:ea typeface="Catamaran"/>
              <a:cs typeface="Catamaran"/>
              <a:sym typeface="Catamaran"/>
            </a:endParaRPr>
          </a:p>
        </p:txBody>
      </p:sp>
      <p:cxnSp>
        <p:nvCxnSpPr>
          <p:cNvPr id="950" name="Google Shape;950;p130"/>
          <p:cNvCxnSpPr/>
          <p:nvPr/>
        </p:nvCxnSpPr>
        <p:spPr>
          <a:xfrm>
            <a:off x="6835350" y="3108481"/>
            <a:ext cx="300" cy="358800"/>
          </a:xfrm>
          <a:prstGeom prst="straightConnector1">
            <a:avLst/>
          </a:prstGeom>
          <a:noFill/>
          <a:ln cap="flat" cmpd="sng" w="9525">
            <a:solidFill>
              <a:schemeClr val="dk2"/>
            </a:solidFill>
            <a:prstDash val="solid"/>
            <a:round/>
            <a:headEnd len="med" w="med" type="none"/>
            <a:tailEnd len="med" w="med" type="none"/>
          </a:ln>
        </p:spPr>
      </p:cxnSp>
      <p:cxnSp>
        <p:nvCxnSpPr>
          <p:cNvPr id="951" name="Google Shape;951;p130"/>
          <p:cNvCxnSpPr>
            <a:stCxn id="945" idx="1"/>
            <a:endCxn id="949" idx="2"/>
          </p:cNvCxnSpPr>
          <p:nvPr/>
        </p:nvCxnSpPr>
        <p:spPr>
          <a:xfrm rot="10800000">
            <a:off x="4572112" y="4142279"/>
            <a:ext cx="576600" cy="408600"/>
          </a:xfrm>
          <a:prstGeom prst="bentConnector2">
            <a:avLst/>
          </a:prstGeom>
          <a:noFill/>
          <a:ln cap="flat" cmpd="sng" w="9525">
            <a:solidFill>
              <a:schemeClr val="dk2"/>
            </a:solidFill>
            <a:prstDash val="solid"/>
            <a:round/>
            <a:headEnd len="med" w="med" type="none"/>
            <a:tailEnd len="med" w="med" type="stealth"/>
          </a:ln>
        </p:spPr>
      </p:cxnSp>
      <p:cxnSp>
        <p:nvCxnSpPr>
          <p:cNvPr id="952" name="Google Shape;952;p130"/>
          <p:cNvCxnSpPr>
            <a:stCxn id="949" idx="0"/>
            <a:endCxn id="947" idx="1"/>
          </p:cNvCxnSpPr>
          <p:nvPr/>
        </p:nvCxnSpPr>
        <p:spPr>
          <a:xfrm rot="-5400000">
            <a:off x="4569012" y="2906604"/>
            <a:ext cx="869400" cy="863400"/>
          </a:xfrm>
          <a:prstGeom prst="bentConnector2">
            <a:avLst/>
          </a:prstGeom>
          <a:noFill/>
          <a:ln cap="flat" cmpd="sng" w="9525">
            <a:solidFill>
              <a:schemeClr val="dk2"/>
            </a:solidFill>
            <a:prstDash val="solid"/>
            <a:round/>
            <a:headEnd len="med" w="med" type="none"/>
            <a:tailEnd len="med" w="med" type="stealth"/>
          </a:ln>
        </p:spPr>
      </p:cxnSp>
      <p:sp>
        <p:nvSpPr>
          <p:cNvPr id="953" name="Google Shape;953;p130"/>
          <p:cNvSpPr txBox="1"/>
          <p:nvPr/>
        </p:nvSpPr>
        <p:spPr>
          <a:xfrm>
            <a:off x="7459725" y="2525225"/>
            <a:ext cx="746100" cy="323400"/>
          </a:xfrm>
          <a:prstGeom prst="rect">
            <a:avLst/>
          </a:prstGeom>
          <a:solidFill>
            <a:srgbClr val="FFE5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n" sz="1000">
                <a:latin typeface="Catamaran"/>
                <a:ea typeface="Catamaran"/>
                <a:cs typeface="Catamaran"/>
                <a:sym typeface="Catamaran"/>
              </a:rPr>
              <a:t>Condition</a:t>
            </a:r>
            <a:endParaRPr b="0" i="0" sz="10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Catamaran"/>
              <a:ea typeface="Catamaran"/>
              <a:cs typeface="Catamaran"/>
              <a:sym typeface="Catamaran"/>
            </a:endParaRPr>
          </a:p>
        </p:txBody>
      </p:sp>
      <p:cxnSp>
        <p:nvCxnSpPr>
          <p:cNvPr id="954" name="Google Shape;954;p130"/>
          <p:cNvCxnSpPr>
            <a:stCxn id="941" idx="2"/>
            <a:endCxn id="946" idx="0"/>
          </p:cNvCxnSpPr>
          <p:nvPr/>
        </p:nvCxnSpPr>
        <p:spPr>
          <a:xfrm>
            <a:off x="8329950" y="3661954"/>
            <a:ext cx="1500" cy="3738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8" name="Shape 958"/>
        <p:cNvGrpSpPr/>
        <p:nvPr/>
      </p:nvGrpSpPr>
      <p:grpSpPr>
        <a:xfrm>
          <a:off x="0" y="0"/>
          <a:ext cx="0" cy="0"/>
          <a:chOff x="0" y="0"/>
          <a:chExt cx="0" cy="0"/>
        </a:xfrm>
      </p:grpSpPr>
      <p:sp>
        <p:nvSpPr>
          <p:cNvPr id="959" name="Google Shape;959;p13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latin typeface="Catamaran"/>
                <a:ea typeface="Catamaran"/>
                <a:cs typeface="Catamaran"/>
                <a:sym typeface="Catamaran"/>
              </a:rPr>
              <a:t>While Loop Exercises</a:t>
            </a:r>
            <a:endParaRPr>
              <a:latin typeface="Catamaran"/>
              <a:ea typeface="Catamaran"/>
              <a:cs typeface="Catamaran"/>
              <a:sym typeface="Catamaran"/>
            </a:endParaRPr>
          </a:p>
        </p:txBody>
      </p:sp>
      <p:sp>
        <p:nvSpPr>
          <p:cNvPr id="960" name="Google Shape;960;p13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Catamaran"/>
              <a:buAutoNum type="arabicPeriod"/>
            </a:pPr>
            <a:r>
              <a:rPr lang="en">
                <a:latin typeface="Catamaran"/>
                <a:ea typeface="Catamaran"/>
                <a:cs typeface="Catamaran"/>
                <a:sym typeface="Catamaran"/>
              </a:rPr>
              <a:t>Use a while loop to print </a:t>
            </a:r>
            <a:r>
              <a:rPr b="1" lang="en">
                <a:latin typeface="Catamaran"/>
                <a:ea typeface="Catamaran"/>
                <a:cs typeface="Catamaran"/>
                <a:sym typeface="Catamaran"/>
              </a:rPr>
              <a:t>all the numbers from 23 to 102</a:t>
            </a:r>
            <a:r>
              <a:rPr lang="en">
                <a:latin typeface="Catamaran"/>
                <a:ea typeface="Catamaran"/>
                <a:cs typeface="Catamaran"/>
                <a:sym typeface="Catamaran"/>
              </a:rPr>
              <a:t>.</a:t>
            </a:r>
            <a:endParaRPr>
              <a:latin typeface="Catamaran"/>
              <a:ea typeface="Catamaran"/>
              <a:cs typeface="Catamaran"/>
              <a:sym typeface="Catamaran"/>
            </a:endParaRPr>
          </a:p>
          <a:p>
            <a:pPr indent="-317500" lvl="1" marL="914400" rtl="0" algn="l">
              <a:lnSpc>
                <a:spcPct val="115000"/>
              </a:lnSpc>
              <a:spcBef>
                <a:spcPts val="0"/>
              </a:spcBef>
              <a:spcAft>
                <a:spcPts val="0"/>
              </a:spcAft>
              <a:buSzPts val="1400"/>
              <a:buFont typeface="Catamaran"/>
              <a:buAutoNum type="alphaLcPeriod"/>
            </a:pPr>
            <a:r>
              <a:rPr lang="en">
                <a:latin typeface="Catamaran"/>
                <a:ea typeface="Catamaran"/>
                <a:cs typeface="Catamaran"/>
                <a:sym typeface="Catamaran"/>
              </a:rPr>
              <a:t>How </a:t>
            </a:r>
            <a:r>
              <a:rPr b="1" lang="en">
                <a:latin typeface="Catamaran"/>
                <a:ea typeface="Catamaran"/>
                <a:cs typeface="Catamaran"/>
                <a:sym typeface="Catamaran"/>
              </a:rPr>
              <a:t>many </a:t>
            </a:r>
            <a:r>
              <a:rPr lang="en">
                <a:latin typeface="Catamaran"/>
                <a:ea typeface="Catamaran"/>
                <a:cs typeface="Catamaran"/>
                <a:sym typeface="Catamaran"/>
              </a:rPr>
              <a:t>numbers are printed?</a:t>
            </a:r>
            <a:endParaRPr>
              <a:latin typeface="Catamaran"/>
              <a:ea typeface="Catamaran"/>
              <a:cs typeface="Catamaran"/>
              <a:sym typeface="Catamaran"/>
            </a:endParaRPr>
          </a:p>
          <a:p>
            <a:pPr indent="-317500" lvl="1" marL="914400" rtl="0" algn="l">
              <a:lnSpc>
                <a:spcPct val="115000"/>
              </a:lnSpc>
              <a:spcBef>
                <a:spcPts val="0"/>
              </a:spcBef>
              <a:spcAft>
                <a:spcPts val="0"/>
              </a:spcAft>
              <a:buSzPts val="1400"/>
              <a:buFont typeface="Catamaran"/>
              <a:buAutoNum type="alphaLcPeriod"/>
            </a:pPr>
            <a:r>
              <a:rPr b="1" lang="en">
                <a:latin typeface="Catamaran"/>
                <a:ea typeface="Catamaran"/>
                <a:cs typeface="Catamaran"/>
                <a:sym typeface="Catamaran"/>
              </a:rPr>
              <a:t>Hint:</a:t>
            </a:r>
            <a:r>
              <a:rPr lang="en">
                <a:latin typeface="Catamaran"/>
                <a:ea typeface="Catamaran"/>
                <a:cs typeface="Catamaran"/>
                <a:sym typeface="Catamaran"/>
              </a:rPr>
              <a:t> Increment your variable so that the loop doesn’t run forever!</a:t>
            </a:r>
            <a:endParaRPr>
              <a:latin typeface="Catamaran"/>
              <a:ea typeface="Catamaran"/>
              <a:cs typeface="Catamaran"/>
              <a:sym typeface="Catamaran"/>
            </a:endParaRPr>
          </a:p>
          <a:p>
            <a:pPr indent="0" lvl="0" marL="0" rtl="0" algn="l">
              <a:lnSpc>
                <a:spcPct val="115000"/>
              </a:lnSpc>
              <a:spcBef>
                <a:spcPts val="0"/>
              </a:spcBef>
              <a:spcAft>
                <a:spcPts val="0"/>
              </a:spcAft>
              <a:buNone/>
            </a:pPr>
            <a:r>
              <a:t/>
            </a:r>
            <a:endParaRPr>
              <a:latin typeface="Catamaran"/>
              <a:ea typeface="Catamaran"/>
              <a:cs typeface="Catamaran"/>
              <a:sym typeface="Catamaran"/>
            </a:endParaRPr>
          </a:p>
          <a:p>
            <a:pPr indent="-342900" lvl="0" marL="457200" rtl="0" algn="l">
              <a:lnSpc>
                <a:spcPct val="115000"/>
              </a:lnSpc>
              <a:spcBef>
                <a:spcPts val="0"/>
              </a:spcBef>
              <a:spcAft>
                <a:spcPts val="0"/>
              </a:spcAft>
              <a:buSzPts val="1800"/>
              <a:buFont typeface="Catamaran"/>
              <a:buAutoNum type="arabicPeriod"/>
            </a:pPr>
            <a:r>
              <a:rPr lang="en">
                <a:latin typeface="Catamaran"/>
                <a:ea typeface="Catamaran"/>
                <a:cs typeface="Catamaran"/>
                <a:sym typeface="Catamaran"/>
              </a:rPr>
              <a:t>Use a while loop to print </a:t>
            </a:r>
            <a:r>
              <a:rPr b="1" lang="en">
                <a:latin typeface="Catamaran"/>
                <a:ea typeface="Catamaran"/>
                <a:cs typeface="Catamaran"/>
                <a:sym typeface="Catamaran"/>
              </a:rPr>
              <a:t>every other number</a:t>
            </a:r>
            <a:r>
              <a:rPr lang="en">
                <a:latin typeface="Catamaran"/>
                <a:ea typeface="Catamaran"/>
                <a:cs typeface="Catamaran"/>
                <a:sym typeface="Catamaran"/>
              </a:rPr>
              <a:t> from 43 to 123.</a:t>
            </a:r>
            <a:endParaRPr>
              <a:latin typeface="Catamaran"/>
              <a:ea typeface="Catamaran"/>
              <a:cs typeface="Catamaran"/>
              <a:sym typeface="Catamaran"/>
            </a:endParaRPr>
          </a:p>
        </p:txBody>
      </p:sp>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4" name="Shape 964"/>
        <p:cNvGrpSpPr/>
        <p:nvPr/>
      </p:nvGrpSpPr>
      <p:grpSpPr>
        <a:xfrm>
          <a:off x="0" y="0"/>
          <a:ext cx="0" cy="0"/>
          <a:chOff x="0" y="0"/>
          <a:chExt cx="0" cy="0"/>
        </a:xfrm>
      </p:grpSpPr>
      <p:sp>
        <p:nvSpPr>
          <p:cNvPr id="965" name="Google Shape;965;p132"/>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latin typeface="Catamaran"/>
                <a:ea typeface="Catamaran"/>
                <a:cs typeface="Catamaran"/>
                <a:sym typeface="Catamaran"/>
              </a:rPr>
              <a:t>Break Statement</a:t>
            </a:r>
            <a:endParaRPr>
              <a:latin typeface="Catamaran"/>
              <a:ea typeface="Catamaran"/>
              <a:cs typeface="Catamaran"/>
              <a:sym typeface="Catamaran"/>
            </a:endParaRPr>
          </a:p>
        </p:txBody>
      </p:sp>
      <p:sp>
        <p:nvSpPr>
          <p:cNvPr id="966" name="Google Shape;966;p132"/>
          <p:cNvSpPr txBox="1"/>
          <p:nvPr>
            <p:ph idx="1" type="body"/>
          </p:nvPr>
        </p:nvSpPr>
        <p:spPr>
          <a:xfrm>
            <a:off x="471900" y="1919075"/>
            <a:ext cx="8222100" cy="428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Allows the ability to </a:t>
            </a:r>
            <a:r>
              <a:rPr b="1" lang="en">
                <a:latin typeface="Catamaran"/>
                <a:ea typeface="Catamaran"/>
                <a:cs typeface="Catamaran"/>
                <a:sym typeface="Catamaran"/>
              </a:rPr>
              <a:t>stop </a:t>
            </a:r>
            <a:r>
              <a:rPr lang="en">
                <a:latin typeface="Catamaran"/>
                <a:ea typeface="Catamaran"/>
                <a:cs typeface="Catamaran"/>
                <a:sym typeface="Catamaran"/>
              </a:rPr>
              <a:t>the loop even if the while condition is true</a:t>
            </a:r>
            <a:endParaRPr>
              <a:latin typeface="Catamaran"/>
              <a:ea typeface="Catamaran"/>
              <a:cs typeface="Catamaran"/>
              <a:sym typeface="Catamaran"/>
            </a:endParaRPr>
          </a:p>
        </p:txBody>
      </p:sp>
      <p:sp>
        <p:nvSpPr>
          <p:cNvPr id="967" name="Google Shape;967;p132"/>
          <p:cNvSpPr txBox="1"/>
          <p:nvPr/>
        </p:nvSpPr>
        <p:spPr>
          <a:xfrm>
            <a:off x="852900" y="2347475"/>
            <a:ext cx="3830400" cy="26598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tamaran"/>
                <a:ea typeface="Catamaran"/>
                <a:cs typeface="Catamaran"/>
                <a:sym typeface="Catamaran"/>
              </a:rPr>
              <a:t>Code:</a:t>
            </a:r>
            <a:endParaRPr b="0" i="0" sz="14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BF39C0"/>
                </a:solidFill>
                <a:latin typeface="Courier New"/>
                <a:ea typeface="Courier New"/>
                <a:cs typeface="Courier New"/>
                <a:sym typeface="Courier New"/>
              </a:rPr>
              <a:t>int</a:t>
            </a:r>
            <a:r>
              <a:rPr b="0" i="0" lang="en" sz="1400" u="none" cap="none" strike="noStrike">
                <a:solidFill>
                  <a:srgbClr val="000000"/>
                </a:solidFill>
                <a:latin typeface="Courier New"/>
                <a:ea typeface="Courier New"/>
                <a:cs typeface="Courier New"/>
                <a:sym typeface="Courier New"/>
              </a:rPr>
              <a:t> i = 1;</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38761D"/>
                </a:solidFill>
                <a:latin typeface="Courier New"/>
                <a:ea typeface="Courier New"/>
                <a:cs typeface="Courier New"/>
                <a:sym typeface="Courier New"/>
              </a:rPr>
              <a:t>while </a:t>
            </a:r>
            <a:r>
              <a:rPr b="0" i="0" lang="en" sz="1400" u="none" cap="none" strike="noStrike">
                <a:solidFill>
                  <a:srgbClr val="000000"/>
                </a:solidFill>
                <a:latin typeface="Courier New"/>
                <a:ea typeface="Courier New"/>
                <a:cs typeface="Courier New"/>
                <a:sym typeface="Courier New"/>
              </a:rPr>
              <a:t>(i &lt; 6){</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38761D"/>
                </a:solidFill>
                <a:latin typeface="Courier New"/>
                <a:ea typeface="Courier New"/>
                <a:cs typeface="Courier New"/>
                <a:sym typeface="Courier New"/>
              </a:rPr>
              <a:t>	System.out.println</a:t>
            </a:r>
            <a:r>
              <a:rPr b="0" i="0" lang="en" sz="1400" u="none" cap="none" strike="noStrike">
                <a:solidFill>
                  <a:srgbClr val="000000"/>
                </a:solidFill>
                <a:latin typeface="Courier New"/>
                <a:ea typeface="Courier New"/>
                <a:cs typeface="Courier New"/>
                <a:sym typeface="Courier New"/>
              </a:rPr>
              <a:t>(i);</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38761D"/>
                </a:solidFill>
                <a:latin typeface="Courier New"/>
                <a:ea typeface="Courier New"/>
                <a:cs typeface="Courier New"/>
                <a:sym typeface="Courier New"/>
              </a:rPr>
              <a:t>	if </a:t>
            </a:r>
            <a:r>
              <a:rPr b="0" i="0" lang="en" sz="1400" u="none" cap="none" strike="noStrike">
                <a:solidFill>
                  <a:srgbClr val="000000"/>
                </a:solidFill>
                <a:latin typeface="Courier New"/>
                <a:ea typeface="Courier New"/>
                <a:cs typeface="Courier New"/>
                <a:sym typeface="Courier New"/>
              </a:rPr>
              <a:t>(i == 3) {</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38761D"/>
                </a:solidFill>
                <a:latin typeface="Courier New"/>
                <a:ea typeface="Courier New"/>
                <a:cs typeface="Courier New"/>
                <a:sym typeface="Courier New"/>
              </a:rPr>
              <a:t>		break; </a:t>
            </a:r>
            <a:r>
              <a:rPr b="0" i="0" lang="en" sz="1400" u="none" cap="none" strike="noStrike">
                <a:latin typeface="Courier New"/>
                <a:ea typeface="Courier New"/>
                <a:cs typeface="Courier New"/>
                <a:sym typeface="Courier New"/>
              </a:rPr>
              <a:t>}</a:t>
            </a:r>
            <a:endParaRPr b="0" i="0" sz="1400" u="none" cap="none" strike="noStrike">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urier New"/>
                <a:ea typeface="Courier New"/>
                <a:cs typeface="Courier New"/>
                <a:sym typeface="Courier New"/>
              </a:rPr>
              <a:t>	i += 1; }</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tamaran"/>
                <a:ea typeface="Catamaran"/>
                <a:cs typeface="Catamaran"/>
                <a:sym typeface="Catamaran"/>
              </a:rPr>
              <a:t>Output:</a:t>
            </a:r>
            <a:endParaRPr b="0" i="0" sz="14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urier New"/>
                <a:ea typeface="Courier New"/>
                <a:cs typeface="Courier New"/>
                <a:sym typeface="Courier New"/>
              </a:rPr>
              <a:t>1</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urier New"/>
                <a:ea typeface="Courier New"/>
                <a:cs typeface="Courier New"/>
                <a:sym typeface="Courier New"/>
              </a:rPr>
              <a:t>2</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urier New"/>
                <a:ea typeface="Courier New"/>
                <a:cs typeface="Courier New"/>
                <a:sym typeface="Courier New"/>
              </a:rPr>
              <a:t>3</a:t>
            </a:r>
            <a:endParaRPr b="0" i="0" sz="1400" u="none" cap="none" strike="noStrike">
              <a:solidFill>
                <a:srgbClr val="000000"/>
              </a:solidFill>
              <a:latin typeface="Courier New"/>
              <a:ea typeface="Courier New"/>
              <a:cs typeface="Courier New"/>
              <a:sym typeface="Courier New"/>
            </a:endParaRPr>
          </a:p>
        </p:txBody>
      </p:sp>
      <p:sp>
        <p:nvSpPr>
          <p:cNvPr id="968" name="Google Shape;968;p132"/>
          <p:cNvSpPr txBox="1"/>
          <p:nvPr/>
        </p:nvSpPr>
        <p:spPr>
          <a:xfrm>
            <a:off x="4945500" y="2815400"/>
            <a:ext cx="3748500" cy="1326600"/>
          </a:xfrm>
          <a:prstGeom prst="rect">
            <a:avLst/>
          </a:prstGeom>
          <a:solidFill>
            <a:srgbClr val="FFE5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Catamaran"/>
                <a:ea typeface="Catamaran"/>
                <a:cs typeface="Catamaran"/>
                <a:sym typeface="Catamaran"/>
              </a:rPr>
              <a:t>Note:</a:t>
            </a:r>
            <a:endParaRPr b="1" i="0" sz="1800" u="none" cap="none" strike="noStrike">
              <a:solidFill>
                <a:srgbClr val="000000"/>
              </a:solidFill>
              <a:latin typeface="Catamaran"/>
              <a:ea typeface="Catamaran"/>
              <a:cs typeface="Catamaran"/>
              <a:sym typeface="Catamaran"/>
            </a:endParaRPr>
          </a:p>
          <a:p>
            <a:pPr indent="-342900" lvl="0" marL="457200" marR="0" rtl="0" algn="l">
              <a:lnSpc>
                <a:spcPct val="100000"/>
              </a:lnSpc>
              <a:spcBef>
                <a:spcPts val="0"/>
              </a:spcBef>
              <a:spcAft>
                <a:spcPts val="0"/>
              </a:spcAft>
              <a:buClr>
                <a:srgbClr val="000000"/>
              </a:buClr>
              <a:buSzPts val="1800"/>
              <a:buFont typeface="Catamaran"/>
              <a:buChar char="●"/>
            </a:pPr>
            <a:r>
              <a:rPr b="0" i="0" lang="en" sz="1800" u="none" cap="none" strike="noStrike">
                <a:solidFill>
                  <a:srgbClr val="000000"/>
                </a:solidFill>
                <a:latin typeface="Catamaran"/>
                <a:ea typeface="Catamaran"/>
                <a:cs typeface="Catamaran"/>
                <a:sym typeface="Catamaran"/>
              </a:rPr>
              <a:t>Loop is </a:t>
            </a:r>
            <a:r>
              <a:rPr b="1" i="0" lang="en" sz="1800" u="none" cap="none" strike="noStrike">
                <a:solidFill>
                  <a:srgbClr val="000000"/>
                </a:solidFill>
                <a:latin typeface="Catamaran"/>
                <a:ea typeface="Catamaran"/>
                <a:cs typeface="Catamaran"/>
                <a:sym typeface="Catamaran"/>
              </a:rPr>
              <a:t>immediately </a:t>
            </a:r>
            <a:r>
              <a:rPr b="0" i="0" lang="en" sz="1800" u="none" cap="none" strike="noStrike">
                <a:solidFill>
                  <a:srgbClr val="000000"/>
                </a:solidFill>
                <a:latin typeface="Catamaran"/>
                <a:ea typeface="Catamaran"/>
                <a:cs typeface="Catamaran"/>
                <a:sym typeface="Catamaran"/>
              </a:rPr>
              <a:t>terminated</a:t>
            </a:r>
            <a:endParaRPr b="0" i="0" sz="1800" u="none" cap="none" strike="noStrike">
              <a:solidFill>
                <a:srgbClr val="000000"/>
              </a:solidFill>
              <a:latin typeface="Catamaran"/>
              <a:ea typeface="Catamaran"/>
              <a:cs typeface="Catamaran"/>
              <a:sym typeface="Catamaran"/>
            </a:endParaRPr>
          </a:p>
          <a:p>
            <a:pPr indent="-342900" lvl="0" marL="457200" marR="0" rtl="0" algn="l">
              <a:lnSpc>
                <a:spcPct val="100000"/>
              </a:lnSpc>
              <a:spcBef>
                <a:spcPts val="0"/>
              </a:spcBef>
              <a:spcAft>
                <a:spcPts val="0"/>
              </a:spcAft>
              <a:buClr>
                <a:srgbClr val="000000"/>
              </a:buClr>
              <a:buSzPts val="1800"/>
              <a:buFont typeface="Catamaran"/>
              <a:buChar char="●"/>
            </a:pPr>
            <a:r>
              <a:rPr b="0" i="0" lang="en" sz="1800" u="none" cap="none" strike="noStrike">
                <a:solidFill>
                  <a:srgbClr val="000000"/>
                </a:solidFill>
                <a:latin typeface="Catamaran"/>
                <a:ea typeface="Catamaran"/>
                <a:cs typeface="Catamaran"/>
                <a:sym typeface="Catamaran"/>
              </a:rPr>
              <a:t>Program resumes at next command following the loop</a:t>
            </a:r>
            <a:endParaRPr b="0" i="0" sz="18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urier New"/>
              <a:ea typeface="Courier New"/>
              <a:cs typeface="Courier New"/>
              <a:sym typeface="Courier New"/>
            </a:endParaRPr>
          </a:p>
        </p:txBody>
      </p:sp>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2" name="Shape 972"/>
        <p:cNvGrpSpPr/>
        <p:nvPr/>
      </p:nvGrpSpPr>
      <p:grpSpPr>
        <a:xfrm>
          <a:off x="0" y="0"/>
          <a:ext cx="0" cy="0"/>
          <a:chOff x="0" y="0"/>
          <a:chExt cx="0" cy="0"/>
        </a:xfrm>
      </p:grpSpPr>
      <p:sp>
        <p:nvSpPr>
          <p:cNvPr id="973" name="Google Shape;973;p133"/>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latin typeface="Catamaran"/>
                <a:ea typeface="Catamaran"/>
                <a:cs typeface="Catamaran"/>
                <a:sym typeface="Catamaran"/>
              </a:rPr>
              <a:t>Breaking it down...</a:t>
            </a:r>
            <a:endParaRPr>
              <a:latin typeface="Catamaran"/>
              <a:ea typeface="Catamaran"/>
              <a:cs typeface="Catamaran"/>
              <a:sym typeface="Catamaran"/>
            </a:endParaRPr>
          </a:p>
        </p:txBody>
      </p:sp>
      <p:sp>
        <p:nvSpPr>
          <p:cNvPr id="974" name="Google Shape;974;p133"/>
          <p:cNvSpPr txBox="1"/>
          <p:nvPr/>
        </p:nvSpPr>
        <p:spPr>
          <a:xfrm>
            <a:off x="319500" y="2042675"/>
            <a:ext cx="3139500" cy="26598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tamaran"/>
                <a:ea typeface="Catamaran"/>
                <a:cs typeface="Catamaran"/>
                <a:sym typeface="Catamaran"/>
              </a:rPr>
              <a:t>Code:</a:t>
            </a:r>
            <a:endParaRPr b="0" i="0" sz="14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BF39C0"/>
                </a:solidFill>
                <a:latin typeface="Courier New"/>
                <a:ea typeface="Courier New"/>
                <a:cs typeface="Courier New"/>
                <a:sym typeface="Courier New"/>
              </a:rPr>
              <a:t>int</a:t>
            </a:r>
            <a:r>
              <a:rPr b="0" i="0" lang="en" sz="1400" u="none" cap="none" strike="noStrike">
                <a:solidFill>
                  <a:srgbClr val="000000"/>
                </a:solidFill>
                <a:latin typeface="Courier New"/>
                <a:ea typeface="Courier New"/>
                <a:cs typeface="Courier New"/>
                <a:sym typeface="Courier New"/>
              </a:rPr>
              <a:t> i = 1;</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38761D"/>
                </a:solidFill>
                <a:latin typeface="Courier New"/>
                <a:ea typeface="Courier New"/>
                <a:cs typeface="Courier New"/>
                <a:sym typeface="Courier New"/>
              </a:rPr>
              <a:t>while </a:t>
            </a:r>
            <a:r>
              <a:rPr b="0" i="0" lang="en" sz="1400" u="none" cap="none" strike="noStrike">
                <a:solidFill>
                  <a:srgbClr val="000000"/>
                </a:solidFill>
                <a:latin typeface="Courier New"/>
                <a:ea typeface="Courier New"/>
                <a:cs typeface="Courier New"/>
                <a:sym typeface="Courier New"/>
              </a:rPr>
              <a:t>(i &lt; 6){</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38761D"/>
                </a:solidFill>
                <a:latin typeface="Courier New"/>
                <a:ea typeface="Courier New"/>
                <a:cs typeface="Courier New"/>
                <a:sym typeface="Courier New"/>
              </a:rPr>
              <a:t>	System.out.println</a:t>
            </a:r>
            <a:r>
              <a:rPr b="0" i="0" lang="en" sz="1400" u="none" cap="none" strike="noStrike">
                <a:solidFill>
                  <a:srgbClr val="000000"/>
                </a:solidFill>
                <a:latin typeface="Courier New"/>
                <a:ea typeface="Courier New"/>
                <a:cs typeface="Courier New"/>
                <a:sym typeface="Courier New"/>
              </a:rPr>
              <a:t>(i);</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38761D"/>
                </a:solidFill>
                <a:latin typeface="Courier New"/>
                <a:ea typeface="Courier New"/>
                <a:cs typeface="Courier New"/>
                <a:sym typeface="Courier New"/>
              </a:rPr>
              <a:t>	if </a:t>
            </a:r>
            <a:r>
              <a:rPr b="0" i="0" lang="en" sz="1400" u="none" cap="none" strike="noStrike">
                <a:solidFill>
                  <a:srgbClr val="000000"/>
                </a:solidFill>
                <a:latin typeface="Courier New"/>
                <a:ea typeface="Courier New"/>
                <a:cs typeface="Courier New"/>
                <a:sym typeface="Courier New"/>
              </a:rPr>
              <a:t>(i == 3) {</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38761D"/>
                </a:solidFill>
                <a:latin typeface="Courier New"/>
                <a:ea typeface="Courier New"/>
                <a:cs typeface="Courier New"/>
                <a:sym typeface="Courier New"/>
              </a:rPr>
              <a:t>		break; </a:t>
            </a:r>
            <a:r>
              <a:rPr b="0" i="0" lang="en" sz="1400" u="none" cap="none" strike="noStrike">
                <a:latin typeface="Courier New"/>
                <a:ea typeface="Courier New"/>
                <a:cs typeface="Courier New"/>
                <a:sym typeface="Courier New"/>
              </a:rPr>
              <a:t>}</a:t>
            </a:r>
            <a:endParaRPr b="0" i="0" sz="1400" u="none" cap="none" strike="noStrike">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urier New"/>
                <a:ea typeface="Courier New"/>
                <a:cs typeface="Courier New"/>
                <a:sym typeface="Courier New"/>
              </a:rPr>
              <a:t>	i += 1; }</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tamaran"/>
                <a:ea typeface="Catamaran"/>
                <a:cs typeface="Catamaran"/>
                <a:sym typeface="Catamaran"/>
              </a:rPr>
              <a:t>Output:</a:t>
            </a:r>
            <a:endParaRPr b="0" i="0" sz="14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urier New"/>
                <a:ea typeface="Courier New"/>
                <a:cs typeface="Courier New"/>
                <a:sym typeface="Courier New"/>
              </a:rPr>
              <a:t>1</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urier New"/>
                <a:ea typeface="Courier New"/>
                <a:cs typeface="Courier New"/>
                <a:sym typeface="Courier New"/>
              </a:rPr>
              <a:t>2</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urier New"/>
                <a:ea typeface="Courier New"/>
                <a:cs typeface="Courier New"/>
                <a:sym typeface="Courier New"/>
              </a:rPr>
              <a:t>3</a:t>
            </a:r>
            <a:endParaRPr b="0" i="0" sz="1400" u="none" cap="none" strike="noStrike">
              <a:solidFill>
                <a:srgbClr val="000000"/>
              </a:solidFill>
              <a:latin typeface="Courier New"/>
              <a:ea typeface="Courier New"/>
              <a:cs typeface="Courier New"/>
              <a:sym typeface="Courier New"/>
            </a:endParaRPr>
          </a:p>
        </p:txBody>
      </p:sp>
      <p:sp>
        <p:nvSpPr>
          <p:cNvPr id="975" name="Google Shape;975;p133"/>
          <p:cNvSpPr txBox="1"/>
          <p:nvPr/>
        </p:nvSpPr>
        <p:spPr>
          <a:xfrm>
            <a:off x="5435525" y="1972829"/>
            <a:ext cx="2195700" cy="4002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737373"/>
                </a:solidFill>
                <a:latin typeface="Catamaran"/>
                <a:ea typeface="Catamaran"/>
                <a:cs typeface="Catamaran"/>
                <a:sym typeface="Catamaran"/>
              </a:rPr>
              <a:t>Start: Set </a:t>
            </a:r>
            <a:r>
              <a:rPr b="1" lang="en">
                <a:solidFill>
                  <a:srgbClr val="737373"/>
                </a:solidFill>
                <a:latin typeface="Catamaran"/>
                <a:ea typeface="Catamaran"/>
                <a:cs typeface="Catamaran"/>
                <a:sym typeface="Catamaran"/>
              </a:rPr>
              <a:t>i</a:t>
            </a:r>
            <a:r>
              <a:rPr lang="en">
                <a:solidFill>
                  <a:srgbClr val="737373"/>
                </a:solidFill>
                <a:latin typeface="Catamaran"/>
                <a:ea typeface="Catamaran"/>
                <a:cs typeface="Catamaran"/>
                <a:sym typeface="Catamaran"/>
              </a:rPr>
              <a:t> = 1</a:t>
            </a:r>
            <a:endParaRPr>
              <a:solidFill>
                <a:srgbClr val="737373"/>
              </a:solidFill>
              <a:latin typeface="Catamaran"/>
              <a:ea typeface="Catamaran"/>
              <a:cs typeface="Catamaran"/>
              <a:sym typeface="Catamaran"/>
            </a:endParaRPr>
          </a:p>
        </p:txBody>
      </p:sp>
      <p:cxnSp>
        <p:nvCxnSpPr>
          <p:cNvPr id="976" name="Google Shape;976;p133"/>
          <p:cNvCxnSpPr/>
          <p:nvPr/>
        </p:nvCxnSpPr>
        <p:spPr>
          <a:xfrm rot="10800000">
            <a:off x="6010300" y="3385754"/>
            <a:ext cx="764700" cy="600"/>
          </a:xfrm>
          <a:prstGeom prst="straightConnector1">
            <a:avLst/>
          </a:prstGeom>
          <a:noFill/>
          <a:ln cap="flat" cmpd="sng" w="9525">
            <a:solidFill>
              <a:srgbClr val="424242"/>
            </a:solidFill>
            <a:prstDash val="solid"/>
            <a:round/>
            <a:headEnd len="med" w="med" type="none"/>
            <a:tailEnd len="med" w="med" type="triangle"/>
          </a:ln>
        </p:spPr>
      </p:cxnSp>
      <p:cxnSp>
        <p:nvCxnSpPr>
          <p:cNvPr id="977" name="Google Shape;977;p133"/>
          <p:cNvCxnSpPr/>
          <p:nvPr/>
        </p:nvCxnSpPr>
        <p:spPr>
          <a:xfrm flipH="1" rot="10800000">
            <a:off x="6775000" y="3382950"/>
            <a:ext cx="1208400" cy="5400"/>
          </a:xfrm>
          <a:prstGeom prst="straightConnector1">
            <a:avLst/>
          </a:prstGeom>
          <a:noFill/>
          <a:ln cap="flat" cmpd="sng" w="9525">
            <a:solidFill>
              <a:srgbClr val="424242"/>
            </a:solidFill>
            <a:prstDash val="solid"/>
            <a:round/>
            <a:headEnd len="med" w="med" type="none"/>
            <a:tailEnd len="med" w="med" type="triangle"/>
          </a:ln>
        </p:spPr>
      </p:cxnSp>
      <p:sp>
        <p:nvSpPr>
          <p:cNvPr id="978" name="Google Shape;978;p133"/>
          <p:cNvSpPr txBox="1"/>
          <p:nvPr/>
        </p:nvSpPr>
        <p:spPr>
          <a:xfrm>
            <a:off x="5318200" y="3185554"/>
            <a:ext cx="692100" cy="4002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lang="en">
                <a:solidFill>
                  <a:srgbClr val="737373"/>
                </a:solidFill>
                <a:latin typeface="Catamaran"/>
                <a:ea typeface="Catamaran"/>
                <a:cs typeface="Catamaran"/>
                <a:sym typeface="Catamaran"/>
              </a:rPr>
              <a:t>Yes</a:t>
            </a:r>
            <a:endParaRPr>
              <a:solidFill>
                <a:srgbClr val="737373"/>
              </a:solidFill>
              <a:latin typeface="Catamaran"/>
              <a:ea typeface="Catamaran"/>
              <a:cs typeface="Catamaran"/>
              <a:sym typeface="Catamaran"/>
            </a:endParaRPr>
          </a:p>
        </p:txBody>
      </p:sp>
      <p:sp>
        <p:nvSpPr>
          <p:cNvPr id="979" name="Google Shape;979;p133"/>
          <p:cNvSpPr txBox="1"/>
          <p:nvPr/>
        </p:nvSpPr>
        <p:spPr>
          <a:xfrm>
            <a:off x="7983900" y="3185554"/>
            <a:ext cx="692100" cy="4002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lang="en">
                <a:solidFill>
                  <a:srgbClr val="737373"/>
                </a:solidFill>
                <a:latin typeface="Catamaran"/>
                <a:ea typeface="Catamaran"/>
                <a:cs typeface="Catamaran"/>
                <a:sym typeface="Catamaran"/>
              </a:rPr>
              <a:t>No</a:t>
            </a:r>
            <a:endParaRPr>
              <a:solidFill>
                <a:srgbClr val="737373"/>
              </a:solidFill>
              <a:latin typeface="Catamaran"/>
              <a:ea typeface="Catamaran"/>
              <a:cs typeface="Catamaran"/>
              <a:sym typeface="Catamaran"/>
            </a:endParaRPr>
          </a:p>
        </p:txBody>
      </p:sp>
      <p:sp>
        <p:nvSpPr>
          <p:cNvPr id="980" name="Google Shape;980;p133"/>
          <p:cNvSpPr txBox="1"/>
          <p:nvPr/>
        </p:nvSpPr>
        <p:spPr>
          <a:xfrm>
            <a:off x="7354616" y="3097842"/>
            <a:ext cx="5106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rgbClr val="737373"/>
                </a:solidFill>
                <a:latin typeface="Catamaran"/>
                <a:ea typeface="Catamaran"/>
                <a:cs typeface="Catamaran"/>
                <a:sym typeface="Catamaran"/>
              </a:rPr>
              <a:t>False</a:t>
            </a:r>
            <a:endParaRPr sz="1100">
              <a:latin typeface="Catamaran"/>
              <a:ea typeface="Catamaran"/>
              <a:cs typeface="Catamaran"/>
              <a:sym typeface="Catamaran"/>
            </a:endParaRPr>
          </a:p>
        </p:txBody>
      </p:sp>
      <p:sp>
        <p:nvSpPr>
          <p:cNvPr id="981" name="Google Shape;981;p133"/>
          <p:cNvSpPr txBox="1"/>
          <p:nvPr/>
        </p:nvSpPr>
        <p:spPr>
          <a:xfrm>
            <a:off x="6131945" y="3123474"/>
            <a:ext cx="5106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rgbClr val="737373"/>
                </a:solidFill>
                <a:latin typeface="Catamaran"/>
                <a:ea typeface="Catamaran"/>
                <a:cs typeface="Catamaran"/>
                <a:sym typeface="Catamaran"/>
              </a:rPr>
              <a:t>True</a:t>
            </a:r>
            <a:endParaRPr sz="1100">
              <a:solidFill>
                <a:srgbClr val="737373"/>
              </a:solidFill>
              <a:latin typeface="Catamaran"/>
              <a:ea typeface="Catamaran"/>
              <a:cs typeface="Catamaran"/>
              <a:sym typeface="Catamaran"/>
            </a:endParaRPr>
          </a:p>
        </p:txBody>
      </p:sp>
      <p:sp>
        <p:nvSpPr>
          <p:cNvPr id="982" name="Google Shape;982;p133"/>
          <p:cNvSpPr txBox="1"/>
          <p:nvPr/>
        </p:nvSpPr>
        <p:spPr>
          <a:xfrm>
            <a:off x="5281890" y="3719975"/>
            <a:ext cx="764700" cy="369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rgbClr val="737373"/>
                </a:solidFill>
                <a:latin typeface="Catamaran"/>
                <a:ea typeface="Catamaran"/>
                <a:cs typeface="Catamaran"/>
                <a:sym typeface="Catamaran"/>
              </a:rPr>
              <a:t>Print </a:t>
            </a:r>
            <a:r>
              <a:rPr b="1" lang="en" sz="1200">
                <a:solidFill>
                  <a:srgbClr val="737373"/>
                </a:solidFill>
                <a:latin typeface="Catamaran"/>
                <a:ea typeface="Catamaran"/>
                <a:cs typeface="Catamaran"/>
                <a:sym typeface="Catamaran"/>
              </a:rPr>
              <a:t>i</a:t>
            </a:r>
            <a:endParaRPr b="1" sz="1200">
              <a:solidFill>
                <a:srgbClr val="737373"/>
              </a:solidFill>
              <a:latin typeface="Catamaran"/>
              <a:ea typeface="Catamaran"/>
              <a:cs typeface="Catamaran"/>
              <a:sym typeface="Catamaran"/>
            </a:endParaRPr>
          </a:p>
        </p:txBody>
      </p:sp>
      <p:sp>
        <p:nvSpPr>
          <p:cNvPr id="983" name="Google Shape;983;p133"/>
          <p:cNvSpPr txBox="1"/>
          <p:nvPr/>
        </p:nvSpPr>
        <p:spPr>
          <a:xfrm>
            <a:off x="7752024" y="4324258"/>
            <a:ext cx="1140600" cy="4002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737373"/>
                </a:solidFill>
                <a:latin typeface="Catamaran"/>
                <a:ea typeface="Catamaran"/>
                <a:cs typeface="Catamaran"/>
                <a:sym typeface="Catamaran"/>
              </a:rPr>
              <a:t>End loop</a:t>
            </a:r>
            <a:endParaRPr>
              <a:solidFill>
                <a:srgbClr val="737373"/>
              </a:solidFill>
              <a:latin typeface="Catamaran"/>
              <a:ea typeface="Catamaran"/>
              <a:cs typeface="Catamaran"/>
              <a:sym typeface="Catamaran"/>
            </a:endParaRPr>
          </a:p>
        </p:txBody>
      </p:sp>
      <p:sp>
        <p:nvSpPr>
          <p:cNvPr id="984" name="Google Shape;984;p133"/>
          <p:cNvSpPr txBox="1"/>
          <p:nvPr/>
        </p:nvSpPr>
        <p:spPr>
          <a:xfrm>
            <a:off x="5435525" y="2627229"/>
            <a:ext cx="2195700" cy="4002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737373"/>
                </a:solidFill>
                <a:latin typeface="Catamaran"/>
                <a:ea typeface="Catamaran"/>
                <a:cs typeface="Catamaran"/>
                <a:sym typeface="Catamaran"/>
              </a:rPr>
              <a:t>Is </a:t>
            </a:r>
            <a:r>
              <a:rPr b="1" lang="en">
                <a:solidFill>
                  <a:srgbClr val="737373"/>
                </a:solidFill>
                <a:latin typeface="Catamaran"/>
                <a:ea typeface="Catamaran"/>
                <a:cs typeface="Catamaran"/>
                <a:sym typeface="Catamaran"/>
              </a:rPr>
              <a:t>i</a:t>
            </a:r>
            <a:r>
              <a:rPr lang="en">
                <a:solidFill>
                  <a:srgbClr val="737373"/>
                </a:solidFill>
                <a:latin typeface="Catamaran"/>
                <a:ea typeface="Catamaran"/>
                <a:cs typeface="Catamaran"/>
                <a:sym typeface="Catamaran"/>
              </a:rPr>
              <a:t> less than 6?</a:t>
            </a:r>
            <a:endParaRPr>
              <a:solidFill>
                <a:srgbClr val="737373"/>
              </a:solidFill>
              <a:latin typeface="Catamaran"/>
              <a:ea typeface="Catamaran"/>
              <a:cs typeface="Catamaran"/>
              <a:sym typeface="Catamaran"/>
            </a:endParaRPr>
          </a:p>
        </p:txBody>
      </p:sp>
      <p:cxnSp>
        <p:nvCxnSpPr>
          <p:cNvPr id="985" name="Google Shape;985;p133"/>
          <p:cNvCxnSpPr>
            <a:endCxn id="984" idx="0"/>
          </p:cNvCxnSpPr>
          <p:nvPr/>
        </p:nvCxnSpPr>
        <p:spPr>
          <a:xfrm>
            <a:off x="6531275" y="2373129"/>
            <a:ext cx="2100" cy="254100"/>
          </a:xfrm>
          <a:prstGeom prst="straightConnector1">
            <a:avLst/>
          </a:prstGeom>
          <a:noFill/>
          <a:ln cap="flat" cmpd="sng" w="9525">
            <a:solidFill>
              <a:srgbClr val="424242"/>
            </a:solidFill>
            <a:prstDash val="solid"/>
            <a:round/>
            <a:headEnd len="med" w="med" type="none"/>
            <a:tailEnd len="med" w="med" type="none"/>
          </a:ln>
        </p:spPr>
      </p:cxnSp>
      <p:sp>
        <p:nvSpPr>
          <p:cNvPr id="986" name="Google Shape;986;p133"/>
          <p:cNvSpPr txBox="1"/>
          <p:nvPr/>
        </p:nvSpPr>
        <p:spPr>
          <a:xfrm>
            <a:off x="3530250" y="3581321"/>
            <a:ext cx="1016700" cy="369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rgbClr val="737373"/>
                </a:solidFill>
                <a:latin typeface="Catamaran"/>
                <a:ea typeface="Catamaran"/>
                <a:cs typeface="Catamaran"/>
                <a:sym typeface="Catamaran"/>
              </a:rPr>
              <a:t>Add 1 to </a:t>
            </a:r>
            <a:r>
              <a:rPr b="1" lang="en" sz="1200">
                <a:solidFill>
                  <a:srgbClr val="737373"/>
                </a:solidFill>
                <a:latin typeface="Catamaran"/>
                <a:ea typeface="Catamaran"/>
                <a:cs typeface="Catamaran"/>
                <a:sym typeface="Catamaran"/>
              </a:rPr>
              <a:t>i</a:t>
            </a:r>
            <a:endParaRPr b="1" sz="1200">
              <a:solidFill>
                <a:srgbClr val="737373"/>
              </a:solidFill>
              <a:latin typeface="Catamaran"/>
              <a:ea typeface="Catamaran"/>
              <a:cs typeface="Catamaran"/>
              <a:sym typeface="Catamaran"/>
            </a:endParaRPr>
          </a:p>
        </p:txBody>
      </p:sp>
      <p:cxnSp>
        <p:nvCxnSpPr>
          <p:cNvPr id="987" name="Google Shape;987;p133"/>
          <p:cNvCxnSpPr/>
          <p:nvPr/>
        </p:nvCxnSpPr>
        <p:spPr>
          <a:xfrm>
            <a:off x="6835350" y="3032281"/>
            <a:ext cx="300" cy="358800"/>
          </a:xfrm>
          <a:prstGeom prst="straightConnector1">
            <a:avLst/>
          </a:prstGeom>
          <a:noFill/>
          <a:ln cap="flat" cmpd="sng" w="9525">
            <a:solidFill>
              <a:srgbClr val="424242"/>
            </a:solidFill>
            <a:prstDash val="solid"/>
            <a:round/>
            <a:headEnd len="med" w="med" type="none"/>
            <a:tailEnd len="med" w="med" type="none"/>
          </a:ln>
        </p:spPr>
      </p:cxnSp>
      <p:cxnSp>
        <p:nvCxnSpPr>
          <p:cNvPr id="988" name="Google Shape;988;p133"/>
          <p:cNvCxnSpPr>
            <a:stCxn id="989" idx="1"/>
            <a:endCxn id="986" idx="2"/>
          </p:cNvCxnSpPr>
          <p:nvPr/>
        </p:nvCxnSpPr>
        <p:spPr>
          <a:xfrm rot="10800000">
            <a:off x="4038538" y="3950525"/>
            <a:ext cx="169800" cy="536100"/>
          </a:xfrm>
          <a:prstGeom prst="bentConnector2">
            <a:avLst/>
          </a:prstGeom>
          <a:noFill/>
          <a:ln cap="flat" cmpd="sng" w="9525">
            <a:solidFill>
              <a:srgbClr val="424242"/>
            </a:solidFill>
            <a:prstDash val="solid"/>
            <a:round/>
            <a:headEnd len="med" w="med" type="none"/>
            <a:tailEnd len="med" w="med" type="stealth"/>
          </a:ln>
        </p:spPr>
      </p:cxnSp>
      <p:cxnSp>
        <p:nvCxnSpPr>
          <p:cNvPr id="990" name="Google Shape;990;p133"/>
          <p:cNvCxnSpPr>
            <a:stCxn id="986" idx="0"/>
            <a:endCxn id="984" idx="1"/>
          </p:cNvCxnSpPr>
          <p:nvPr/>
        </p:nvCxnSpPr>
        <p:spPr>
          <a:xfrm rot="-5400000">
            <a:off x="4360050" y="2505971"/>
            <a:ext cx="753900" cy="1396800"/>
          </a:xfrm>
          <a:prstGeom prst="bentConnector2">
            <a:avLst/>
          </a:prstGeom>
          <a:noFill/>
          <a:ln cap="flat" cmpd="sng" w="9525">
            <a:solidFill>
              <a:srgbClr val="424242"/>
            </a:solidFill>
            <a:prstDash val="solid"/>
            <a:round/>
            <a:headEnd len="med" w="med" type="none"/>
            <a:tailEnd len="med" w="med" type="stealth"/>
          </a:ln>
        </p:spPr>
      </p:cxnSp>
      <p:sp>
        <p:nvSpPr>
          <p:cNvPr id="991" name="Google Shape;991;p133"/>
          <p:cNvSpPr txBox="1"/>
          <p:nvPr/>
        </p:nvSpPr>
        <p:spPr>
          <a:xfrm>
            <a:off x="7459725" y="2449025"/>
            <a:ext cx="746100" cy="323400"/>
          </a:xfrm>
          <a:prstGeom prst="rect">
            <a:avLst/>
          </a:prstGeom>
          <a:solidFill>
            <a:srgbClr val="FFE5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n" sz="1000">
                <a:latin typeface="Catamaran"/>
                <a:ea typeface="Catamaran"/>
                <a:cs typeface="Catamaran"/>
                <a:sym typeface="Catamaran"/>
              </a:rPr>
              <a:t>Condition</a:t>
            </a:r>
            <a:endParaRPr b="0" i="0" sz="10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Catamaran"/>
              <a:ea typeface="Catamaran"/>
              <a:cs typeface="Catamaran"/>
              <a:sym typeface="Catamaran"/>
            </a:endParaRPr>
          </a:p>
        </p:txBody>
      </p:sp>
      <p:sp>
        <p:nvSpPr>
          <p:cNvPr id="992" name="Google Shape;992;p133"/>
          <p:cNvSpPr txBox="1"/>
          <p:nvPr/>
        </p:nvSpPr>
        <p:spPr>
          <a:xfrm>
            <a:off x="5272575" y="4286525"/>
            <a:ext cx="1236300" cy="4002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737373"/>
                </a:solidFill>
                <a:latin typeface="Catamaran"/>
                <a:ea typeface="Catamaran"/>
                <a:cs typeface="Catamaran"/>
                <a:sym typeface="Catamaran"/>
              </a:rPr>
              <a:t>Is </a:t>
            </a:r>
            <a:r>
              <a:rPr b="1" lang="en">
                <a:solidFill>
                  <a:srgbClr val="737373"/>
                </a:solidFill>
                <a:latin typeface="Catamaran"/>
                <a:ea typeface="Catamaran"/>
                <a:cs typeface="Catamaran"/>
                <a:sym typeface="Catamaran"/>
              </a:rPr>
              <a:t>i</a:t>
            </a:r>
            <a:r>
              <a:rPr lang="en">
                <a:solidFill>
                  <a:srgbClr val="737373"/>
                </a:solidFill>
                <a:latin typeface="Catamaran"/>
                <a:ea typeface="Catamaran"/>
                <a:cs typeface="Catamaran"/>
                <a:sym typeface="Catamaran"/>
              </a:rPr>
              <a:t> equal to 3?</a:t>
            </a:r>
            <a:endParaRPr>
              <a:solidFill>
                <a:srgbClr val="737373"/>
              </a:solidFill>
              <a:latin typeface="Catamaran"/>
              <a:ea typeface="Catamaran"/>
              <a:cs typeface="Catamaran"/>
              <a:sym typeface="Catamaran"/>
            </a:endParaRPr>
          </a:p>
        </p:txBody>
      </p:sp>
      <p:cxnSp>
        <p:nvCxnSpPr>
          <p:cNvPr id="993" name="Google Shape;993;p133"/>
          <p:cNvCxnSpPr>
            <a:endCxn id="982" idx="0"/>
          </p:cNvCxnSpPr>
          <p:nvPr/>
        </p:nvCxnSpPr>
        <p:spPr>
          <a:xfrm>
            <a:off x="5663640" y="3578075"/>
            <a:ext cx="600" cy="141900"/>
          </a:xfrm>
          <a:prstGeom prst="straightConnector1">
            <a:avLst/>
          </a:prstGeom>
          <a:noFill/>
          <a:ln cap="flat" cmpd="sng" w="9525">
            <a:solidFill>
              <a:srgbClr val="424242"/>
            </a:solidFill>
            <a:prstDash val="solid"/>
            <a:round/>
            <a:headEnd len="med" w="med" type="none"/>
            <a:tailEnd len="med" w="med" type="stealth"/>
          </a:ln>
        </p:spPr>
      </p:cxnSp>
      <p:cxnSp>
        <p:nvCxnSpPr>
          <p:cNvPr id="994" name="Google Shape;994;p133"/>
          <p:cNvCxnSpPr>
            <a:stCxn id="992" idx="1"/>
            <a:endCxn id="989" idx="3"/>
          </p:cNvCxnSpPr>
          <p:nvPr/>
        </p:nvCxnSpPr>
        <p:spPr>
          <a:xfrm rot="10800000">
            <a:off x="4680375" y="4486625"/>
            <a:ext cx="592200" cy="0"/>
          </a:xfrm>
          <a:prstGeom prst="straightConnector1">
            <a:avLst/>
          </a:prstGeom>
          <a:noFill/>
          <a:ln cap="flat" cmpd="sng" w="9525">
            <a:solidFill>
              <a:srgbClr val="424242"/>
            </a:solidFill>
            <a:prstDash val="solid"/>
            <a:round/>
            <a:headEnd len="med" w="med" type="none"/>
            <a:tailEnd len="med" w="med" type="triangle"/>
          </a:ln>
        </p:spPr>
      </p:cxnSp>
      <p:sp>
        <p:nvSpPr>
          <p:cNvPr id="995" name="Google Shape;995;p133"/>
          <p:cNvSpPr txBox="1"/>
          <p:nvPr/>
        </p:nvSpPr>
        <p:spPr>
          <a:xfrm>
            <a:off x="4737364" y="4206683"/>
            <a:ext cx="5106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rgbClr val="737373"/>
                </a:solidFill>
                <a:latin typeface="Catamaran"/>
                <a:ea typeface="Catamaran"/>
                <a:cs typeface="Catamaran"/>
                <a:sym typeface="Catamaran"/>
              </a:rPr>
              <a:t>False</a:t>
            </a:r>
            <a:endParaRPr sz="1100">
              <a:solidFill>
                <a:srgbClr val="737373"/>
              </a:solidFill>
              <a:latin typeface="Catamaran"/>
              <a:ea typeface="Catamaran"/>
              <a:cs typeface="Catamaran"/>
              <a:sym typeface="Catamaran"/>
            </a:endParaRPr>
          </a:p>
        </p:txBody>
      </p:sp>
      <p:cxnSp>
        <p:nvCxnSpPr>
          <p:cNvPr id="996" name="Google Shape;996;p133"/>
          <p:cNvCxnSpPr/>
          <p:nvPr/>
        </p:nvCxnSpPr>
        <p:spPr>
          <a:xfrm>
            <a:off x="6514875" y="4520050"/>
            <a:ext cx="571500" cy="4500"/>
          </a:xfrm>
          <a:prstGeom prst="straightConnector1">
            <a:avLst/>
          </a:prstGeom>
          <a:noFill/>
          <a:ln cap="flat" cmpd="sng" w="9525">
            <a:solidFill>
              <a:srgbClr val="424242"/>
            </a:solidFill>
            <a:prstDash val="solid"/>
            <a:round/>
            <a:headEnd len="med" w="med" type="none"/>
            <a:tailEnd len="med" w="med" type="triangle"/>
          </a:ln>
        </p:spPr>
      </p:cxnSp>
      <p:sp>
        <p:nvSpPr>
          <p:cNvPr id="997" name="Google Shape;997;p133"/>
          <p:cNvSpPr txBox="1"/>
          <p:nvPr/>
        </p:nvSpPr>
        <p:spPr>
          <a:xfrm>
            <a:off x="6560146" y="4242242"/>
            <a:ext cx="5106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rgbClr val="737373"/>
                </a:solidFill>
                <a:latin typeface="Catamaran"/>
                <a:ea typeface="Catamaran"/>
                <a:cs typeface="Catamaran"/>
                <a:sym typeface="Catamaran"/>
              </a:rPr>
              <a:t>True</a:t>
            </a:r>
            <a:endParaRPr sz="1100">
              <a:latin typeface="Catamaran"/>
              <a:ea typeface="Catamaran"/>
              <a:cs typeface="Catamaran"/>
              <a:sym typeface="Catamaran"/>
            </a:endParaRPr>
          </a:p>
        </p:txBody>
      </p:sp>
      <p:cxnSp>
        <p:nvCxnSpPr>
          <p:cNvPr id="998" name="Google Shape;998;p133"/>
          <p:cNvCxnSpPr>
            <a:stCxn id="979" idx="2"/>
            <a:endCxn id="983" idx="0"/>
          </p:cNvCxnSpPr>
          <p:nvPr/>
        </p:nvCxnSpPr>
        <p:spPr>
          <a:xfrm flipH="1">
            <a:off x="8322450" y="3585754"/>
            <a:ext cx="7500" cy="738600"/>
          </a:xfrm>
          <a:prstGeom prst="straightConnector1">
            <a:avLst/>
          </a:prstGeom>
          <a:noFill/>
          <a:ln cap="flat" cmpd="sng" w="9525">
            <a:solidFill>
              <a:srgbClr val="424242"/>
            </a:solidFill>
            <a:prstDash val="solid"/>
            <a:round/>
            <a:headEnd len="med" w="med" type="none"/>
            <a:tailEnd len="med" w="med" type="triangle"/>
          </a:ln>
        </p:spPr>
      </p:cxnSp>
      <p:sp>
        <p:nvSpPr>
          <p:cNvPr id="999" name="Google Shape;999;p133"/>
          <p:cNvSpPr txBox="1"/>
          <p:nvPr/>
        </p:nvSpPr>
        <p:spPr>
          <a:xfrm>
            <a:off x="7064250" y="4328950"/>
            <a:ext cx="471900" cy="4002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lang="en">
                <a:solidFill>
                  <a:srgbClr val="737373"/>
                </a:solidFill>
                <a:latin typeface="Catamaran"/>
                <a:ea typeface="Catamaran"/>
                <a:cs typeface="Catamaran"/>
                <a:sym typeface="Catamaran"/>
              </a:rPr>
              <a:t>Yes</a:t>
            </a:r>
            <a:endParaRPr>
              <a:solidFill>
                <a:srgbClr val="737373"/>
              </a:solidFill>
              <a:latin typeface="Catamaran"/>
              <a:ea typeface="Catamaran"/>
              <a:cs typeface="Catamaran"/>
              <a:sym typeface="Catamaran"/>
            </a:endParaRPr>
          </a:p>
        </p:txBody>
      </p:sp>
      <p:cxnSp>
        <p:nvCxnSpPr>
          <p:cNvPr id="1000" name="Google Shape;1000;p133"/>
          <p:cNvCxnSpPr>
            <a:stCxn id="999" idx="3"/>
            <a:endCxn id="983" idx="1"/>
          </p:cNvCxnSpPr>
          <p:nvPr/>
        </p:nvCxnSpPr>
        <p:spPr>
          <a:xfrm flipH="1" rot="10800000">
            <a:off x="7536150" y="4524250"/>
            <a:ext cx="216000" cy="4800"/>
          </a:xfrm>
          <a:prstGeom prst="straightConnector1">
            <a:avLst/>
          </a:prstGeom>
          <a:noFill/>
          <a:ln cap="flat" cmpd="sng" w="9525">
            <a:solidFill>
              <a:srgbClr val="424242"/>
            </a:solidFill>
            <a:prstDash val="solid"/>
            <a:round/>
            <a:headEnd len="med" w="med" type="none"/>
            <a:tailEnd len="med" w="med" type="triangle"/>
          </a:ln>
        </p:spPr>
      </p:cxnSp>
      <p:sp>
        <p:nvSpPr>
          <p:cNvPr id="989" name="Google Shape;989;p133"/>
          <p:cNvSpPr txBox="1"/>
          <p:nvPr/>
        </p:nvSpPr>
        <p:spPr>
          <a:xfrm>
            <a:off x="4208338" y="4301975"/>
            <a:ext cx="471900" cy="369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lang="en" sz="1200">
                <a:solidFill>
                  <a:srgbClr val="737373"/>
                </a:solidFill>
                <a:latin typeface="Catamaran"/>
                <a:ea typeface="Catamaran"/>
                <a:cs typeface="Catamaran"/>
                <a:sym typeface="Catamaran"/>
              </a:rPr>
              <a:t>No</a:t>
            </a:r>
            <a:endParaRPr sz="1200">
              <a:solidFill>
                <a:srgbClr val="737373"/>
              </a:solidFill>
              <a:latin typeface="Catamaran"/>
              <a:ea typeface="Catamaran"/>
              <a:cs typeface="Catamaran"/>
              <a:sym typeface="Catamaran"/>
            </a:endParaRPr>
          </a:p>
        </p:txBody>
      </p:sp>
      <p:cxnSp>
        <p:nvCxnSpPr>
          <p:cNvPr id="1001" name="Google Shape;1001;p133"/>
          <p:cNvCxnSpPr/>
          <p:nvPr/>
        </p:nvCxnSpPr>
        <p:spPr>
          <a:xfrm>
            <a:off x="5702625" y="4089125"/>
            <a:ext cx="7800" cy="195300"/>
          </a:xfrm>
          <a:prstGeom prst="straightConnector1">
            <a:avLst/>
          </a:prstGeom>
          <a:noFill/>
          <a:ln cap="flat" cmpd="sng" w="9525">
            <a:solidFill>
              <a:srgbClr val="424242"/>
            </a:solidFill>
            <a:prstDash val="solid"/>
            <a:round/>
            <a:headEnd len="med" w="med" type="none"/>
            <a:tailEnd len="med" w="med" type="triangl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5"/>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latin typeface="Catamaran"/>
                <a:ea typeface="Catamaran"/>
                <a:cs typeface="Catamaran"/>
                <a:sym typeface="Catamaran"/>
              </a:rPr>
              <a:t>“Hello world”</a:t>
            </a:r>
            <a:endParaRPr>
              <a:latin typeface="Catamaran"/>
              <a:ea typeface="Catamaran"/>
              <a:cs typeface="Catamaran"/>
              <a:sym typeface="Catamaran"/>
            </a:endParaRPr>
          </a:p>
        </p:txBody>
      </p:sp>
      <p:sp>
        <p:nvSpPr>
          <p:cNvPr id="179" name="Google Shape;179;p35"/>
          <p:cNvSpPr txBox="1"/>
          <p:nvPr>
            <p:ph idx="1" type="body"/>
          </p:nvPr>
        </p:nvSpPr>
        <p:spPr>
          <a:xfrm>
            <a:off x="471900" y="1919075"/>
            <a:ext cx="8222100" cy="8283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When programmers learn a new language, they start by printing ‘Hello, world!’ to the console.</a:t>
            </a:r>
            <a:endParaRPr>
              <a:latin typeface="Catamaran"/>
              <a:ea typeface="Catamaran"/>
              <a:cs typeface="Catamaran"/>
              <a:sym typeface="Catamaran"/>
            </a:endParaRPr>
          </a:p>
          <a:p>
            <a:pPr indent="0" lvl="0" marL="457200" rtl="0" algn="l">
              <a:lnSpc>
                <a:spcPct val="115000"/>
              </a:lnSpc>
              <a:spcBef>
                <a:spcPts val="1600"/>
              </a:spcBef>
              <a:spcAft>
                <a:spcPts val="1600"/>
              </a:spcAft>
              <a:buSzPts val="1800"/>
              <a:buNone/>
            </a:pPr>
            <a:r>
              <a:t/>
            </a:r>
            <a:endParaRPr/>
          </a:p>
        </p:txBody>
      </p:sp>
      <p:sp>
        <p:nvSpPr>
          <p:cNvPr id="180" name="Google Shape;180;p35"/>
          <p:cNvSpPr txBox="1"/>
          <p:nvPr/>
        </p:nvSpPr>
        <p:spPr>
          <a:xfrm>
            <a:off x="460950" y="2747375"/>
            <a:ext cx="8222100" cy="15579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tamaran"/>
                <a:ea typeface="Catamaran"/>
                <a:cs typeface="Catamaran"/>
                <a:sym typeface="Catamaran"/>
              </a:rPr>
              <a:t>Code:</a:t>
            </a:r>
            <a:endParaRPr b="0" i="0" sz="18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38761D"/>
                </a:solidFill>
                <a:latin typeface="Courier New"/>
                <a:ea typeface="Courier New"/>
                <a:cs typeface="Courier New"/>
                <a:sym typeface="Courier New"/>
              </a:rPr>
              <a:t>System.out.println</a:t>
            </a:r>
            <a:r>
              <a:rPr b="0" i="0" lang="en" sz="1800" u="none" cap="none" strike="noStrike">
                <a:solidFill>
                  <a:srgbClr val="000000"/>
                </a:solidFill>
                <a:latin typeface="Courier New"/>
                <a:ea typeface="Courier New"/>
                <a:cs typeface="Courier New"/>
                <a:sym typeface="Courier New"/>
              </a:rPr>
              <a:t>(</a:t>
            </a:r>
            <a:r>
              <a:rPr lang="en" sz="1800">
                <a:solidFill>
                  <a:srgbClr val="CC0000"/>
                </a:solidFill>
                <a:latin typeface="Courier New"/>
                <a:ea typeface="Courier New"/>
                <a:cs typeface="Courier New"/>
                <a:sym typeface="Courier New"/>
              </a:rPr>
              <a:t>"H</a:t>
            </a:r>
            <a:r>
              <a:rPr b="0" i="0" lang="en" sz="1800" u="none" cap="none" strike="noStrike">
                <a:solidFill>
                  <a:srgbClr val="CC0000"/>
                </a:solidFill>
                <a:latin typeface="Courier New"/>
                <a:ea typeface="Courier New"/>
                <a:cs typeface="Courier New"/>
                <a:sym typeface="Courier New"/>
              </a:rPr>
              <a:t>ello, world!</a:t>
            </a:r>
            <a:r>
              <a:rPr lang="en" sz="1800">
                <a:solidFill>
                  <a:srgbClr val="CC0000"/>
                </a:solidFill>
                <a:latin typeface="Courier New"/>
                <a:ea typeface="Courier New"/>
                <a:cs typeface="Courier New"/>
                <a:sym typeface="Courier New"/>
              </a:rPr>
              <a:t>"</a:t>
            </a:r>
            <a:r>
              <a:rPr b="0" i="0" lang="en" sz="1800" u="none" cap="none" strike="noStrike">
                <a:solidFill>
                  <a:srgbClr val="000000"/>
                </a:solidFill>
                <a:latin typeface="Courier New"/>
                <a:ea typeface="Courier New"/>
                <a:cs typeface="Courier New"/>
                <a:sym typeface="Courier New"/>
              </a:rPr>
              <a:t>);</a:t>
            </a:r>
            <a:endParaRPr b="0" i="0" sz="18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tamaran"/>
                <a:ea typeface="Catamaran"/>
                <a:cs typeface="Catamaran"/>
                <a:sym typeface="Catamaran"/>
              </a:rPr>
              <a:t>Output:</a:t>
            </a:r>
            <a:endParaRPr b="0" i="0" sz="18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ourier New"/>
                <a:ea typeface="Courier New"/>
                <a:cs typeface="Courier New"/>
                <a:sym typeface="Courier New"/>
              </a:rPr>
              <a:t>Hello, world!</a:t>
            </a:r>
            <a:endParaRPr b="0" i="0" sz="1800" u="none" cap="none" strike="noStrike">
              <a:solidFill>
                <a:srgbClr val="000000"/>
              </a:solidFill>
              <a:latin typeface="Courier New"/>
              <a:ea typeface="Courier New"/>
              <a:cs typeface="Courier New"/>
              <a:sym typeface="Courier New"/>
            </a:endParaRPr>
          </a:p>
        </p:txBody>
      </p:sp>
      <p:sp>
        <p:nvSpPr>
          <p:cNvPr id="181" name="Google Shape;181;p35"/>
          <p:cNvSpPr txBox="1"/>
          <p:nvPr/>
        </p:nvSpPr>
        <p:spPr>
          <a:xfrm>
            <a:off x="460962" y="4305275"/>
            <a:ext cx="8222100" cy="483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lt2"/>
                </a:solidFill>
                <a:latin typeface="Catamaran"/>
                <a:ea typeface="Catamaran"/>
                <a:cs typeface="Catamaran"/>
                <a:sym typeface="Catamaran"/>
              </a:rPr>
              <a:t>Congratulations! You just ran your first Java program!</a:t>
            </a:r>
            <a:endParaRPr b="0" i="0" sz="1800" u="none" cap="none" strike="noStrike">
              <a:solidFill>
                <a:schemeClr val="lt2"/>
              </a:solidFill>
              <a:latin typeface="Catamaran"/>
              <a:ea typeface="Catamaran"/>
              <a:cs typeface="Catamaran"/>
              <a:sym typeface="Catamaran"/>
            </a:endParaRPr>
          </a:p>
        </p:txBody>
      </p:sp>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5" name="Shape 1005"/>
        <p:cNvGrpSpPr/>
        <p:nvPr/>
      </p:nvGrpSpPr>
      <p:grpSpPr>
        <a:xfrm>
          <a:off x="0" y="0"/>
          <a:ext cx="0" cy="0"/>
          <a:chOff x="0" y="0"/>
          <a:chExt cx="0" cy="0"/>
        </a:xfrm>
      </p:grpSpPr>
      <p:sp>
        <p:nvSpPr>
          <p:cNvPr id="1006" name="Google Shape;1006;p134"/>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latin typeface="Catamaran"/>
                <a:ea typeface="Catamaran"/>
                <a:cs typeface="Catamaran"/>
                <a:sym typeface="Catamaran"/>
              </a:rPr>
              <a:t>Continue Statement</a:t>
            </a:r>
            <a:endParaRPr>
              <a:latin typeface="Catamaran"/>
              <a:ea typeface="Catamaran"/>
              <a:cs typeface="Catamaran"/>
              <a:sym typeface="Catamaran"/>
            </a:endParaRPr>
          </a:p>
        </p:txBody>
      </p:sp>
      <p:sp>
        <p:nvSpPr>
          <p:cNvPr id="1007" name="Google Shape;1007;p134"/>
          <p:cNvSpPr txBox="1"/>
          <p:nvPr>
            <p:ph idx="1" type="body"/>
          </p:nvPr>
        </p:nvSpPr>
        <p:spPr>
          <a:xfrm>
            <a:off x="471900" y="1842875"/>
            <a:ext cx="8222100" cy="4230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Allows the ability to stop the </a:t>
            </a:r>
            <a:r>
              <a:rPr b="1" lang="en">
                <a:latin typeface="Catamaran"/>
                <a:ea typeface="Catamaran"/>
                <a:cs typeface="Catamaran"/>
                <a:sym typeface="Catamaran"/>
              </a:rPr>
              <a:t>current </a:t>
            </a:r>
            <a:r>
              <a:rPr lang="en">
                <a:latin typeface="Catamaran"/>
                <a:ea typeface="Catamaran"/>
                <a:cs typeface="Catamaran"/>
                <a:sym typeface="Catamaran"/>
              </a:rPr>
              <a:t>iteration and </a:t>
            </a:r>
            <a:r>
              <a:rPr b="1" lang="en">
                <a:latin typeface="Catamaran"/>
                <a:ea typeface="Catamaran"/>
                <a:cs typeface="Catamaran"/>
                <a:sym typeface="Catamaran"/>
              </a:rPr>
              <a:t>continue </a:t>
            </a:r>
            <a:r>
              <a:rPr lang="en">
                <a:latin typeface="Catamaran"/>
                <a:ea typeface="Catamaran"/>
                <a:cs typeface="Catamaran"/>
                <a:sym typeface="Catamaran"/>
              </a:rPr>
              <a:t>with the next</a:t>
            </a:r>
            <a:endParaRPr>
              <a:latin typeface="Catamaran"/>
              <a:ea typeface="Catamaran"/>
              <a:cs typeface="Catamaran"/>
              <a:sym typeface="Catamaran"/>
            </a:endParaRPr>
          </a:p>
        </p:txBody>
      </p:sp>
      <p:sp>
        <p:nvSpPr>
          <p:cNvPr id="1008" name="Google Shape;1008;p134"/>
          <p:cNvSpPr txBox="1"/>
          <p:nvPr/>
        </p:nvSpPr>
        <p:spPr>
          <a:xfrm>
            <a:off x="471900" y="2347475"/>
            <a:ext cx="3748500" cy="26454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tamaran"/>
                <a:ea typeface="Catamaran"/>
                <a:cs typeface="Catamaran"/>
                <a:sym typeface="Catamaran"/>
              </a:rPr>
              <a:t>Code:</a:t>
            </a:r>
            <a:endParaRPr b="0" i="0" sz="14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BF39C0"/>
                </a:solidFill>
                <a:latin typeface="Courier New"/>
                <a:ea typeface="Courier New"/>
                <a:cs typeface="Courier New"/>
                <a:sym typeface="Courier New"/>
              </a:rPr>
              <a:t>int</a:t>
            </a:r>
            <a:r>
              <a:rPr b="0" i="0" lang="en" sz="1400" u="none" cap="none" strike="noStrike">
                <a:solidFill>
                  <a:srgbClr val="000000"/>
                </a:solidFill>
                <a:latin typeface="Courier New"/>
                <a:ea typeface="Courier New"/>
                <a:cs typeface="Courier New"/>
                <a:sym typeface="Courier New"/>
              </a:rPr>
              <a:t> i = 1;</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38761D"/>
                </a:solidFill>
                <a:latin typeface="Courier New"/>
                <a:ea typeface="Courier New"/>
                <a:cs typeface="Courier New"/>
                <a:sym typeface="Courier New"/>
              </a:rPr>
              <a:t>while </a:t>
            </a:r>
            <a:r>
              <a:rPr b="0" i="0" lang="en" sz="1400" u="none" cap="none" strike="noStrike">
                <a:solidFill>
                  <a:srgbClr val="000000"/>
                </a:solidFill>
                <a:latin typeface="Courier New"/>
                <a:ea typeface="Courier New"/>
                <a:cs typeface="Courier New"/>
                <a:sym typeface="Courier New"/>
              </a:rPr>
              <a:t>(i &lt; 4){</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38761D"/>
                </a:solidFill>
                <a:latin typeface="Courier New"/>
                <a:ea typeface="Courier New"/>
                <a:cs typeface="Courier New"/>
                <a:sym typeface="Courier New"/>
              </a:rPr>
              <a:t>	</a:t>
            </a:r>
            <a:r>
              <a:rPr b="0" i="0" lang="en" sz="1400" u="none" cap="none" strike="noStrike">
                <a:solidFill>
                  <a:srgbClr val="000000"/>
                </a:solidFill>
                <a:latin typeface="Courier New"/>
                <a:ea typeface="Courier New"/>
                <a:cs typeface="Courier New"/>
                <a:sym typeface="Courier New"/>
              </a:rPr>
              <a:t>i += 1;</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38761D"/>
                </a:solidFill>
                <a:latin typeface="Courier New"/>
                <a:ea typeface="Courier New"/>
                <a:cs typeface="Courier New"/>
                <a:sym typeface="Courier New"/>
              </a:rPr>
              <a:t>	if </a:t>
            </a:r>
            <a:r>
              <a:rPr b="0" i="0" lang="en" sz="1400" u="none" cap="none" strike="noStrike">
                <a:solidFill>
                  <a:srgbClr val="000000"/>
                </a:solidFill>
                <a:latin typeface="Courier New"/>
                <a:ea typeface="Courier New"/>
                <a:cs typeface="Courier New"/>
                <a:sym typeface="Courier New"/>
              </a:rPr>
              <a:t>(i == 3) {</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38761D"/>
                </a:solidFill>
                <a:latin typeface="Courier New"/>
                <a:ea typeface="Courier New"/>
                <a:cs typeface="Courier New"/>
                <a:sym typeface="Courier New"/>
              </a:rPr>
              <a:t>		continue</a:t>
            </a:r>
            <a:r>
              <a:rPr b="0" i="0" lang="en" sz="1400" u="none" cap="none" strike="noStrike">
                <a:solidFill>
                  <a:srgbClr val="000000"/>
                </a:solidFill>
                <a:latin typeface="Courier New"/>
                <a:ea typeface="Courier New"/>
                <a:cs typeface="Courier New"/>
                <a:sym typeface="Courier New"/>
              </a:rPr>
              <a:t>; }</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urier New"/>
                <a:ea typeface="Courier New"/>
                <a:cs typeface="Courier New"/>
                <a:sym typeface="Courier New"/>
              </a:rPr>
              <a:t>	</a:t>
            </a:r>
            <a:r>
              <a:rPr b="0" i="0" lang="en" sz="1400" u="none" cap="none" strike="noStrike">
                <a:solidFill>
                  <a:srgbClr val="38761D"/>
                </a:solidFill>
                <a:latin typeface="Courier New"/>
                <a:ea typeface="Courier New"/>
                <a:cs typeface="Courier New"/>
                <a:sym typeface="Courier New"/>
              </a:rPr>
              <a:t>System.out.println</a:t>
            </a:r>
            <a:r>
              <a:rPr b="0" i="0" lang="en" sz="1400" u="none" cap="none" strike="noStrike">
                <a:solidFill>
                  <a:srgbClr val="000000"/>
                </a:solidFill>
                <a:latin typeface="Courier New"/>
                <a:ea typeface="Courier New"/>
                <a:cs typeface="Courier New"/>
                <a:sym typeface="Courier New"/>
              </a:rPr>
              <a:t>(i);</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urier New"/>
                <a:ea typeface="Courier New"/>
                <a:cs typeface="Courier New"/>
                <a:sym typeface="Courier New"/>
              </a:rPr>
              <a:t>}</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tamaran"/>
                <a:ea typeface="Catamaran"/>
                <a:cs typeface="Catamaran"/>
                <a:sym typeface="Catamaran"/>
              </a:rPr>
              <a:t>Output:</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urier New"/>
                <a:ea typeface="Courier New"/>
                <a:cs typeface="Courier New"/>
                <a:sym typeface="Courier New"/>
              </a:rPr>
              <a:t>2</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urier New"/>
                <a:ea typeface="Courier New"/>
                <a:cs typeface="Courier New"/>
                <a:sym typeface="Courier New"/>
              </a:rPr>
              <a:t>4</a:t>
            </a:r>
            <a:endParaRPr b="0" i="0" sz="1400" u="none" cap="none" strike="noStrike">
              <a:solidFill>
                <a:srgbClr val="000000"/>
              </a:solidFill>
              <a:latin typeface="Courier New"/>
              <a:ea typeface="Courier New"/>
              <a:cs typeface="Courier New"/>
              <a:sym typeface="Courier New"/>
            </a:endParaRPr>
          </a:p>
        </p:txBody>
      </p:sp>
      <p:sp>
        <p:nvSpPr>
          <p:cNvPr id="1009" name="Google Shape;1009;p134"/>
          <p:cNvSpPr txBox="1"/>
          <p:nvPr/>
        </p:nvSpPr>
        <p:spPr>
          <a:xfrm>
            <a:off x="4945500" y="3006875"/>
            <a:ext cx="3748500" cy="1326600"/>
          </a:xfrm>
          <a:prstGeom prst="rect">
            <a:avLst/>
          </a:prstGeom>
          <a:solidFill>
            <a:srgbClr val="FFE5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Catamaran"/>
                <a:ea typeface="Catamaran"/>
                <a:cs typeface="Catamaran"/>
                <a:sym typeface="Catamaran"/>
              </a:rPr>
              <a:t>Note:</a:t>
            </a:r>
            <a:endParaRPr b="1" i="0" sz="1800" u="none" cap="none" strike="noStrike">
              <a:solidFill>
                <a:srgbClr val="000000"/>
              </a:solidFill>
              <a:latin typeface="Catamaran"/>
              <a:ea typeface="Catamaran"/>
              <a:cs typeface="Catamaran"/>
              <a:sym typeface="Catamaran"/>
            </a:endParaRPr>
          </a:p>
          <a:p>
            <a:pPr indent="-342900" lvl="0" marL="457200" marR="0" rtl="0" algn="l">
              <a:lnSpc>
                <a:spcPct val="100000"/>
              </a:lnSpc>
              <a:spcBef>
                <a:spcPts val="0"/>
              </a:spcBef>
              <a:spcAft>
                <a:spcPts val="0"/>
              </a:spcAft>
              <a:buClr>
                <a:srgbClr val="000000"/>
              </a:buClr>
              <a:buSzPts val="1800"/>
              <a:buFont typeface="Catamaran"/>
              <a:buChar char="●"/>
            </a:pPr>
            <a:r>
              <a:rPr b="0" i="0" lang="en" sz="1800" u="none" cap="none" strike="noStrike">
                <a:solidFill>
                  <a:srgbClr val="000000"/>
                </a:solidFill>
                <a:latin typeface="Catamaran"/>
                <a:ea typeface="Catamaran"/>
                <a:cs typeface="Catamaran"/>
                <a:sym typeface="Catamaran"/>
              </a:rPr>
              <a:t>The continue statement results in 3 being missing from the result</a:t>
            </a:r>
            <a:endParaRPr b="0" i="0" sz="1400" u="none" cap="none" strike="noStrike">
              <a:solidFill>
                <a:srgbClr val="000000"/>
              </a:solidFill>
              <a:latin typeface="Courier New"/>
              <a:ea typeface="Courier New"/>
              <a:cs typeface="Courier New"/>
              <a:sym typeface="Courier New"/>
            </a:endParaRPr>
          </a:p>
        </p:txBody>
      </p:sp>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3" name="Shape 1013"/>
        <p:cNvGrpSpPr/>
        <p:nvPr/>
      </p:nvGrpSpPr>
      <p:grpSpPr>
        <a:xfrm>
          <a:off x="0" y="0"/>
          <a:ext cx="0" cy="0"/>
          <a:chOff x="0" y="0"/>
          <a:chExt cx="0" cy="0"/>
        </a:xfrm>
      </p:grpSpPr>
      <p:sp>
        <p:nvSpPr>
          <p:cNvPr id="1014" name="Google Shape;1014;p135"/>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latin typeface="Catamaran"/>
                <a:ea typeface="Catamaran"/>
                <a:cs typeface="Catamaran"/>
                <a:sym typeface="Catamaran"/>
              </a:rPr>
              <a:t>Breaking it down...</a:t>
            </a:r>
            <a:endParaRPr>
              <a:latin typeface="Catamaran"/>
              <a:ea typeface="Catamaran"/>
              <a:cs typeface="Catamaran"/>
              <a:sym typeface="Catamaran"/>
            </a:endParaRPr>
          </a:p>
        </p:txBody>
      </p:sp>
      <p:sp>
        <p:nvSpPr>
          <p:cNvPr id="1015" name="Google Shape;1015;p135"/>
          <p:cNvSpPr txBox="1"/>
          <p:nvPr/>
        </p:nvSpPr>
        <p:spPr>
          <a:xfrm>
            <a:off x="290000" y="2062950"/>
            <a:ext cx="3056400" cy="26454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tamaran"/>
                <a:ea typeface="Catamaran"/>
                <a:cs typeface="Catamaran"/>
                <a:sym typeface="Catamaran"/>
              </a:rPr>
              <a:t>Code:</a:t>
            </a:r>
            <a:endParaRPr b="0" i="0" sz="14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BF39C0"/>
                </a:solidFill>
                <a:latin typeface="Courier New"/>
                <a:ea typeface="Courier New"/>
                <a:cs typeface="Courier New"/>
                <a:sym typeface="Courier New"/>
              </a:rPr>
              <a:t>int</a:t>
            </a:r>
            <a:r>
              <a:rPr b="0" i="0" lang="en" sz="1400" u="none" cap="none" strike="noStrike">
                <a:solidFill>
                  <a:srgbClr val="000000"/>
                </a:solidFill>
                <a:latin typeface="Courier New"/>
                <a:ea typeface="Courier New"/>
                <a:cs typeface="Courier New"/>
                <a:sym typeface="Courier New"/>
              </a:rPr>
              <a:t> i = 1;</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38761D"/>
                </a:solidFill>
                <a:latin typeface="Courier New"/>
                <a:ea typeface="Courier New"/>
                <a:cs typeface="Courier New"/>
                <a:sym typeface="Courier New"/>
              </a:rPr>
              <a:t>while </a:t>
            </a:r>
            <a:r>
              <a:rPr b="0" i="0" lang="en" sz="1400" u="none" cap="none" strike="noStrike">
                <a:solidFill>
                  <a:srgbClr val="000000"/>
                </a:solidFill>
                <a:latin typeface="Courier New"/>
                <a:ea typeface="Courier New"/>
                <a:cs typeface="Courier New"/>
                <a:sym typeface="Courier New"/>
              </a:rPr>
              <a:t>(i &lt; 4){</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38761D"/>
                </a:solidFill>
                <a:latin typeface="Courier New"/>
                <a:ea typeface="Courier New"/>
                <a:cs typeface="Courier New"/>
                <a:sym typeface="Courier New"/>
              </a:rPr>
              <a:t>	</a:t>
            </a:r>
            <a:r>
              <a:rPr b="0" i="0" lang="en" sz="1400" u="none" cap="none" strike="noStrike">
                <a:solidFill>
                  <a:srgbClr val="000000"/>
                </a:solidFill>
                <a:latin typeface="Courier New"/>
                <a:ea typeface="Courier New"/>
                <a:cs typeface="Courier New"/>
                <a:sym typeface="Courier New"/>
              </a:rPr>
              <a:t>i += 1;</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38761D"/>
                </a:solidFill>
                <a:latin typeface="Courier New"/>
                <a:ea typeface="Courier New"/>
                <a:cs typeface="Courier New"/>
                <a:sym typeface="Courier New"/>
              </a:rPr>
              <a:t>	if </a:t>
            </a:r>
            <a:r>
              <a:rPr b="0" i="0" lang="en" sz="1400" u="none" cap="none" strike="noStrike">
                <a:solidFill>
                  <a:srgbClr val="000000"/>
                </a:solidFill>
                <a:latin typeface="Courier New"/>
                <a:ea typeface="Courier New"/>
                <a:cs typeface="Courier New"/>
                <a:sym typeface="Courier New"/>
              </a:rPr>
              <a:t>(i == 3) {</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38761D"/>
                </a:solidFill>
                <a:latin typeface="Courier New"/>
                <a:ea typeface="Courier New"/>
                <a:cs typeface="Courier New"/>
                <a:sym typeface="Courier New"/>
              </a:rPr>
              <a:t>		continue</a:t>
            </a:r>
            <a:r>
              <a:rPr b="0" i="0" lang="en" sz="1400" u="none" cap="none" strike="noStrike">
                <a:solidFill>
                  <a:srgbClr val="000000"/>
                </a:solidFill>
                <a:latin typeface="Courier New"/>
                <a:ea typeface="Courier New"/>
                <a:cs typeface="Courier New"/>
                <a:sym typeface="Courier New"/>
              </a:rPr>
              <a:t>; }</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urier New"/>
                <a:ea typeface="Courier New"/>
                <a:cs typeface="Courier New"/>
                <a:sym typeface="Courier New"/>
              </a:rPr>
              <a:t>	</a:t>
            </a:r>
            <a:r>
              <a:rPr b="0" i="0" lang="en" sz="1400" u="none" cap="none" strike="noStrike">
                <a:solidFill>
                  <a:srgbClr val="38761D"/>
                </a:solidFill>
                <a:latin typeface="Courier New"/>
                <a:ea typeface="Courier New"/>
                <a:cs typeface="Courier New"/>
                <a:sym typeface="Courier New"/>
              </a:rPr>
              <a:t>System.out.println</a:t>
            </a:r>
            <a:r>
              <a:rPr b="0" i="0" lang="en" sz="1400" u="none" cap="none" strike="noStrike">
                <a:solidFill>
                  <a:srgbClr val="000000"/>
                </a:solidFill>
                <a:latin typeface="Courier New"/>
                <a:ea typeface="Courier New"/>
                <a:cs typeface="Courier New"/>
                <a:sym typeface="Courier New"/>
              </a:rPr>
              <a:t>(i);</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urier New"/>
                <a:ea typeface="Courier New"/>
                <a:cs typeface="Courier New"/>
                <a:sym typeface="Courier New"/>
              </a:rPr>
              <a:t>}</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tamaran"/>
                <a:ea typeface="Catamaran"/>
                <a:cs typeface="Catamaran"/>
                <a:sym typeface="Catamaran"/>
              </a:rPr>
              <a:t>Output:</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urier New"/>
                <a:ea typeface="Courier New"/>
                <a:cs typeface="Courier New"/>
                <a:sym typeface="Courier New"/>
              </a:rPr>
              <a:t>2</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urier New"/>
                <a:ea typeface="Courier New"/>
                <a:cs typeface="Courier New"/>
                <a:sym typeface="Courier New"/>
              </a:rPr>
              <a:t>4</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urier New"/>
              <a:ea typeface="Courier New"/>
              <a:cs typeface="Courier New"/>
              <a:sym typeface="Courier New"/>
            </a:endParaRPr>
          </a:p>
        </p:txBody>
      </p:sp>
      <p:sp>
        <p:nvSpPr>
          <p:cNvPr id="1016" name="Google Shape;1016;p135"/>
          <p:cNvSpPr txBox="1"/>
          <p:nvPr/>
        </p:nvSpPr>
        <p:spPr>
          <a:xfrm>
            <a:off x="5435525" y="1972829"/>
            <a:ext cx="2195700" cy="4002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737373"/>
                </a:solidFill>
                <a:latin typeface="Catamaran"/>
                <a:ea typeface="Catamaran"/>
                <a:cs typeface="Catamaran"/>
                <a:sym typeface="Catamaran"/>
              </a:rPr>
              <a:t>Start: Set </a:t>
            </a:r>
            <a:r>
              <a:rPr b="1" lang="en">
                <a:solidFill>
                  <a:srgbClr val="737373"/>
                </a:solidFill>
                <a:latin typeface="Catamaran"/>
                <a:ea typeface="Catamaran"/>
                <a:cs typeface="Catamaran"/>
                <a:sym typeface="Catamaran"/>
              </a:rPr>
              <a:t>i</a:t>
            </a:r>
            <a:r>
              <a:rPr lang="en">
                <a:solidFill>
                  <a:srgbClr val="737373"/>
                </a:solidFill>
                <a:latin typeface="Catamaran"/>
                <a:ea typeface="Catamaran"/>
                <a:cs typeface="Catamaran"/>
                <a:sym typeface="Catamaran"/>
              </a:rPr>
              <a:t> = 1</a:t>
            </a:r>
            <a:endParaRPr>
              <a:solidFill>
                <a:srgbClr val="737373"/>
              </a:solidFill>
              <a:latin typeface="Catamaran"/>
              <a:ea typeface="Catamaran"/>
              <a:cs typeface="Catamaran"/>
              <a:sym typeface="Catamaran"/>
            </a:endParaRPr>
          </a:p>
        </p:txBody>
      </p:sp>
      <p:cxnSp>
        <p:nvCxnSpPr>
          <p:cNvPr id="1017" name="Google Shape;1017;p135"/>
          <p:cNvCxnSpPr/>
          <p:nvPr/>
        </p:nvCxnSpPr>
        <p:spPr>
          <a:xfrm rot="10800000">
            <a:off x="6010300" y="3385754"/>
            <a:ext cx="764700" cy="600"/>
          </a:xfrm>
          <a:prstGeom prst="straightConnector1">
            <a:avLst/>
          </a:prstGeom>
          <a:noFill/>
          <a:ln cap="flat" cmpd="sng" w="9525">
            <a:solidFill>
              <a:srgbClr val="424242"/>
            </a:solidFill>
            <a:prstDash val="solid"/>
            <a:round/>
            <a:headEnd len="med" w="med" type="none"/>
            <a:tailEnd len="med" w="med" type="triangle"/>
          </a:ln>
        </p:spPr>
      </p:cxnSp>
      <p:cxnSp>
        <p:nvCxnSpPr>
          <p:cNvPr id="1018" name="Google Shape;1018;p135"/>
          <p:cNvCxnSpPr/>
          <p:nvPr/>
        </p:nvCxnSpPr>
        <p:spPr>
          <a:xfrm flipH="1" rot="10800000">
            <a:off x="6775000" y="3382950"/>
            <a:ext cx="1208400" cy="5400"/>
          </a:xfrm>
          <a:prstGeom prst="straightConnector1">
            <a:avLst/>
          </a:prstGeom>
          <a:noFill/>
          <a:ln cap="flat" cmpd="sng" w="9525">
            <a:solidFill>
              <a:srgbClr val="424242"/>
            </a:solidFill>
            <a:prstDash val="solid"/>
            <a:round/>
            <a:headEnd len="med" w="med" type="none"/>
            <a:tailEnd len="med" w="med" type="triangle"/>
          </a:ln>
        </p:spPr>
      </p:cxnSp>
      <p:sp>
        <p:nvSpPr>
          <p:cNvPr id="1019" name="Google Shape;1019;p135"/>
          <p:cNvSpPr txBox="1"/>
          <p:nvPr/>
        </p:nvSpPr>
        <p:spPr>
          <a:xfrm>
            <a:off x="5318200" y="3185554"/>
            <a:ext cx="692100" cy="4002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lang="en">
                <a:solidFill>
                  <a:srgbClr val="737373"/>
                </a:solidFill>
                <a:latin typeface="Catamaran"/>
                <a:ea typeface="Catamaran"/>
                <a:cs typeface="Catamaran"/>
                <a:sym typeface="Catamaran"/>
              </a:rPr>
              <a:t>Yes</a:t>
            </a:r>
            <a:endParaRPr>
              <a:solidFill>
                <a:srgbClr val="737373"/>
              </a:solidFill>
              <a:latin typeface="Catamaran"/>
              <a:ea typeface="Catamaran"/>
              <a:cs typeface="Catamaran"/>
              <a:sym typeface="Catamaran"/>
            </a:endParaRPr>
          </a:p>
        </p:txBody>
      </p:sp>
      <p:sp>
        <p:nvSpPr>
          <p:cNvPr id="1020" name="Google Shape;1020;p135"/>
          <p:cNvSpPr txBox="1"/>
          <p:nvPr/>
        </p:nvSpPr>
        <p:spPr>
          <a:xfrm>
            <a:off x="7983900" y="3185554"/>
            <a:ext cx="692100" cy="4002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lang="en">
                <a:solidFill>
                  <a:srgbClr val="737373"/>
                </a:solidFill>
                <a:latin typeface="Catamaran"/>
                <a:ea typeface="Catamaran"/>
                <a:cs typeface="Catamaran"/>
                <a:sym typeface="Catamaran"/>
              </a:rPr>
              <a:t>No</a:t>
            </a:r>
            <a:endParaRPr>
              <a:solidFill>
                <a:srgbClr val="737373"/>
              </a:solidFill>
              <a:latin typeface="Catamaran"/>
              <a:ea typeface="Catamaran"/>
              <a:cs typeface="Catamaran"/>
              <a:sym typeface="Catamaran"/>
            </a:endParaRPr>
          </a:p>
        </p:txBody>
      </p:sp>
      <p:sp>
        <p:nvSpPr>
          <p:cNvPr id="1021" name="Google Shape;1021;p135"/>
          <p:cNvSpPr txBox="1"/>
          <p:nvPr/>
        </p:nvSpPr>
        <p:spPr>
          <a:xfrm>
            <a:off x="7354616" y="3097842"/>
            <a:ext cx="5106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rgbClr val="737373"/>
                </a:solidFill>
                <a:latin typeface="Catamaran"/>
                <a:ea typeface="Catamaran"/>
                <a:cs typeface="Catamaran"/>
                <a:sym typeface="Catamaran"/>
              </a:rPr>
              <a:t>False</a:t>
            </a:r>
            <a:endParaRPr sz="1100">
              <a:latin typeface="Catamaran"/>
              <a:ea typeface="Catamaran"/>
              <a:cs typeface="Catamaran"/>
              <a:sym typeface="Catamaran"/>
            </a:endParaRPr>
          </a:p>
        </p:txBody>
      </p:sp>
      <p:sp>
        <p:nvSpPr>
          <p:cNvPr id="1022" name="Google Shape;1022;p135"/>
          <p:cNvSpPr txBox="1"/>
          <p:nvPr/>
        </p:nvSpPr>
        <p:spPr>
          <a:xfrm>
            <a:off x="6131945" y="3123474"/>
            <a:ext cx="5106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rgbClr val="737373"/>
                </a:solidFill>
                <a:latin typeface="Catamaran"/>
                <a:ea typeface="Catamaran"/>
                <a:cs typeface="Catamaran"/>
                <a:sym typeface="Catamaran"/>
              </a:rPr>
              <a:t>True</a:t>
            </a:r>
            <a:endParaRPr sz="1100">
              <a:solidFill>
                <a:srgbClr val="737373"/>
              </a:solidFill>
              <a:latin typeface="Catamaran"/>
              <a:ea typeface="Catamaran"/>
              <a:cs typeface="Catamaran"/>
              <a:sym typeface="Catamaran"/>
            </a:endParaRPr>
          </a:p>
        </p:txBody>
      </p:sp>
      <p:sp>
        <p:nvSpPr>
          <p:cNvPr id="1023" name="Google Shape;1023;p135"/>
          <p:cNvSpPr txBox="1"/>
          <p:nvPr/>
        </p:nvSpPr>
        <p:spPr>
          <a:xfrm>
            <a:off x="3969303" y="3770400"/>
            <a:ext cx="764700" cy="369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rgbClr val="737373"/>
                </a:solidFill>
                <a:latin typeface="Catamaran"/>
                <a:ea typeface="Catamaran"/>
                <a:cs typeface="Catamaran"/>
                <a:sym typeface="Catamaran"/>
              </a:rPr>
              <a:t>Print </a:t>
            </a:r>
            <a:r>
              <a:rPr b="1" lang="en" sz="1200">
                <a:solidFill>
                  <a:srgbClr val="737373"/>
                </a:solidFill>
                <a:latin typeface="Catamaran"/>
                <a:ea typeface="Catamaran"/>
                <a:cs typeface="Catamaran"/>
                <a:sym typeface="Catamaran"/>
              </a:rPr>
              <a:t>i</a:t>
            </a:r>
            <a:endParaRPr b="1" sz="1200">
              <a:solidFill>
                <a:srgbClr val="737373"/>
              </a:solidFill>
              <a:latin typeface="Catamaran"/>
              <a:ea typeface="Catamaran"/>
              <a:cs typeface="Catamaran"/>
              <a:sym typeface="Catamaran"/>
            </a:endParaRPr>
          </a:p>
        </p:txBody>
      </p:sp>
      <p:sp>
        <p:nvSpPr>
          <p:cNvPr id="1024" name="Google Shape;1024;p135"/>
          <p:cNvSpPr txBox="1"/>
          <p:nvPr/>
        </p:nvSpPr>
        <p:spPr>
          <a:xfrm>
            <a:off x="7752024" y="4324258"/>
            <a:ext cx="1140600" cy="4002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737373"/>
                </a:solidFill>
                <a:latin typeface="Catamaran"/>
                <a:ea typeface="Catamaran"/>
                <a:cs typeface="Catamaran"/>
                <a:sym typeface="Catamaran"/>
              </a:rPr>
              <a:t>End loop</a:t>
            </a:r>
            <a:endParaRPr>
              <a:solidFill>
                <a:srgbClr val="737373"/>
              </a:solidFill>
              <a:latin typeface="Catamaran"/>
              <a:ea typeface="Catamaran"/>
              <a:cs typeface="Catamaran"/>
              <a:sym typeface="Catamaran"/>
            </a:endParaRPr>
          </a:p>
        </p:txBody>
      </p:sp>
      <p:sp>
        <p:nvSpPr>
          <p:cNvPr id="1025" name="Google Shape;1025;p135"/>
          <p:cNvSpPr txBox="1"/>
          <p:nvPr/>
        </p:nvSpPr>
        <p:spPr>
          <a:xfrm>
            <a:off x="5435525" y="2627229"/>
            <a:ext cx="2195700" cy="4002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737373"/>
                </a:solidFill>
                <a:latin typeface="Catamaran"/>
                <a:ea typeface="Catamaran"/>
                <a:cs typeface="Catamaran"/>
                <a:sym typeface="Catamaran"/>
              </a:rPr>
              <a:t>Is </a:t>
            </a:r>
            <a:r>
              <a:rPr b="1" lang="en">
                <a:solidFill>
                  <a:srgbClr val="737373"/>
                </a:solidFill>
                <a:latin typeface="Catamaran"/>
                <a:ea typeface="Catamaran"/>
                <a:cs typeface="Catamaran"/>
                <a:sym typeface="Catamaran"/>
              </a:rPr>
              <a:t>i</a:t>
            </a:r>
            <a:r>
              <a:rPr lang="en">
                <a:solidFill>
                  <a:srgbClr val="737373"/>
                </a:solidFill>
                <a:latin typeface="Catamaran"/>
                <a:ea typeface="Catamaran"/>
                <a:cs typeface="Catamaran"/>
                <a:sym typeface="Catamaran"/>
              </a:rPr>
              <a:t> less than 4?</a:t>
            </a:r>
            <a:endParaRPr>
              <a:solidFill>
                <a:srgbClr val="737373"/>
              </a:solidFill>
              <a:latin typeface="Catamaran"/>
              <a:ea typeface="Catamaran"/>
              <a:cs typeface="Catamaran"/>
              <a:sym typeface="Catamaran"/>
            </a:endParaRPr>
          </a:p>
        </p:txBody>
      </p:sp>
      <p:cxnSp>
        <p:nvCxnSpPr>
          <p:cNvPr id="1026" name="Google Shape;1026;p135"/>
          <p:cNvCxnSpPr>
            <a:endCxn id="1025" idx="0"/>
          </p:cNvCxnSpPr>
          <p:nvPr/>
        </p:nvCxnSpPr>
        <p:spPr>
          <a:xfrm>
            <a:off x="6531275" y="2373129"/>
            <a:ext cx="2100" cy="254100"/>
          </a:xfrm>
          <a:prstGeom prst="straightConnector1">
            <a:avLst/>
          </a:prstGeom>
          <a:noFill/>
          <a:ln cap="flat" cmpd="sng" w="9525">
            <a:solidFill>
              <a:srgbClr val="424242"/>
            </a:solidFill>
            <a:prstDash val="solid"/>
            <a:round/>
            <a:headEnd len="med" w="med" type="none"/>
            <a:tailEnd len="med" w="med" type="none"/>
          </a:ln>
        </p:spPr>
      </p:cxnSp>
      <p:cxnSp>
        <p:nvCxnSpPr>
          <p:cNvPr id="1027" name="Google Shape;1027;p135"/>
          <p:cNvCxnSpPr/>
          <p:nvPr/>
        </p:nvCxnSpPr>
        <p:spPr>
          <a:xfrm>
            <a:off x="6835350" y="3032281"/>
            <a:ext cx="300" cy="358800"/>
          </a:xfrm>
          <a:prstGeom prst="straightConnector1">
            <a:avLst/>
          </a:prstGeom>
          <a:noFill/>
          <a:ln cap="flat" cmpd="sng" w="9525">
            <a:solidFill>
              <a:srgbClr val="424242"/>
            </a:solidFill>
            <a:prstDash val="solid"/>
            <a:round/>
            <a:headEnd len="med" w="med" type="none"/>
            <a:tailEnd len="med" w="med" type="none"/>
          </a:ln>
        </p:spPr>
      </p:cxnSp>
      <p:cxnSp>
        <p:nvCxnSpPr>
          <p:cNvPr id="1028" name="Google Shape;1028;p135"/>
          <p:cNvCxnSpPr>
            <a:stCxn id="1023" idx="0"/>
            <a:endCxn id="1025" idx="1"/>
          </p:cNvCxnSpPr>
          <p:nvPr/>
        </p:nvCxnSpPr>
        <p:spPr>
          <a:xfrm rot="-5400000">
            <a:off x="4422003" y="2756850"/>
            <a:ext cx="943200" cy="1083900"/>
          </a:xfrm>
          <a:prstGeom prst="bentConnector2">
            <a:avLst/>
          </a:prstGeom>
          <a:noFill/>
          <a:ln cap="flat" cmpd="sng" w="9525">
            <a:solidFill>
              <a:srgbClr val="424242"/>
            </a:solidFill>
            <a:prstDash val="solid"/>
            <a:round/>
            <a:headEnd len="med" w="med" type="none"/>
            <a:tailEnd len="med" w="med" type="stealth"/>
          </a:ln>
        </p:spPr>
      </p:cxnSp>
      <p:sp>
        <p:nvSpPr>
          <p:cNvPr id="1029" name="Google Shape;1029;p135"/>
          <p:cNvSpPr txBox="1"/>
          <p:nvPr/>
        </p:nvSpPr>
        <p:spPr>
          <a:xfrm>
            <a:off x="7459725" y="2449025"/>
            <a:ext cx="746100" cy="323400"/>
          </a:xfrm>
          <a:prstGeom prst="rect">
            <a:avLst/>
          </a:prstGeom>
          <a:solidFill>
            <a:srgbClr val="FFE5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n" sz="1000">
                <a:latin typeface="Catamaran"/>
                <a:ea typeface="Catamaran"/>
                <a:cs typeface="Catamaran"/>
                <a:sym typeface="Catamaran"/>
              </a:rPr>
              <a:t>Condition</a:t>
            </a:r>
            <a:endParaRPr b="0" i="0" sz="10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Catamaran"/>
              <a:ea typeface="Catamaran"/>
              <a:cs typeface="Catamaran"/>
              <a:sym typeface="Catamaran"/>
            </a:endParaRPr>
          </a:p>
        </p:txBody>
      </p:sp>
      <p:sp>
        <p:nvSpPr>
          <p:cNvPr id="1030" name="Google Shape;1030;p135"/>
          <p:cNvSpPr txBox="1"/>
          <p:nvPr/>
        </p:nvSpPr>
        <p:spPr>
          <a:xfrm>
            <a:off x="5487150" y="4233075"/>
            <a:ext cx="1225500" cy="4002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737373"/>
                </a:solidFill>
                <a:latin typeface="Catamaran"/>
                <a:ea typeface="Catamaran"/>
                <a:cs typeface="Catamaran"/>
                <a:sym typeface="Catamaran"/>
              </a:rPr>
              <a:t>Is </a:t>
            </a:r>
            <a:r>
              <a:rPr b="1" lang="en">
                <a:solidFill>
                  <a:srgbClr val="737373"/>
                </a:solidFill>
                <a:latin typeface="Catamaran"/>
                <a:ea typeface="Catamaran"/>
                <a:cs typeface="Catamaran"/>
                <a:sym typeface="Catamaran"/>
              </a:rPr>
              <a:t>i</a:t>
            </a:r>
            <a:r>
              <a:rPr lang="en">
                <a:solidFill>
                  <a:srgbClr val="737373"/>
                </a:solidFill>
                <a:latin typeface="Catamaran"/>
                <a:ea typeface="Catamaran"/>
                <a:cs typeface="Catamaran"/>
                <a:sym typeface="Catamaran"/>
              </a:rPr>
              <a:t> equal to 3?</a:t>
            </a:r>
            <a:endParaRPr>
              <a:solidFill>
                <a:srgbClr val="737373"/>
              </a:solidFill>
              <a:latin typeface="Catamaran"/>
              <a:ea typeface="Catamaran"/>
              <a:cs typeface="Catamaran"/>
              <a:sym typeface="Catamaran"/>
            </a:endParaRPr>
          </a:p>
        </p:txBody>
      </p:sp>
      <p:cxnSp>
        <p:nvCxnSpPr>
          <p:cNvPr id="1031" name="Google Shape;1031;p135"/>
          <p:cNvCxnSpPr/>
          <p:nvPr/>
        </p:nvCxnSpPr>
        <p:spPr>
          <a:xfrm>
            <a:off x="5656000" y="3577929"/>
            <a:ext cx="300" cy="207600"/>
          </a:xfrm>
          <a:prstGeom prst="straightConnector1">
            <a:avLst/>
          </a:prstGeom>
          <a:noFill/>
          <a:ln cap="flat" cmpd="sng" w="9525">
            <a:solidFill>
              <a:srgbClr val="424242"/>
            </a:solidFill>
            <a:prstDash val="solid"/>
            <a:round/>
            <a:headEnd len="med" w="med" type="none"/>
            <a:tailEnd len="med" w="med" type="stealth"/>
          </a:ln>
        </p:spPr>
      </p:cxnSp>
      <p:cxnSp>
        <p:nvCxnSpPr>
          <p:cNvPr id="1032" name="Google Shape;1032;p135"/>
          <p:cNvCxnSpPr/>
          <p:nvPr/>
        </p:nvCxnSpPr>
        <p:spPr>
          <a:xfrm rot="10800000">
            <a:off x="5027250" y="4529275"/>
            <a:ext cx="463800" cy="11100"/>
          </a:xfrm>
          <a:prstGeom prst="straightConnector1">
            <a:avLst/>
          </a:prstGeom>
          <a:noFill/>
          <a:ln cap="flat" cmpd="sng" w="9525">
            <a:solidFill>
              <a:srgbClr val="424242"/>
            </a:solidFill>
            <a:prstDash val="solid"/>
            <a:round/>
            <a:headEnd len="med" w="med" type="none"/>
            <a:tailEnd len="med" w="med" type="triangle"/>
          </a:ln>
        </p:spPr>
      </p:cxnSp>
      <p:cxnSp>
        <p:nvCxnSpPr>
          <p:cNvPr id="1033" name="Google Shape;1033;p135"/>
          <p:cNvCxnSpPr/>
          <p:nvPr/>
        </p:nvCxnSpPr>
        <p:spPr>
          <a:xfrm>
            <a:off x="6709900" y="4520050"/>
            <a:ext cx="414000" cy="4200"/>
          </a:xfrm>
          <a:prstGeom prst="straightConnector1">
            <a:avLst/>
          </a:prstGeom>
          <a:noFill/>
          <a:ln cap="flat" cmpd="sng" w="9525">
            <a:solidFill>
              <a:srgbClr val="424242"/>
            </a:solidFill>
            <a:prstDash val="solid"/>
            <a:round/>
            <a:headEnd len="med" w="med" type="none"/>
            <a:tailEnd len="med" w="med" type="triangle"/>
          </a:ln>
        </p:spPr>
      </p:cxnSp>
      <p:sp>
        <p:nvSpPr>
          <p:cNvPr id="1034" name="Google Shape;1034;p135"/>
          <p:cNvSpPr txBox="1"/>
          <p:nvPr/>
        </p:nvSpPr>
        <p:spPr>
          <a:xfrm>
            <a:off x="6712546" y="4242242"/>
            <a:ext cx="5106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rgbClr val="737373"/>
                </a:solidFill>
                <a:latin typeface="Catamaran"/>
                <a:ea typeface="Catamaran"/>
                <a:cs typeface="Catamaran"/>
                <a:sym typeface="Catamaran"/>
              </a:rPr>
              <a:t>True</a:t>
            </a:r>
            <a:endParaRPr sz="1100">
              <a:latin typeface="Catamaran"/>
              <a:ea typeface="Catamaran"/>
              <a:cs typeface="Catamaran"/>
              <a:sym typeface="Catamaran"/>
            </a:endParaRPr>
          </a:p>
        </p:txBody>
      </p:sp>
      <p:sp>
        <p:nvSpPr>
          <p:cNvPr id="1035" name="Google Shape;1035;p135"/>
          <p:cNvSpPr txBox="1"/>
          <p:nvPr/>
        </p:nvSpPr>
        <p:spPr>
          <a:xfrm>
            <a:off x="4995438" y="4227930"/>
            <a:ext cx="5106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rgbClr val="737373"/>
                </a:solidFill>
                <a:latin typeface="Catamaran"/>
                <a:ea typeface="Catamaran"/>
                <a:cs typeface="Catamaran"/>
                <a:sym typeface="Catamaran"/>
              </a:rPr>
              <a:t>False</a:t>
            </a:r>
            <a:endParaRPr sz="1100">
              <a:solidFill>
                <a:srgbClr val="737373"/>
              </a:solidFill>
              <a:latin typeface="Catamaran"/>
              <a:ea typeface="Catamaran"/>
              <a:cs typeface="Catamaran"/>
              <a:sym typeface="Catamaran"/>
            </a:endParaRPr>
          </a:p>
        </p:txBody>
      </p:sp>
      <p:cxnSp>
        <p:nvCxnSpPr>
          <p:cNvPr id="1036" name="Google Shape;1036;p135"/>
          <p:cNvCxnSpPr>
            <a:stCxn id="1020" idx="2"/>
            <a:endCxn id="1024" idx="0"/>
          </p:cNvCxnSpPr>
          <p:nvPr/>
        </p:nvCxnSpPr>
        <p:spPr>
          <a:xfrm flipH="1">
            <a:off x="8322450" y="3585754"/>
            <a:ext cx="7500" cy="738600"/>
          </a:xfrm>
          <a:prstGeom prst="straightConnector1">
            <a:avLst/>
          </a:prstGeom>
          <a:noFill/>
          <a:ln cap="flat" cmpd="sng" w="9525">
            <a:solidFill>
              <a:srgbClr val="424242"/>
            </a:solidFill>
            <a:prstDash val="solid"/>
            <a:round/>
            <a:headEnd len="med" w="med" type="none"/>
            <a:tailEnd len="med" w="med" type="triangle"/>
          </a:ln>
        </p:spPr>
      </p:cxnSp>
      <p:sp>
        <p:nvSpPr>
          <p:cNvPr id="1037" name="Google Shape;1037;p135"/>
          <p:cNvSpPr txBox="1"/>
          <p:nvPr/>
        </p:nvSpPr>
        <p:spPr>
          <a:xfrm>
            <a:off x="7123825" y="4324250"/>
            <a:ext cx="471900" cy="4002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lang="en">
                <a:solidFill>
                  <a:srgbClr val="737373"/>
                </a:solidFill>
                <a:latin typeface="Catamaran"/>
                <a:ea typeface="Catamaran"/>
                <a:cs typeface="Catamaran"/>
                <a:sym typeface="Catamaran"/>
              </a:rPr>
              <a:t>Yes</a:t>
            </a:r>
            <a:endParaRPr>
              <a:solidFill>
                <a:srgbClr val="737373"/>
              </a:solidFill>
              <a:latin typeface="Catamaran"/>
              <a:ea typeface="Catamaran"/>
              <a:cs typeface="Catamaran"/>
              <a:sym typeface="Catamaran"/>
            </a:endParaRPr>
          </a:p>
        </p:txBody>
      </p:sp>
      <p:sp>
        <p:nvSpPr>
          <p:cNvPr id="1038" name="Google Shape;1038;p135"/>
          <p:cNvSpPr txBox="1"/>
          <p:nvPr/>
        </p:nvSpPr>
        <p:spPr>
          <a:xfrm>
            <a:off x="4555563" y="4336025"/>
            <a:ext cx="471900" cy="369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lang="en" sz="1200">
                <a:solidFill>
                  <a:srgbClr val="737373"/>
                </a:solidFill>
                <a:latin typeface="Catamaran"/>
                <a:ea typeface="Catamaran"/>
                <a:cs typeface="Catamaran"/>
                <a:sym typeface="Catamaran"/>
              </a:rPr>
              <a:t>No</a:t>
            </a:r>
            <a:endParaRPr sz="1200">
              <a:solidFill>
                <a:srgbClr val="737373"/>
              </a:solidFill>
              <a:latin typeface="Catamaran"/>
              <a:ea typeface="Catamaran"/>
              <a:cs typeface="Catamaran"/>
              <a:sym typeface="Catamaran"/>
            </a:endParaRPr>
          </a:p>
        </p:txBody>
      </p:sp>
      <p:cxnSp>
        <p:nvCxnSpPr>
          <p:cNvPr id="1039" name="Google Shape;1039;p135"/>
          <p:cNvCxnSpPr>
            <a:stCxn id="1038" idx="1"/>
            <a:endCxn id="1023" idx="2"/>
          </p:cNvCxnSpPr>
          <p:nvPr/>
        </p:nvCxnSpPr>
        <p:spPr>
          <a:xfrm rot="10800000">
            <a:off x="4351563" y="4139675"/>
            <a:ext cx="204000" cy="381000"/>
          </a:xfrm>
          <a:prstGeom prst="bentConnector2">
            <a:avLst/>
          </a:prstGeom>
          <a:noFill/>
          <a:ln cap="flat" cmpd="sng" w="9525">
            <a:solidFill>
              <a:srgbClr val="424242"/>
            </a:solidFill>
            <a:prstDash val="solid"/>
            <a:round/>
            <a:headEnd len="med" w="med" type="none"/>
            <a:tailEnd len="med" w="med" type="none"/>
          </a:ln>
        </p:spPr>
      </p:cxnSp>
      <p:cxnSp>
        <p:nvCxnSpPr>
          <p:cNvPr id="1040" name="Google Shape;1040;p135"/>
          <p:cNvCxnSpPr>
            <a:stCxn id="1037" idx="2"/>
          </p:cNvCxnSpPr>
          <p:nvPr/>
        </p:nvCxnSpPr>
        <p:spPr>
          <a:xfrm rot="5400000">
            <a:off x="5574925" y="3072500"/>
            <a:ext cx="132900" cy="3436800"/>
          </a:xfrm>
          <a:prstGeom prst="bentConnector2">
            <a:avLst/>
          </a:prstGeom>
          <a:noFill/>
          <a:ln cap="flat" cmpd="sng" w="9525">
            <a:solidFill>
              <a:srgbClr val="424242"/>
            </a:solidFill>
            <a:prstDash val="solid"/>
            <a:round/>
            <a:headEnd len="med" w="med" type="none"/>
            <a:tailEnd len="med" w="med" type="none"/>
          </a:ln>
        </p:spPr>
      </p:cxnSp>
      <p:cxnSp>
        <p:nvCxnSpPr>
          <p:cNvPr id="1041" name="Google Shape;1041;p135"/>
          <p:cNvCxnSpPr>
            <a:endCxn id="1025" idx="1"/>
          </p:cNvCxnSpPr>
          <p:nvPr/>
        </p:nvCxnSpPr>
        <p:spPr>
          <a:xfrm rot="-5400000">
            <a:off x="3665525" y="3100629"/>
            <a:ext cx="2043300" cy="1496700"/>
          </a:xfrm>
          <a:prstGeom prst="bentConnector2">
            <a:avLst/>
          </a:prstGeom>
          <a:noFill/>
          <a:ln cap="flat" cmpd="sng" w="9525">
            <a:solidFill>
              <a:srgbClr val="424242"/>
            </a:solidFill>
            <a:prstDash val="solid"/>
            <a:round/>
            <a:headEnd len="med" w="med" type="none"/>
            <a:tailEnd len="med" w="med" type="none"/>
          </a:ln>
        </p:spPr>
      </p:cxnSp>
      <p:sp>
        <p:nvSpPr>
          <p:cNvPr id="1042" name="Google Shape;1042;p135"/>
          <p:cNvSpPr txBox="1"/>
          <p:nvPr/>
        </p:nvSpPr>
        <p:spPr>
          <a:xfrm>
            <a:off x="5326075" y="3785521"/>
            <a:ext cx="1016700" cy="369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rgbClr val="737373"/>
                </a:solidFill>
                <a:latin typeface="Catamaran"/>
                <a:ea typeface="Catamaran"/>
                <a:cs typeface="Catamaran"/>
                <a:sym typeface="Catamaran"/>
              </a:rPr>
              <a:t>Add 1 to </a:t>
            </a:r>
            <a:r>
              <a:rPr b="1" lang="en" sz="1200">
                <a:solidFill>
                  <a:srgbClr val="737373"/>
                </a:solidFill>
                <a:latin typeface="Catamaran"/>
                <a:ea typeface="Catamaran"/>
                <a:cs typeface="Catamaran"/>
                <a:sym typeface="Catamaran"/>
              </a:rPr>
              <a:t>i</a:t>
            </a:r>
            <a:endParaRPr b="1" sz="1200">
              <a:solidFill>
                <a:srgbClr val="737373"/>
              </a:solidFill>
              <a:latin typeface="Catamaran"/>
              <a:ea typeface="Catamaran"/>
              <a:cs typeface="Catamaran"/>
              <a:sym typeface="Catamaran"/>
            </a:endParaRPr>
          </a:p>
        </p:txBody>
      </p:sp>
      <p:cxnSp>
        <p:nvCxnSpPr>
          <p:cNvPr id="1043" name="Google Shape;1043;p135"/>
          <p:cNvCxnSpPr/>
          <p:nvPr/>
        </p:nvCxnSpPr>
        <p:spPr>
          <a:xfrm>
            <a:off x="5656000" y="4116654"/>
            <a:ext cx="5700" cy="131100"/>
          </a:xfrm>
          <a:prstGeom prst="straightConnector1">
            <a:avLst/>
          </a:prstGeom>
          <a:noFill/>
          <a:ln cap="flat" cmpd="sng" w="9525">
            <a:solidFill>
              <a:srgbClr val="424242"/>
            </a:solidFill>
            <a:prstDash val="solid"/>
            <a:round/>
            <a:headEnd len="med" w="med" type="none"/>
            <a:tailEnd len="med" w="med" type="stealth"/>
          </a:ln>
        </p:spPr>
      </p:cxnSp>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7" name="Shape 1047"/>
        <p:cNvGrpSpPr/>
        <p:nvPr/>
      </p:nvGrpSpPr>
      <p:grpSpPr>
        <a:xfrm>
          <a:off x="0" y="0"/>
          <a:ext cx="0" cy="0"/>
          <a:chOff x="0" y="0"/>
          <a:chExt cx="0" cy="0"/>
        </a:xfrm>
      </p:grpSpPr>
      <p:sp>
        <p:nvSpPr>
          <p:cNvPr id="1048" name="Google Shape;1048;p136"/>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latin typeface="Catamaran"/>
                <a:ea typeface="Catamaran"/>
                <a:cs typeface="Catamaran"/>
                <a:sym typeface="Catamaran"/>
              </a:rPr>
              <a:t>Exercises with Continue Statement</a:t>
            </a:r>
            <a:endParaRPr>
              <a:latin typeface="Catamaran"/>
              <a:ea typeface="Catamaran"/>
              <a:cs typeface="Catamaran"/>
              <a:sym typeface="Catamaran"/>
            </a:endParaRPr>
          </a:p>
        </p:txBody>
      </p:sp>
      <p:sp>
        <p:nvSpPr>
          <p:cNvPr id="1049" name="Google Shape;1049;p136"/>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Write a Java program that prints all the numbers</a:t>
            </a:r>
            <a:r>
              <a:rPr b="1" lang="en">
                <a:latin typeface="Catamaran"/>
                <a:ea typeface="Catamaran"/>
                <a:cs typeface="Catamaran"/>
                <a:sym typeface="Catamaran"/>
              </a:rPr>
              <a:t> from 0 to 6 except 3 and 6</a:t>
            </a:r>
            <a:r>
              <a:rPr lang="en">
                <a:latin typeface="Catamaran"/>
                <a:ea typeface="Catamaran"/>
                <a:cs typeface="Catamaran"/>
                <a:sym typeface="Catamaran"/>
              </a:rPr>
              <a:t>.</a:t>
            </a:r>
            <a:endParaRPr>
              <a:latin typeface="Catamaran"/>
              <a:ea typeface="Catamaran"/>
              <a:cs typeface="Catamaran"/>
              <a:sym typeface="Catamaran"/>
            </a:endParaRPr>
          </a:p>
          <a:p>
            <a:pPr indent="-342900" lvl="0" marL="457200" rtl="0" algn="l">
              <a:lnSpc>
                <a:spcPct val="115000"/>
              </a:lnSpc>
              <a:spcBef>
                <a:spcPts val="0"/>
              </a:spcBef>
              <a:spcAft>
                <a:spcPts val="0"/>
              </a:spcAft>
              <a:buSzPts val="1800"/>
              <a:buFont typeface="Catamaran"/>
              <a:buChar char="●"/>
            </a:pPr>
            <a:r>
              <a:rPr b="1" lang="en">
                <a:latin typeface="Catamaran"/>
                <a:ea typeface="Catamaran"/>
                <a:cs typeface="Catamaran"/>
                <a:sym typeface="Catamaran"/>
              </a:rPr>
              <a:t>Challenge:</a:t>
            </a:r>
            <a:r>
              <a:rPr lang="en">
                <a:latin typeface="Catamaran"/>
                <a:ea typeface="Catamaran"/>
                <a:cs typeface="Catamaran"/>
                <a:sym typeface="Catamaran"/>
              </a:rPr>
              <a:t> Get a number </a:t>
            </a:r>
            <a:r>
              <a:rPr b="1" lang="en">
                <a:latin typeface="Catamaran"/>
                <a:ea typeface="Catamaran"/>
                <a:cs typeface="Catamaran"/>
                <a:sym typeface="Catamaran"/>
              </a:rPr>
              <a:t>n</a:t>
            </a:r>
            <a:r>
              <a:rPr lang="en">
                <a:latin typeface="Catamaran"/>
                <a:ea typeface="Catamaran"/>
                <a:cs typeface="Catamaran"/>
                <a:sym typeface="Catamaran"/>
              </a:rPr>
              <a:t> from the user and print all numbers 0 to n </a:t>
            </a:r>
            <a:r>
              <a:rPr b="1" lang="en">
                <a:latin typeface="Catamaran"/>
                <a:ea typeface="Catamaran"/>
                <a:cs typeface="Catamaran"/>
                <a:sym typeface="Catamaran"/>
              </a:rPr>
              <a:t>except </a:t>
            </a:r>
            <a:r>
              <a:rPr lang="en">
                <a:latin typeface="Catamaran"/>
                <a:ea typeface="Catamaran"/>
                <a:cs typeface="Catamaran"/>
                <a:sym typeface="Catamaran"/>
              </a:rPr>
              <a:t>any multiples of 3</a:t>
            </a:r>
            <a:endParaRPr>
              <a:latin typeface="Catamaran"/>
              <a:ea typeface="Catamaran"/>
              <a:cs typeface="Catamaran"/>
              <a:sym typeface="Catamaran"/>
            </a:endParaRPr>
          </a:p>
          <a:p>
            <a:pPr indent="-342900" lvl="0" marL="457200" rtl="0" algn="l">
              <a:lnSpc>
                <a:spcPct val="115000"/>
              </a:lnSpc>
              <a:spcBef>
                <a:spcPts val="0"/>
              </a:spcBef>
              <a:spcAft>
                <a:spcPts val="0"/>
              </a:spcAft>
              <a:buSzPts val="1800"/>
              <a:buFont typeface="Catamaran"/>
              <a:buChar char="●"/>
            </a:pPr>
            <a:r>
              <a:rPr b="1" lang="en">
                <a:latin typeface="Catamaran"/>
                <a:ea typeface="Catamaran"/>
                <a:cs typeface="Catamaran"/>
                <a:sym typeface="Catamaran"/>
              </a:rPr>
              <a:t>Bonus:</a:t>
            </a:r>
            <a:r>
              <a:rPr lang="en">
                <a:latin typeface="Catamaran"/>
                <a:ea typeface="Catamaran"/>
                <a:cs typeface="Catamaran"/>
                <a:sym typeface="Catamaran"/>
              </a:rPr>
              <a:t> Allow the user to enter a </a:t>
            </a:r>
            <a:r>
              <a:rPr b="1" lang="en">
                <a:latin typeface="Catamaran"/>
                <a:ea typeface="Catamaran"/>
                <a:cs typeface="Catamaran"/>
                <a:sym typeface="Catamaran"/>
              </a:rPr>
              <a:t>start </a:t>
            </a:r>
            <a:r>
              <a:rPr lang="en">
                <a:latin typeface="Catamaran"/>
                <a:ea typeface="Catamaran"/>
                <a:cs typeface="Catamaran"/>
                <a:sym typeface="Catamaran"/>
              </a:rPr>
              <a:t>number, an </a:t>
            </a:r>
            <a:r>
              <a:rPr b="1" lang="en">
                <a:latin typeface="Catamaran"/>
                <a:ea typeface="Catamaran"/>
                <a:cs typeface="Catamaran"/>
                <a:sym typeface="Catamaran"/>
              </a:rPr>
              <a:t>end </a:t>
            </a:r>
            <a:r>
              <a:rPr lang="en">
                <a:latin typeface="Catamaran"/>
                <a:ea typeface="Catamaran"/>
                <a:cs typeface="Catamaran"/>
                <a:sym typeface="Catamaran"/>
              </a:rPr>
              <a:t>number, number to </a:t>
            </a:r>
            <a:r>
              <a:rPr b="1" lang="en">
                <a:latin typeface="Catamaran"/>
                <a:ea typeface="Catamaran"/>
                <a:cs typeface="Catamaran"/>
                <a:sym typeface="Catamaran"/>
              </a:rPr>
              <a:t>increment </a:t>
            </a:r>
            <a:r>
              <a:rPr lang="en">
                <a:latin typeface="Catamaran"/>
                <a:ea typeface="Catamaran"/>
                <a:cs typeface="Catamaran"/>
                <a:sym typeface="Catamaran"/>
              </a:rPr>
              <a:t>by, and what multiple </a:t>
            </a:r>
            <a:r>
              <a:rPr b="1" lang="en">
                <a:latin typeface="Catamaran"/>
                <a:ea typeface="Catamaran"/>
                <a:cs typeface="Catamaran"/>
                <a:sym typeface="Catamaran"/>
              </a:rPr>
              <a:t>not </a:t>
            </a:r>
            <a:r>
              <a:rPr lang="en">
                <a:latin typeface="Catamaran"/>
                <a:ea typeface="Catamaran"/>
                <a:cs typeface="Catamaran"/>
                <a:sym typeface="Catamaran"/>
              </a:rPr>
              <a:t>to include</a:t>
            </a:r>
            <a:endParaRPr>
              <a:latin typeface="Catamaran"/>
              <a:ea typeface="Catamaran"/>
              <a:cs typeface="Catamaran"/>
              <a:sym typeface="Catamaran"/>
            </a:endParaRPr>
          </a:p>
          <a:p>
            <a:pPr indent="-317500" lvl="1" marL="914400" rtl="0" algn="l">
              <a:lnSpc>
                <a:spcPct val="115000"/>
              </a:lnSpc>
              <a:spcBef>
                <a:spcPts val="0"/>
              </a:spcBef>
              <a:spcAft>
                <a:spcPts val="0"/>
              </a:spcAft>
              <a:buSzPts val="1400"/>
              <a:buFont typeface="Catamaran"/>
              <a:buChar char="○"/>
            </a:pPr>
            <a:r>
              <a:rPr lang="en">
                <a:latin typeface="Catamaran"/>
                <a:ea typeface="Catamaran"/>
                <a:cs typeface="Catamaran"/>
                <a:sym typeface="Catamaran"/>
              </a:rPr>
              <a:t>Ex: Start=4, End=10, increment=2, multiple=3</a:t>
            </a:r>
            <a:endParaRPr>
              <a:latin typeface="Catamaran"/>
              <a:ea typeface="Catamaran"/>
              <a:cs typeface="Catamaran"/>
              <a:sym typeface="Catamaran"/>
            </a:endParaRPr>
          </a:p>
          <a:p>
            <a:pPr indent="-317500" lvl="1" marL="914400" rtl="0" algn="l">
              <a:lnSpc>
                <a:spcPct val="115000"/>
              </a:lnSpc>
              <a:spcBef>
                <a:spcPts val="0"/>
              </a:spcBef>
              <a:spcAft>
                <a:spcPts val="0"/>
              </a:spcAft>
              <a:buSzPts val="1400"/>
              <a:buFont typeface="Catamaran"/>
              <a:buChar char="○"/>
            </a:pPr>
            <a:r>
              <a:rPr lang="en">
                <a:latin typeface="Catamaran"/>
                <a:ea typeface="Catamaran"/>
                <a:cs typeface="Catamaran"/>
                <a:sym typeface="Catamaran"/>
              </a:rPr>
              <a:t>Output: 4, 8, 10 </a:t>
            </a:r>
            <a:endParaRPr>
              <a:latin typeface="Catamaran"/>
              <a:ea typeface="Catamaran"/>
              <a:cs typeface="Catamaran"/>
              <a:sym typeface="Catamaran"/>
            </a:endParaRPr>
          </a:p>
        </p:txBody>
      </p:sp>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3" name="Shape 1053"/>
        <p:cNvGrpSpPr/>
        <p:nvPr/>
      </p:nvGrpSpPr>
      <p:grpSpPr>
        <a:xfrm>
          <a:off x="0" y="0"/>
          <a:ext cx="0" cy="0"/>
          <a:chOff x="0" y="0"/>
          <a:chExt cx="0" cy="0"/>
        </a:xfrm>
      </p:grpSpPr>
      <p:sp>
        <p:nvSpPr>
          <p:cNvPr id="1054" name="Google Shape;1054;p137"/>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latin typeface="Catamaran"/>
                <a:ea typeface="Catamaran"/>
                <a:cs typeface="Catamaran"/>
                <a:sym typeface="Catamaran"/>
              </a:rPr>
              <a:t>For Loop</a:t>
            </a:r>
            <a:endParaRPr>
              <a:latin typeface="Catamaran"/>
              <a:ea typeface="Catamaran"/>
              <a:cs typeface="Catamaran"/>
              <a:sym typeface="Catamaran"/>
            </a:endParaRPr>
          </a:p>
        </p:txBody>
      </p:sp>
      <p:sp>
        <p:nvSpPr>
          <p:cNvPr id="1055" name="Google Shape;1055;p137"/>
          <p:cNvSpPr txBox="1"/>
          <p:nvPr>
            <p:ph idx="1" type="body"/>
          </p:nvPr>
        </p:nvSpPr>
        <p:spPr>
          <a:xfrm>
            <a:off x="460950" y="1757125"/>
            <a:ext cx="8222100" cy="7677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Used for iterating when you have a set number of iterations</a:t>
            </a:r>
            <a:endParaRPr>
              <a:latin typeface="Catamaran"/>
              <a:ea typeface="Catamaran"/>
              <a:cs typeface="Catamaran"/>
              <a:sym typeface="Catamaran"/>
            </a:endParaRPr>
          </a:p>
          <a:p>
            <a:pPr indent="-317500" lvl="1" marL="914400" rtl="0" algn="l">
              <a:lnSpc>
                <a:spcPct val="115000"/>
              </a:lnSpc>
              <a:spcBef>
                <a:spcPts val="0"/>
              </a:spcBef>
              <a:spcAft>
                <a:spcPts val="0"/>
              </a:spcAft>
              <a:buSzPts val="1400"/>
              <a:buFont typeface="Catamaran"/>
              <a:buChar char="○"/>
            </a:pPr>
            <a:r>
              <a:rPr lang="en">
                <a:latin typeface="Catamaran"/>
                <a:ea typeface="Catamaran"/>
                <a:cs typeface="Catamaran"/>
                <a:sym typeface="Catamaran"/>
              </a:rPr>
              <a:t>Break and continue statement function in the same manner</a:t>
            </a:r>
            <a:endParaRPr>
              <a:latin typeface="Catamaran"/>
              <a:ea typeface="Catamaran"/>
              <a:cs typeface="Catamaran"/>
              <a:sym typeface="Catamaran"/>
            </a:endParaRPr>
          </a:p>
        </p:txBody>
      </p:sp>
      <p:sp>
        <p:nvSpPr>
          <p:cNvPr id="1056" name="Google Shape;1056;p137"/>
          <p:cNvSpPr txBox="1"/>
          <p:nvPr/>
        </p:nvSpPr>
        <p:spPr>
          <a:xfrm>
            <a:off x="366650" y="2762775"/>
            <a:ext cx="4572000" cy="17775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Catamaran"/>
                <a:ea typeface="Catamaran"/>
                <a:cs typeface="Catamaran"/>
                <a:sym typeface="Catamaran"/>
              </a:rPr>
              <a:t>General structure of code:</a:t>
            </a:r>
            <a:endParaRPr b="0" i="0" sz="13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38761D"/>
                </a:solidFill>
                <a:latin typeface="Courier New"/>
                <a:ea typeface="Courier New"/>
                <a:cs typeface="Courier New"/>
                <a:sym typeface="Courier New"/>
              </a:rPr>
              <a:t>for </a:t>
            </a:r>
            <a:r>
              <a:rPr b="0" i="0" lang="en" sz="1300" u="none" cap="none" strike="noStrike">
                <a:solidFill>
                  <a:srgbClr val="000000"/>
                </a:solidFill>
                <a:latin typeface="Courier New"/>
                <a:ea typeface="Courier New"/>
                <a:cs typeface="Courier New"/>
                <a:sym typeface="Courier New"/>
              </a:rPr>
              <a:t>(statement 1; statement 2; statement 3){</a:t>
            </a:r>
            <a:endParaRPr b="0" i="0" sz="13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Courier New"/>
                <a:ea typeface="Courier New"/>
                <a:cs typeface="Courier New"/>
                <a:sym typeface="Courier New"/>
              </a:rPr>
              <a:t>	</a:t>
            </a:r>
            <a:r>
              <a:rPr b="0" i="0" lang="en" sz="1300" u="none" cap="none" strike="noStrike">
                <a:solidFill>
                  <a:srgbClr val="45818E"/>
                </a:solidFill>
                <a:latin typeface="Courier New"/>
                <a:ea typeface="Courier New"/>
                <a:cs typeface="Courier New"/>
                <a:sym typeface="Courier New"/>
              </a:rPr>
              <a:t>//code to be executed</a:t>
            </a:r>
            <a:endParaRPr b="0" i="0" sz="1300" u="none" cap="none" strike="noStrike">
              <a:solidFill>
                <a:srgbClr val="45818E"/>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Courier New"/>
                <a:ea typeface="Courier New"/>
                <a:cs typeface="Courier New"/>
                <a:sym typeface="Courier New"/>
              </a:rPr>
              <a:t>}</a:t>
            </a:r>
            <a:endParaRPr b="0" i="0" sz="1300" u="none" cap="none" strike="noStrike">
              <a:solidFill>
                <a:srgbClr val="000000"/>
              </a:solidFill>
              <a:latin typeface="Courier New"/>
              <a:ea typeface="Courier New"/>
              <a:cs typeface="Courier New"/>
              <a:sym typeface="Courier New"/>
            </a:endParaRPr>
          </a:p>
        </p:txBody>
      </p:sp>
      <p:sp>
        <p:nvSpPr>
          <p:cNvPr id="1057" name="Google Shape;1057;p137"/>
          <p:cNvSpPr txBox="1"/>
          <p:nvPr/>
        </p:nvSpPr>
        <p:spPr>
          <a:xfrm>
            <a:off x="5165075" y="2600175"/>
            <a:ext cx="3655200" cy="2307000"/>
          </a:xfrm>
          <a:prstGeom prst="rect">
            <a:avLst/>
          </a:prstGeom>
          <a:solidFill>
            <a:srgbClr val="FFE5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Catamaran"/>
                <a:ea typeface="Catamaran"/>
                <a:cs typeface="Catamaran"/>
                <a:sym typeface="Catamaran"/>
              </a:rPr>
              <a:t>Note:</a:t>
            </a:r>
            <a:endParaRPr b="1" i="0" sz="1400" u="none" cap="none" strike="noStrike">
              <a:solidFill>
                <a:srgbClr val="000000"/>
              </a:solidFill>
              <a:latin typeface="Catamaran"/>
              <a:ea typeface="Catamaran"/>
              <a:cs typeface="Catamaran"/>
              <a:sym typeface="Catamaran"/>
            </a:endParaRPr>
          </a:p>
          <a:p>
            <a:pPr indent="-317500" lvl="0" marL="457200" marR="0" rtl="0" algn="l">
              <a:lnSpc>
                <a:spcPct val="100000"/>
              </a:lnSpc>
              <a:spcBef>
                <a:spcPts val="0"/>
              </a:spcBef>
              <a:spcAft>
                <a:spcPts val="0"/>
              </a:spcAft>
              <a:buClr>
                <a:srgbClr val="000000"/>
              </a:buClr>
              <a:buSzPts val="1400"/>
              <a:buFont typeface="Catamaran"/>
              <a:buChar char="●"/>
            </a:pPr>
            <a:r>
              <a:rPr b="0" i="0" lang="en" sz="1400" u="none" cap="none" strike="noStrike">
                <a:solidFill>
                  <a:srgbClr val="000000"/>
                </a:solidFill>
                <a:latin typeface="Catamaran"/>
                <a:ea typeface="Catamaran"/>
                <a:cs typeface="Catamaran"/>
                <a:sym typeface="Catamaran"/>
              </a:rPr>
              <a:t>Statement 1</a:t>
            </a:r>
            <a:endParaRPr b="0" i="0" sz="1400" u="none" cap="none" strike="noStrike">
              <a:solidFill>
                <a:srgbClr val="000000"/>
              </a:solidFill>
              <a:latin typeface="Catamaran"/>
              <a:ea typeface="Catamaran"/>
              <a:cs typeface="Catamaran"/>
              <a:sym typeface="Catamaran"/>
            </a:endParaRPr>
          </a:p>
          <a:p>
            <a:pPr indent="-317500" lvl="1" marL="914400" marR="0" rtl="0" algn="l">
              <a:lnSpc>
                <a:spcPct val="100000"/>
              </a:lnSpc>
              <a:spcBef>
                <a:spcPts val="0"/>
              </a:spcBef>
              <a:spcAft>
                <a:spcPts val="0"/>
              </a:spcAft>
              <a:buClr>
                <a:srgbClr val="000000"/>
              </a:buClr>
              <a:buSzPts val="1400"/>
              <a:buFont typeface="Catamaran"/>
              <a:buChar char="○"/>
            </a:pPr>
            <a:r>
              <a:rPr b="0" i="0" lang="en" sz="1400" u="none" cap="none" strike="noStrike">
                <a:solidFill>
                  <a:srgbClr val="000000"/>
                </a:solidFill>
                <a:latin typeface="Catamaran"/>
                <a:ea typeface="Catamaran"/>
                <a:cs typeface="Catamaran"/>
                <a:sym typeface="Catamaran"/>
              </a:rPr>
              <a:t>Executed one time before the code block is executed</a:t>
            </a:r>
            <a:endParaRPr b="0" i="0" sz="1400" u="none" cap="none" strike="noStrike">
              <a:solidFill>
                <a:srgbClr val="000000"/>
              </a:solidFill>
              <a:latin typeface="Catamaran"/>
              <a:ea typeface="Catamaran"/>
              <a:cs typeface="Catamaran"/>
              <a:sym typeface="Catamaran"/>
            </a:endParaRPr>
          </a:p>
          <a:p>
            <a:pPr indent="-317500" lvl="1" marL="914400" marR="0" rtl="0" algn="l">
              <a:lnSpc>
                <a:spcPct val="100000"/>
              </a:lnSpc>
              <a:spcBef>
                <a:spcPts val="0"/>
              </a:spcBef>
              <a:spcAft>
                <a:spcPts val="0"/>
              </a:spcAft>
              <a:buSzPts val="1400"/>
              <a:buFont typeface="Catamaran"/>
              <a:buChar char="○"/>
            </a:pPr>
            <a:r>
              <a:rPr lang="en">
                <a:latin typeface="Catamaran"/>
                <a:ea typeface="Catamaran"/>
                <a:cs typeface="Catamaran"/>
                <a:sym typeface="Catamaran"/>
              </a:rPr>
              <a:t>Initialization (start of for loop)</a:t>
            </a:r>
            <a:endParaRPr>
              <a:latin typeface="Catamaran"/>
              <a:ea typeface="Catamaran"/>
              <a:cs typeface="Catamaran"/>
              <a:sym typeface="Catamaran"/>
            </a:endParaRPr>
          </a:p>
          <a:p>
            <a:pPr indent="-317500" lvl="0" marL="457200" marR="0" rtl="0" algn="l">
              <a:lnSpc>
                <a:spcPct val="100000"/>
              </a:lnSpc>
              <a:spcBef>
                <a:spcPts val="0"/>
              </a:spcBef>
              <a:spcAft>
                <a:spcPts val="0"/>
              </a:spcAft>
              <a:buClr>
                <a:srgbClr val="000000"/>
              </a:buClr>
              <a:buSzPts val="1400"/>
              <a:buFont typeface="Catamaran"/>
              <a:buChar char="●"/>
            </a:pPr>
            <a:r>
              <a:rPr b="0" i="0" lang="en" sz="1400" u="none" cap="none" strike="noStrike">
                <a:solidFill>
                  <a:srgbClr val="000000"/>
                </a:solidFill>
                <a:latin typeface="Catamaran"/>
                <a:ea typeface="Catamaran"/>
                <a:cs typeface="Catamaran"/>
                <a:sym typeface="Catamaran"/>
              </a:rPr>
              <a:t>Statement 2</a:t>
            </a:r>
            <a:endParaRPr b="0" i="0" sz="1400" u="none" cap="none" strike="noStrike">
              <a:solidFill>
                <a:srgbClr val="000000"/>
              </a:solidFill>
              <a:latin typeface="Catamaran"/>
              <a:ea typeface="Catamaran"/>
              <a:cs typeface="Catamaran"/>
              <a:sym typeface="Catamaran"/>
            </a:endParaRPr>
          </a:p>
          <a:p>
            <a:pPr indent="-317500" lvl="1" marL="914400" marR="0" rtl="0" algn="l">
              <a:lnSpc>
                <a:spcPct val="100000"/>
              </a:lnSpc>
              <a:spcBef>
                <a:spcPts val="0"/>
              </a:spcBef>
              <a:spcAft>
                <a:spcPts val="0"/>
              </a:spcAft>
              <a:buClr>
                <a:srgbClr val="000000"/>
              </a:buClr>
              <a:buSzPts val="1400"/>
              <a:buFont typeface="Catamaran"/>
              <a:buChar char="○"/>
            </a:pPr>
            <a:r>
              <a:rPr b="0" i="0" lang="en" sz="1400" u="none" cap="none" strike="noStrike">
                <a:solidFill>
                  <a:srgbClr val="000000"/>
                </a:solidFill>
                <a:latin typeface="Catamaran"/>
                <a:ea typeface="Catamaran"/>
                <a:cs typeface="Catamaran"/>
                <a:sym typeface="Catamaran"/>
              </a:rPr>
              <a:t>Outlines the condition to be tested</a:t>
            </a:r>
            <a:endParaRPr b="0" i="0" sz="1400" u="none" cap="none" strike="noStrike">
              <a:solidFill>
                <a:srgbClr val="000000"/>
              </a:solidFill>
              <a:latin typeface="Catamaran"/>
              <a:ea typeface="Catamaran"/>
              <a:cs typeface="Catamaran"/>
              <a:sym typeface="Catamaran"/>
            </a:endParaRPr>
          </a:p>
          <a:p>
            <a:pPr indent="-317500" lvl="0" marL="457200" marR="0" rtl="0" algn="l">
              <a:lnSpc>
                <a:spcPct val="100000"/>
              </a:lnSpc>
              <a:spcBef>
                <a:spcPts val="0"/>
              </a:spcBef>
              <a:spcAft>
                <a:spcPts val="0"/>
              </a:spcAft>
              <a:buClr>
                <a:srgbClr val="000000"/>
              </a:buClr>
              <a:buSzPts val="1400"/>
              <a:buFont typeface="Catamaran"/>
              <a:buChar char="●"/>
            </a:pPr>
            <a:r>
              <a:rPr b="0" i="0" lang="en" sz="1400" u="none" cap="none" strike="noStrike">
                <a:solidFill>
                  <a:srgbClr val="000000"/>
                </a:solidFill>
                <a:latin typeface="Catamaran"/>
                <a:ea typeface="Catamaran"/>
                <a:cs typeface="Catamaran"/>
                <a:sym typeface="Catamaran"/>
              </a:rPr>
              <a:t>Statement 3</a:t>
            </a:r>
            <a:endParaRPr b="0" i="0" sz="1400" u="none" cap="none" strike="noStrike">
              <a:solidFill>
                <a:srgbClr val="000000"/>
              </a:solidFill>
              <a:latin typeface="Catamaran"/>
              <a:ea typeface="Catamaran"/>
              <a:cs typeface="Catamaran"/>
              <a:sym typeface="Catamaran"/>
            </a:endParaRPr>
          </a:p>
          <a:p>
            <a:pPr indent="-317500" lvl="1" marL="914400" marR="0" rtl="0" algn="l">
              <a:lnSpc>
                <a:spcPct val="100000"/>
              </a:lnSpc>
              <a:spcBef>
                <a:spcPts val="0"/>
              </a:spcBef>
              <a:spcAft>
                <a:spcPts val="0"/>
              </a:spcAft>
              <a:buClr>
                <a:srgbClr val="000000"/>
              </a:buClr>
              <a:buSzPts val="1400"/>
              <a:buFont typeface="Catamaran"/>
              <a:buChar char="○"/>
            </a:pPr>
            <a:r>
              <a:rPr b="0" i="0" lang="en" sz="1400" u="none" cap="none" strike="noStrike">
                <a:solidFill>
                  <a:srgbClr val="000000"/>
                </a:solidFill>
                <a:latin typeface="Catamaran"/>
                <a:ea typeface="Catamaran"/>
                <a:cs typeface="Catamaran"/>
                <a:sym typeface="Catamaran"/>
              </a:rPr>
              <a:t>Executed every iteration after the code block is executed</a:t>
            </a:r>
            <a:endParaRPr b="0" i="0" sz="1300" u="none" cap="none" strike="noStrike">
              <a:solidFill>
                <a:srgbClr val="000000"/>
              </a:solidFill>
              <a:latin typeface="Catamaran"/>
              <a:ea typeface="Catamaran"/>
              <a:cs typeface="Catamaran"/>
              <a:sym typeface="Catamaran"/>
            </a:endParaRPr>
          </a:p>
        </p:txBody>
      </p:sp>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1" name="Shape 1061"/>
        <p:cNvGrpSpPr/>
        <p:nvPr/>
      </p:nvGrpSpPr>
      <p:grpSpPr>
        <a:xfrm>
          <a:off x="0" y="0"/>
          <a:ext cx="0" cy="0"/>
          <a:chOff x="0" y="0"/>
          <a:chExt cx="0" cy="0"/>
        </a:xfrm>
      </p:grpSpPr>
      <p:sp>
        <p:nvSpPr>
          <p:cNvPr id="1062" name="Google Shape;1062;p138"/>
          <p:cNvSpPr txBox="1"/>
          <p:nvPr>
            <p:ph type="title"/>
          </p:nvPr>
        </p:nvSpPr>
        <p:spPr>
          <a:xfrm>
            <a:off x="471900" y="717500"/>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latin typeface="Catamaran"/>
                <a:ea typeface="Catamaran"/>
                <a:cs typeface="Catamaran"/>
                <a:sym typeface="Catamaran"/>
              </a:rPr>
              <a:t>For Loop</a:t>
            </a:r>
            <a:endParaRPr>
              <a:latin typeface="Catamaran"/>
              <a:ea typeface="Catamaran"/>
              <a:cs typeface="Catamaran"/>
              <a:sym typeface="Catamaran"/>
            </a:endParaRPr>
          </a:p>
        </p:txBody>
      </p:sp>
      <p:sp>
        <p:nvSpPr>
          <p:cNvPr id="1063" name="Google Shape;1063;p138"/>
          <p:cNvSpPr txBox="1"/>
          <p:nvPr/>
        </p:nvSpPr>
        <p:spPr>
          <a:xfrm>
            <a:off x="4720400" y="1843875"/>
            <a:ext cx="3748500" cy="22104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tamaran"/>
                <a:ea typeface="Catamaran"/>
                <a:cs typeface="Catamaran"/>
                <a:sym typeface="Catamaran"/>
              </a:rPr>
              <a:t>Code:</a:t>
            </a:r>
            <a:endParaRPr b="0" i="0" sz="14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38761D"/>
                </a:solidFill>
                <a:latin typeface="Courier New"/>
                <a:ea typeface="Courier New"/>
                <a:cs typeface="Courier New"/>
                <a:sym typeface="Courier New"/>
              </a:rPr>
              <a:t>for</a:t>
            </a:r>
            <a:r>
              <a:rPr b="0" i="0" lang="en" sz="1400" u="none" cap="none" strike="noStrike">
                <a:solidFill>
                  <a:srgbClr val="000000"/>
                </a:solidFill>
                <a:latin typeface="Courier New"/>
                <a:ea typeface="Courier New"/>
                <a:cs typeface="Courier New"/>
                <a:sym typeface="Courier New"/>
              </a:rPr>
              <a:t>(int i = 1; i &lt; 6; i++) {</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38761D"/>
                </a:solidFill>
                <a:latin typeface="Courier New"/>
                <a:ea typeface="Courier New"/>
                <a:cs typeface="Courier New"/>
                <a:sym typeface="Courier New"/>
              </a:rPr>
              <a:t>	if </a:t>
            </a:r>
            <a:r>
              <a:rPr b="0" i="0" lang="en" sz="1400" u="none" cap="none" strike="noStrike">
                <a:solidFill>
                  <a:srgbClr val="000000"/>
                </a:solidFill>
                <a:latin typeface="Courier New"/>
                <a:ea typeface="Courier New"/>
                <a:cs typeface="Courier New"/>
                <a:sym typeface="Courier New"/>
              </a:rPr>
              <a:t>(i % 2 == 0) {</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38761D"/>
                </a:solidFill>
                <a:latin typeface="Courier New"/>
                <a:ea typeface="Courier New"/>
                <a:cs typeface="Courier New"/>
                <a:sym typeface="Courier New"/>
              </a:rPr>
              <a:t>		continue</a:t>
            </a:r>
            <a:r>
              <a:rPr b="0" i="0" lang="en" sz="1400" u="none" cap="none" strike="noStrike">
                <a:solidFill>
                  <a:srgbClr val="000000"/>
                </a:solidFill>
                <a:latin typeface="Courier New"/>
                <a:ea typeface="Courier New"/>
                <a:cs typeface="Courier New"/>
                <a:sym typeface="Courier New"/>
              </a:rPr>
              <a:t>; }</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urier New"/>
                <a:ea typeface="Courier New"/>
                <a:cs typeface="Courier New"/>
                <a:sym typeface="Courier New"/>
              </a:rPr>
              <a:t>	</a:t>
            </a:r>
            <a:r>
              <a:rPr b="0" i="0" lang="en" sz="1400" u="none" cap="none" strike="noStrike">
                <a:solidFill>
                  <a:srgbClr val="38761D"/>
                </a:solidFill>
                <a:latin typeface="Courier New"/>
                <a:ea typeface="Courier New"/>
                <a:cs typeface="Courier New"/>
                <a:sym typeface="Courier New"/>
              </a:rPr>
              <a:t>System.out.println</a:t>
            </a:r>
            <a:r>
              <a:rPr b="0" i="0" lang="en" sz="1400" u="none" cap="none" strike="noStrike">
                <a:solidFill>
                  <a:srgbClr val="000000"/>
                </a:solidFill>
                <a:latin typeface="Courier New"/>
                <a:ea typeface="Courier New"/>
                <a:cs typeface="Courier New"/>
                <a:sym typeface="Courier New"/>
              </a:rPr>
              <a:t>(i); }</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tamaran"/>
                <a:ea typeface="Catamaran"/>
                <a:cs typeface="Catamaran"/>
                <a:sym typeface="Catamaran"/>
              </a:rPr>
              <a:t>Output:</a:t>
            </a:r>
            <a:endParaRPr b="0" i="0" sz="14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urier New"/>
                <a:ea typeface="Courier New"/>
                <a:cs typeface="Courier New"/>
                <a:sym typeface="Courier New"/>
              </a:rPr>
              <a:t>1</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urier New"/>
                <a:ea typeface="Courier New"/>
                <a:cs typeface="Courier New"/>
                <a:sym typeface="Courier New"/>
              </a:rPr>
              <a:t>3</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urier New"/>
                <a:ea typeface="Courier New"/>
                <a:cs typeface="Courier New"/>
                <a:sym typeface="Courier New"/>
              </a:rPr>
              <a:t>5</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urier New"/>
              <a:ea typeface="Courier New"/>
              <a:cs typeface="Courier New"/>
              <a:sym typeface="Courier New"/>
            </a:endParaRPr>
          </a:p>
        </p:txBody>
      </p:sp>
      <p:sp>
        <p:nvSpPr>
          <p:cNvPr id="1064" name="Google Shape;1064;p138"/>
          <p:cNvSpPr txBox="1"/>
          <p:nvPr/>
        </p:nvSpPr>
        <p:spPr>
          <a:xfrm>
            <a:off x="4720400" y="4140850"/>
            <a:ext cx="3748500" cy="840900"/>
          </a:xfrm>
          <a:prstGeom prst="rect">
            <a:avLst/>
          </a:prstGeom>
          <a:solidFill>
            <a:srgbClr val="FFE5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rgbClr val="000000"/>
                </a:solidFill>
                <a:latin typeface="Catamaran"/>
                <a:ea typeface="Catamaran"/>
                <a:cs typeface="Catamaran"/>
                <a:sym typeface="Catamaran"/>
              </a:rPr>
              <a:t>Note:</a:t>
            </a:r>
            <a:endParaRPr b="1" i="0" sz="1500" u="none" cap="none" strike="noStrike">
              <a:solidFill>
                <a:srgbClr val="000000"/>
              </a:solidFill>
              <a:latin typeface="Catamaran"/>
              <a:ea typeface="Catamaran"/>
              <a:cs typeface="Catamaran"/>
              <a:sym typeface="Catamaran"/>
            </a:endParaRPr>
          </a:p>
          <a:p>
            <a:pPr indent="-323850" lvl="0" marL="457200" marR="0" rtl="0" algn="l">
              <a:lnSpc>
                <a:spcPct val="100000"/>
              </a:lnSpc>
              <a:spcBef>
                <a:spcPts val="0"/>
              </a:spcBef>
              <a:spcAft>
                <a:spcPts val="0"/>
              </a:spcAft>
              <a:buClr>
                <a:srgbClr val="000000"/>
              </a:buClr>
              <a:buSzPts val="1500"/>
              <a:buFont typeface="Catamaran"/>
              <a:buChar char="●"/>
            </a:pPr>
            <a:r>
              <a:rPr b="0" i="0" lang="en" sz="1500" u="none" cap="none" strike="noStrike">
                <a:solidFill>
                  <a:srgbClr val="000000"/>
                </a:solidFill>
                <a:latin typeface="Catamaran"/>
                <a:ea typeface="Catamaran"/>
                <a:cs typeface="Catamaran"/>
                <a:sym typeface="Catamaran"/>
              </a:rPr>
              <a:t>Less like the ‘for’ keyword in C-like languages, acts more as an iterator</a:t>
            </a:r>
            <a:endParaRPr b="0" i="0" sz="15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urier New"/>
              <a:ea typeface="Courier New"/>
              <a:cs typeface="Courier New"/>
              <a:sym typeface="Courier New"/>
            </a:endParaRPr>
          </a:p>
        </p:txBody>
      </p:sp>
      <p:sp>
        <p:nvSpPr>
          <p:cNvPr id="1065" name="Google Shape;1065;p138"/>
          <p:cNvSpPr txBox="1"/>
          <p:nvPr/>
        </p:nvSpPr>
        <p:spPr>
          <a:xfrm>
            <a:off x="471900" y="1843875"/>
            <a:ext cx="3748500" cy="31380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tamaran"/>
                <a:ea typeface="Catamaran"/>
                <a:cs typeface="Catamaran"/>
                <a:sym typeface="Catamaran"/>
              </a:rPr>
              <a:t>Code:</a:t>
            </a:r>
            <a:endParaRPr b="0" i="0" sz="14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38761D"/>
                </a:solidFill>
                <a:latin typeface="Courier New"/>
                <a:ea typeface="Courier New"/>
                <a:cs typeface="Courier New"/>
                <a:sym typeface="Courier New"/>
              </a:rPr>
              <a:t>for</a:t>
            </a:r>
            <a:r>
              <a:rPr b="0" i="0" lang="en" sz="1400" u="none" cap="none" strike="noStrike">
                <a:solidFill>
                  <a:srgbClr val="000000"/>
                </a:solidFill>
                <a:latin typeface="Courier New"/>
                <a:ea typeface="Courier New"/>
                <a:cs typeface="Courier New"/>
                <a:sym typeface="Courier New"/>
              </a:rPr>
              <a:t>(int i = 0; i &lt; 5; i++){</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urier New"/>
                <a:ea typeface="Courier New"/>
                <a:cs typeface="Courier New"/>
                <a:sym typeface="Courier New"/>
              </a:rPr>
              <a:t>	</a:t>
            </a:r>
            <a:r>
              <a:rPr b="0" i="0" lang="en" sz="1400" u="none" cap="none" strike="noStrike">
                <a:solidFill>
                  <a:srgbClr val="38761D"/>
                </a:solidFill>
                <a:latin typeface="Courier New"/>
                <a:ea typeface="Courier New"/>
                <a:cs typeface="Courier New"/>
                <a:sym typeface="Courier New"/>
              </a:rPr>
              <a:t>System.out.println</a:t>
            </a:r>
            <a:r>
              <a:rPr b="0" i="0" lang="en" sz="1400" u="none" cap="none" strike="noStrike">
                <a:solidFill>
                  <a:srgbClr val="000000"/>
                </a:solidFill>
                <a:latin typeface="Courier New"/>
                <a:ea typeface="Courier New"/>
                <a:cs typeface="Courier New"/>
                <a:sym typeface="Courier New"/>
              </a:rPr>
              <a:t>(i); </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urier New"/>
                <a:ea typeface="Courier New"/>
                <a:cs typeface="Courier New"/>
                <a:sym typeface="Courier New"/>
              </a:rPr>
              <a:t>}</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tamaran"/>
                <a:ea typeface="Catamaran"/>
                <a:cs typeface="Catamaran"/>
                <a:sym typeface="Catamaran"/>
              </a:rPr>
              <a:t>Output:</a:t>
            </a:r>
            <a:endParaRPr b="0" i="0" sz="14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urier New"/>
                <a:ea typeface="Courier New"/>
                <a:cs typeface="Courier New"/>
                <a:sym typeface="Courier New"/>
              </a:rPr>
              <a:t>0</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urier New"/>
                <a:ea typeface="Courier New"/>
                <a:cs typeface="Courier New"/>
                <a:sym typeface="Courier New"/>
              </a:rPr>
              <a:t>1</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urier New"/>
                <a:ea typeface="Courier New"/>
                <a:cs typeface="Courier New"/>
                <a:sym typeface="Courier New"/>
              </a:rPr>
              <a:t>2</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urier New"/>
                <a:ea typeface="Courier New"/>
                <a:cs typeface="Courier New"/>
                <a:sym typeface="Courier New"/>
              </a:rPr>
              <a:t>3</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urier New"/>
                <a:ea typeface="Courier New"/>
                <a:cs typeface="Courier New"/>
                <a:sym typeface="Courier New"/>
              </a:rPr>
              <a:t>4</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urier New"/>
              <a:ea typeface="Courier New"/>
              <a:cs typeface="Courier New"/>
              <a:sym typeface="Courier New"/>
            </a:endParaRPr>
          </a:p>
        </p:txBody>
      </p:sp>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9" name="Shape 1069"/>
        <p:cNvGrpSpPr/>
        <p:nvPr/>
      </p:nvGrpSpPr>
      <p:grpSpPr>
        <a:xfrm>
          <a:off x="0" y="0"/>
          <a:ext cx="0" cy="0"/>
          <a:chOff x="0" y="0"/>
          <a:chExt cx="0" cy="0"/>
        </a:xfrm>
      </p:grpSpPr>
      <p:sp>
        <p:nvSpPr>
          <p:cNvPr id="1070" name="Google Shape;1070;p139"/>
          <p:cNvSpPr txBox="1"/>
          <p:nvPr>
            <p:ph type="title"/>
          </p:nvPr>
        </p:nvSpPr>
        <p:spPr>
          <a:xfrm>
            <a:off x="471900" y="717500"/>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latin typeface="Catamaran"/>
                <a:ea typeface="Catamaran"/>
                <a:cs typeface="Catamaran"/>
                <a:sym typeface="Catamaran"/>
              </a:rPr>
              <a:t>Comparison: While Loop v. For Loop</a:t>
            </a:r>
            <a:endParaRPr>
              <a:latin typeface="Catamaran"/>
              <a:ea typeface="Catamaran"/>
              <a:cs typeface="Catamaran"/>
              <a:sym typeface="Catamaran"/>
            </a:endParaRPr>
          </a:p>
        </p:txBody>
      </p:sp>
      <p:sp>
        <p:nvSpPr>
          <p:cNvPr id="1071" name="Google Shape;1071;p139"/>
          <p:cNvSpPr txBox="1"/>
          <p:nvPr/>
        </p:nvSpPr>
        <p:spPr>
          <a:xfrm>
            <a:off x="3585200" y="1931375"/>
            <a:ext cx="2937300" cy="2553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300" u="none" cap="none" strike="noStrike">
                <a:solidFill>
                  <a:srgbClr val="000000"/>
                </a:solidFill>
                <a:latin typeface="Catamaran"/>
                <a:ea typeface="Catamaran"/>
                <a:cs typeface="Catamaran"/>
                <a:sym typeface="Catamaran"/>
              </a:rPr>
              <a:t>Code:</a:t>
            </a:r>
            <a:r>
              <a:rPr lang="en" sz="1300">
                <a:latin typeface="Catamaran"/>
                <a:ea typeface="Catamaran"/>
                <a:cs typeface="Catamaran"/>
                <a:sym typeface="Catamaran"/>
              </a:rPr>
              <a:t> For Loop</a:t>
            </a:r>
            <a:endParaRPr b="0" i="0" sz="13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400"/>
              <a:buFont typeface="Arial"/>
              <a:buNone/>
            </a:pPr>
            <a:r>
              <a:rPr b="0" i="0" lang="en" sz="1300" u="none" cap="none" strike="noStrike">
                <a:solidFill>
                  <a:srgbClr val="38761D"/>
                </a:solidFill>
                <a:latin typeface="Courier New"/>
                <a:ea typeface="Courier New"/>
                <a:cs typeface="Courier New"/>
                <a:sym typeface="Courier New"/>
              </a:rPr>
              <a:t>for</a:t>
            </a:r>
            <a:r>
              <a:rPr b="0" i="0" lang="en" sz="1300" u="none" cap="none" strike="noStrike">
                <a:solidFill>
                  <a:srgbClr val="000000"/>
                </a:solidFill>
                <a:latin typeface="Courier New"/>
                <a:ea typeface="Courier New"/>
                <a:cs typeface="Courier New"/>
                <a:sym typeface="Courier New"/>
              </a:rPr>
              <a:t>(</a:t>
            </a:r>
            <a:r>
              <a:rPr lang="en" sz="1300">
                <a:solidFill>
                  <a:srgbClr val="BF39C0"/>
                </a:solidFill>
                <a:latin typeface="Courier New"/>
                <a:ea typeface="Courier New"/>
                <a:cs typeface="Courier New"/>
                <a:sym typeface="Courier New"/>
              </a:rPr>
              <a:t>int</a:t>
            </a:r>
            <a:r>
              <a:rPr b="0" i="0" lang="en" sz="1300" u="none" cap="none" strike="noStrike">
                <a:solidFill>
                  <a:srgbClr val="000000"/>
                </a:solidFill>
                <a:latin typeface="Courier New"/>
                <a:ea typeface="Courier New"/>
                <a:cs typeface="Courier New"/>
                <a:sym typeface="Courier New"/>
              </a:rPr>
              <a:t> i = 0; i &lt; 5; i++){</a:t>
            </a:r>
            <a:endParaRPr b="0" i="0" sz="13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300" u="none" cap="none" strike="noStrike">
                <a:solidFill>
                  <a:srgbClr val="000000"/>
                </a:solidFill>
                <a:latin typeface="Courier New"/>
                <a:ea typeface="Courier New"/>
                <a:cs typeface="Courier New"/>
                <a:sym typeface="Courier New"/>
              </a:rPr>
              <a:t>	</a:t>
            </a:r>
            <a:r>
              <a:rPr b="0" i="0" lang="en" sz="1300" u="none" cap="none" strike="noStrike">
                <a:solidFill>
                  <a:srgbClr val="38761D"/>
                </a:solidFill>
                <a:latin typeface="Courier New"/>
                <a:ea typeface="Courier New"/>
                <a:cs typeface="Courier New"/>
                <a:sym typeface="Courier New"/>
              </a:rPr>
              <a:t>System.out.println</a:t>
            </a:r>
            <a:r>
              <a:rPr b="0" i="0" lang="en" sz="1300" u="none" cap="none" strike="noStrike">
                <a:solidFill>
                  <a:srgbClr val="000000"/>
                </a:solidFill>
                <a:latin typeface="Courier New"/>
                <a:ea typeface="Courier New"/>
                <a:cs typeface="Courier New"/>
                <a:sym typeface="Courier New"/>
              </a:rPr>
              <a:t>(i); </a:t>
            </a:r>
            <a:endParaRPr b="0" i="0" sz="13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300" u="none" cap="none" strike="noStrike">
                <a:solidFill>
                  <a:srgbClr val="000000"/>
                </a:solidFill>
                <a:latin typeface="Courier New"/>
                <a:ea typeface="Courier New"/>
                <a:cs typeface="Courier New"/>
                <a:sym typeface="Courier New"/>
              </a:rPr>
              <a:t>}</a:t>
            </a:r>
            <a:endParaRPr b="0" i="0" sz="13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t/>
            </a:r>
            <a:endParaRPr sz="1300">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t/>
            </a:r>
            <a:endParaRPr sz="1300">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100" u="none" cap="none" strike="noStrike">
                <a:solidFill>
                  <a:srgbClr val="000000"/>
                </a:solidFill>
                <a:latin typeface="Catamaran"/>
                <a:ea typeface="Catamaran"/>
                <a:cs typeface="Catamaran"/>
                <a:sym typeface="Catamaran"/>
              </a:rPr>
              <a:t>Output:</a:t>
            </a:r>
            <a:endParaRPr b="0" i="0" sz="11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400"/>
              <a:buFont typeface="Arial"/>
              <a:buNone/>
            </a:pPr>
            <a:r>
              <a:rPr b="0" i="0" lang="en" sz="1100" u="none" cap="none" strike="noStrike">
                <a:solidFill>
                  <a:srgbClr val="000000"/>
                </a:solidFill>
                <a:latin typeface="Courier New"/>
                <a:ea typeface="Courier New"/>
                <a:cs typeface="Courier New"/>
                <a:sym typeface="Courier New"/>
              </a:rPr>
              <a:t>0</a:t>
            </a:r>
            <a:endParaRPr b="0" i="0" sz="11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100" u="none" cap="none" strike="noStrike">
                <a:solidFill>
                  <a:srgbClr val="000000"/>
                </a:solidFill>
                <a:latin typeface="Courier New"/>
                <a:ea typeface="Courier New"/>
                <a:cs typeface="Courier New"/>
                <a:sym typeface="Courier New"/>
              </a:rPr>
              <a:t>1</a:t>
            </a:r>
            <a:endParaRPr b="0" i="0" sz="11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100" u="none" cap="none" strike="noStrike">
                <a:solidFill>
                  <a:srgbClr val="000000"/>
                </a:solidFill>
                <a:latin typeface="Courier New"/>
                <a:ea typeface="Courier New"/>
                <a:cs typeface="Courier New"/>
                <a:sym typeface="Courier New"/>
              </a:rPr>
              <a:t>2</a:t>
            </a:r>
            <a:endParaRPr b="0" i="0" sz="11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100" u="none" cap="none" strike="noStrike">
                <a:solidFill>
                  <a:srgbClr val="000000"/>
                </a:solidFill>
                <a:latin typeface="Courier New"/>
                <a:ea typeface="Courier New"/>
                <a:cs typeface="Courier New"/>
                <a:sym typeface="Courier New"/>
              </a:rPr>
              <a:t>3</a:t>
            </a:r>
            <a:endParaRPr b="0" i="0" sz="11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100" u="none" cap="none" strike="noStrike">
                <a:solidFill>
                  <a:srgbClr val="000000"/>
                </a:solidFill>
                <a:latin typeface="Courier New"/>
                <a:ea typeface="Courier New"/>
                <a:cs typeface="Courier New"/>
                <a:sym typeface="Courier New"/>
              </a:rPr>
              <a:t>4</a:t>
            </a:r>
            <a:endParaRPr b="0" i="0" sz="11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urier New"/>
              <a:ea typeface="Courier New"/>
              <a:cs typeface="Courier New"/>
              <a:sym typeface="Courier New"/>
            </a:endParaRPr>
          </a:p>
        </p:txBody>
      </p:sp>
      <p:sp>
        <p:nvSpPr>
          <p:cNvPr id="1072" name="Google Shape;1072;p139"/>
          <p:cNvSpPr txBox="1"/>
          <p:nvPr/>
        </p:nvSpPr>
        <p:spPr>
          <a:xfrm>
            <a:off x="471900" y="1914275"/>
            <a:ext cx="2937300" cy="25704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Catamaran"/>
                <a:ea typeface="Catamaran"/>
                <a:cs typeface="Catamaran"/>
                <a:sym typeface="Catamaran"/>
              </a:rPr>
              <a:t>Code: While Loop</a:t>
            </a:r>
            <a:endParaRPr b="0" i="0" sz="13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BF39C0"/>
                </a:solidFill>
                <a:latin typeface="Courier New"/>
                <a:ea typeface="Courier New"/>
                <a:cs typeface="Courier New"/>
                <a:sym typeface="Courier New"/>
              </a:rPr>
              <a:t>int</a:t>
            </a:r>
            <a:r>
              <a:rPr b="0" i="0" lang="en" sz="1300" u="none" cap="none" strike="noStrike">
                <a:solidFill>
                  <a:srgbClr val="000000"/>
                </a:solidFill>
                <a:latin typeface="Courier New"/>
                <a:ea typeface="Courier New"/>
                <a:cs typeface="Courier New"/>
                <a:sym typeface="Courier New"/>
              </a:rPr>
              <a:t> i = </a:t>
            </a:r>
            <a:r>
              <a:rPr lang="en" sz="1300">
                <a:latin typeface="Courier New"/>
                <a:ea typeface="Courier New"/>
                <a:cs typeface="Courier New"/>
                <a:sym typeface="Courier New"/>
              </a:rPr>
              <a:t>0</a:t>
            </a:r>
            <a:r>
              <a:rPr b="0" i="0" lang="en" sz="1300" u="none" cap="none" strike="noStrike">
                <a:solidFill>
                  <a:srgbClr val="000000"/>
                </a:solidFill>
                <a:latin typeface="Courier New"/>
                <a:ea typeface="Courier New"/>
                <a:cs typeface="Courier New"/>
                <a:sym typeface="Courier New"/>
              </a:rPr>
              <a:t>;</a:t>
            </a:r>
            <a:endParaRPr b="0" i="0" sz="13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38761D"/>
                </a:solidFill>
                <a:latin typeface="Courier New"/>
                <a:ea typeface="Courier New"/>
                <a:cs typeface="Courier New"/>
                <a:sym typeface="Courier New"/>
              </a:rPr>
              <a:t>while </a:t>
            </a:r>
            <a:r>
              <a:rPr b="0" i="0" lang="en" sz="1300" u="none" cap="none" strike="noStrike">
                <a:solidFill>
                  <a:srgbClr val="000000"/>
                </a:solidFill>
                <a:latin typeface="Courier New"/>
                <a:ea typeface="Courier New"/>
                <a:cs typeface="Courier New"/>
                <a:sym typeface="Courier New"/>
              </a:rPr>
              <a:t>(i &lt; </a:t>
            </a:r>
            <a:r>
              <a:rPr lang="en" sz="1300">
                <a:latin typeface="Courier New"/>
                <a:ea typeface="Courier New"/>
                <a:cs typeface="Courier New"/>
                <a:sym typeface="Courier New"/>
              </a:rPr>
              <a:t>5</a:t>
            </a:r>
            <a:r>
              <a:rPr b="0" i="0" lang="en" sz="1300" u="none" cap="none" strike="noStrike">
                <a:solidFill>
                  <a:srgbClr val="000000"/>
                </a:solidFill>
                <a:latin typeface="Courier New"/>
                <a:ea typeface="Courier New"/>
                <a:cs typeface="Courier New"/>
                <a:sym typeface="Courier New"/>
              </a:rPr>
              <a:t>){</a:t>
            </a:r>
            <a:endParaRPr b="0" i="0" sz="13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38761D"/>
                </a:solidFill>
                <a:latin typeface="Courier New"/>
                <a:ea typeface="Courier New"/>
                <a:cs typeface="Courier New"/>
                <a:sym typeface="Courier New"/>
              </a:rPr>
              <a:t>	System.out.println</a:t>
            </a:r>
            <a:r>
              <a:rPr b="0" i="0" lang="en" sz="1300" u="none" cap="none" strike="noStrike">
                <a:solidFill>
                  <a:srgbClr val="000000"/>
                </a:solidFill>
                <a:latin typeface="Courier New"/>
                <a:ea typeface="Courier New"/>
                <a:cs typeface="Courier New"/>
                <a:sym typeface="Courier New"/>
              </a:rPr>
              <a:t>(i);</a:t>
            </a:r>
            <a:endParaRPr b="0" i="0" sz="13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38761D"/>
                </a:solidFill>
                <a:latin typeface="Courier New"/>
                <a:ea typeface="Courier New"/>
                <a:cs typeface="Courier New"/>
                <a:sym typeface="Courier New"/>
              </a:rPr>
              <a:t>	</a:t>
            </a:r>
            <a:r>
              <a:rPr b="0" i="0" lang="en" sz="1300" u="none" cap="none" strike="noStrike">
                <a:solidFill>
                  <a:srgbClr val="000000"/>
                </a:solidFill>
                <a:latin typeface="Courier New"/>
                <a:ea typeface="Courier New"/>
                <a:cs typeface="Courier New"/>
                <a:sym typeface="Courier New"/>
              </a:rPr>
              <a:t>i += 1; </a:t>
            </a:r>
            <a:endParaRPr b="0" i="0" sz="13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Courier New"/>
                <a:ea typeface="Courier New"/>
                <a:cs typeface="Courier New"/>
                <a:sym typeface="Courier New"/>
              </a:rPr>
              <a:t>}</a:t>
            </a:r>
            <a:endParaRPr b="0" i="0" sz="13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300"/>
              <a:buFont typeface="Arial"/>
              <a:buNone/>
            </a:pPr>
            <a:r>
              <a:rPr b="0" i="0" lang="en" sz="1100" u="none" cap="none" strike="noStrike">
                <a:solidFill>
                  <a:srgbClr val="000000"/>
                </a:solidFill>
                <a:latin typeface="Catamaran"/>
                <a:ea typeface="Catamaran"/>
                <a:cs typeface="Catamaran"/>
                <a:sym typeface="Catamaran"/>
              </a:rPr>
              <a:t>Output:</a:t>
            </a:r>
            <a:endParaRPr b="0" i="0" sz="11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300"/>
              <a:buFont typeface="Arial"/>
              <a:buNone/>
            </a:pPr>
            <a:r>
              <a:rPr lang="en" sz="1100">
                <a:latin typeface="Courier New"/>
                <a:ea typeface="Courier New"/>
                <a:cs typeface="Courier New"/>
                <a:sym typeface="Courier New"/>
              </a:rPr>
              <a:t>0</a:t>
            </a:r>
            <a:endParaRPr sz="1100">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300"/>
              <a:buFont typeface="Arial"/>
              <a:buNone/>
            </a:pPr>
            <a:r>
              <a:rPr b="0" i="0" lang="en" sz="1100" u="none" cap="none" strike="noStrike">
                <a:solidFill>
                  <a:srgbClr val="000000"/>
                </a:solidFill>
                <a:latin typeface="Courier New"/>
                <a:ea typeface="Courier New"/>
                <a:cs typeface="Courier New"/>
                <a:sym typeface="Courier New"/>
              </a:rPr>
              <a:t>1</a:t>
            </a:r>
            <a:endParaRPr b="0" i="0" sz="11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300"/>
              <a:buFont typeface="Arial"/>
              <a:buNone/>
            </a:pPr>
            <a:r>
              <a:rPr b="0" i="0" lang="en" sz="1100" u="none" cap="none" strike="noStrike">
                <a:solidFill>
                  <a:srgbClr val="000000"/>
                </a:solidFill>
                <a:latin typeface="Courier New"/>
                <a:ea typeface="Courier New"/>
                <a:cs typeface="Courier New"/>
                <a:sym typeface="Courier New"/>
              </a:rPr>
              <a:t>2</a:t>
            </a:r>
            <a:endParaRPr b="0" i="0" sz="11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300"/>
              <a:buFont typeface="Arial"/>
              <a:buNone/>
            </a:pPr>
            <a:r>
              <a:rPr b="0" i="0" lang="en" sz="1100" u="none" cap="none" strike="noStrike">
                <a:solidFill>
                  <a:srgbClr val="000000"/>
                </a:solidFill>
                <a:latin typeface="Courier New"/>
                <a:ea typeface="Courier New"/>
                <a:cs typeface="Courier New"/>
                <a:sym typeface="Courier New"/>
              </a:rPr>
              <a:t>3</a:t>
            </a:r>
            <a:endParaRPr b="0" i="0" sz="11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300"/>
              <a:buFont typeface="Arial"/>
              <a:buNone/>
            </a:pPr>
            <a:r>
              <a:rPr lang="en" sz="1100">
                <a:latin typeface="Courier New"/>
                <a:ea typeface="Courier New"/>
                <a:cs typeface="Courier New"/>
                <a:sym typeface="Courier New"/>
              </a:rPr>
              <a:t>4</a:t>
            </a:r>
            <a:endParaRPr sz="1100">
              <a:latin typeface="Courier New"/>
              <a:ea typeface="Courier New"/>
              <a:cs typeface="Courier New"/>
              <a:sym typeface="Courier New"/>
            </a:endParaRPr>
          </a:p>
        </p:txBody>
      </p:sp>
      <p:sp>
        <p:nvSpPr>
          <p:cNvPr id="1073" name="Google Shape;1073;p139"/>
          <p:cNvSpPr txBox="1"/>
          <p:nvPr/>
        </p:nvSpPr>
        <p:spPr>
          <a:xfrm>
            <a:off x="538400" y="2222000"/>
            <a:ext cx="1042500" cy="400200"/>
          </a:xfrm>
          <a:prstGeom prst="rect">
            <a:avLst/>
          </a:prstGeom>
          <a:noFill/>
          <a:ln cap="flat" cmpd="sng" w="19050">
            <a:solidFill>
              <a:srgbClr val="0000FF"/>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1074" name="Google Shape;1074;p139"/>
          <p:cNvSpPr txBox="1"/>
          <p:nvPr/>
        </p:nvSpPr>
        <p:spPr>
          <a:xfrm>
            <a:off x="4069725" y="2212945"/>
            <a:ext cx="983100" cy="246300"/>
          </a:xfrm>
          <a:prstGeom prst="rect">
            <a:avLst/>
          </a:prstGeom>
          <a:noFill/>
          <a:ln cap="flat" cmpd="sng" w="19050">
            <a:solidFill>
              <a:srgbClr val="0000FF"/>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t/>
            </a:r>
            <a:endParaRPr sz="400">
              <a:latin typeface="Roboto"/>
              <a:ea typeface="Roboto"/>
              <a:cs typeface="Roboto"/>
              <a:sym typeface="Roboto"/>
            </a:endParaRPr>
          </a:p>
        </p:txBody>
      </p:sp>
      <p:sp>
        <p:nvSpPr>
          <p:cNvPr id="1075" name="Google Shape;1075;p139"/>
          <p:cNvSpPr txBox="1"/>
          <p:nvPr/>
        </p:nvSpPr>
        <p:spPr>
          <a:xfrm>
            <a:off x="1152169" y="2411996"/>
            <a:ext cx="736200" cy="219300"/>
          </a:xfrm>
          <a:prstGeom prst="rect">
            <a:avLst/>
          </a:prstGeom>
          <a:noFill/>
          <a:ln cap="flat" cmpd="sng" w="19050">
            <a:solidFill>
              <a:srgbClr val="FF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t/>
            </a:r>
            <a:endParaRPr sz="100">
              <a:latin typeface="Roboto"/>
              <a:ea typeface="Roboto"/>
              <a:cs typeface="Roboto"/>
              <a:sym typeface="Roboto"/>
            </a:endParaRPr>
          </a:p>
        </p:txBody>
      </p:sp>
      <p:sp>
        <p:nvSpPr>
          <p:cNvPr id="1076" name="Google Shape;1076;p139"/>
          <p:cNvSpPr txBox="1"/>
          <p:nvPr/>
        </p:nvSpPr>
        <p:spPr>
          <a:xfrm>
            <a:off x="5052825" y="2209370"/>
            <a:ext cx="774600" cy="246300"/>
          </a:xfrm>
          <a:prstGeom prst="rect">
            <a:avLst/>
          </a:prstGeom>
          <a:noFill/>
          <a:ln cap="flat" cmpd="sng" w="19050">
            <a:solidFill>
              <a:srgbClr val="FF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t/>
            </a:r>
            <a:endParaRPr sz="400">
              <a:latin typeface="Roboto"/>
              <a:ea typeface="Roboto"/>
              <a:cs typeface="Roboto"/>
              <a:sym typeface="Roboto"/>
            </a:endParaRPr>
          </a:p>
        </p:txBody>
      </p:sp>
      <p:sp>
        <p:nvSpPr>
          <p:cNvPr id="1077" name="Google Shape;1077;p139"/>
          <p:cNvSpPr txBox="1"/>
          <p:nvPr/>
        </p:nvSpPr>
        <p:spPr>
          <a:xfrm>
            <a:off x="995594" y="2802745"/>
            <a:ext cx="736200" cy="219300"/>
          </a:xfrm>
          <a:prstGeom prst="rect">
            <a:avLst/>
          </a:prstGeom>
          <a:noFill/>
          <a:ln cap="flat" cmpd="sng" w="19050">
            <a:solidFill>
              <a:srgbClr val="9900FF"/>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t/>
            </a:r>
            <a:endParaRPr sz="100">
              <a:latin typeface="Roboto"/>
              <a:ea typeface="Roboto"/>
              <a:cs typeface="Roboto"/>
              <a:sym typeface="Roboto"/>
            </a:endParaRPr>
          </a:p>
        </p:txBody>
      </p:sp>
      <p:sp>
        <p:nvSpPr>
          <p:cNvPr id="1078" name="Google Shape;1078;p139"/>
          <p:cNvSpPr txBox="1"/>
          <p:nvPr/>
        </p:nvSpPr>
        <p:spPr>
          <a:xfrm>
            <a:off x="5827572" y="2210095"/>
            <a:ext cx="336000" cy="246300"/>
          </a:xfrm>
          <a:prstGeom prst="rect">
            <a:avLst/>
          </a:prstGeom>
          <a:noFill/>
          <a:ln cap="flat" cmpd="sng" w="19050">
            <a:solidFill>
              <a:srgbClr val="9900FF"/>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t/>
            </a:r>
            <a:endParaRPr sz="400">
              <a:latin typeface="Roboto"/>
              <a:ea typeface="Roboto"/>
              <a:cs typeface="Roboto"/>
              <a:sym typeface="Roboto"/>
            </a:endParaRPr>
          </a:p>
        </p:txBody>
      </p:sp>
      <p:sp>
        <p:nvSpPr>
          <p:cNvPr id="1079" name="Google Shape;1079;p139"/>
          <p:cNvSpPr txBox="1"/>
          <p:nvPr>
            <p:ph idx="1" type="body"/>
          </p:nvPr>
        </p:nvSpPr>
        <p:spPr>
          <a:xfrm>
            <a:off x="471900" y="4484675"/>
            <a:ext cx="8222100" cy="5127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Notice the </a:t>
            </a:r>
            <a:r>
              <a:rPr b="1" lang="en">
                <a:latin typeface="Catamaran"/>
                <a:ea typeface="Catamaran"/>
                <a:cs typeface="Catamaran"/>
                <a:sym typeface="Catamaran"/>
              </a:rPr>
              <a:t>similarities </a:t>
            </a:r>
            <a:r>
              <a:rPr lang="en">
                <a:latin typeface="Catamaran"/>
                <a:ea typeface="Catamaran"/>
                <a:cs typeface="Catamaran"/>
                <a:sym typeface="Catamaran"/>
              </a:rPr>
              <a:t>between the while loop and the for loop!</a:t>
            </a:r>
            <a:endParaRPr>
              <a:latin typeface="Catamaran"/>
              <a:ea typeface="Catamaran"/>
              <a:cs typeface="Catamaran"/>
              <a:sym typeface="Catamaran"/>
            </a:endParaRPr>
          </a:p>
        </p:txBody>
      </p:sp>
      <p:sp>
        <p:nvSpPr>
          <p:cNvPr id="1080" name="Google Shape;1080;p139"/>
          <p:cNvSpPr txBox="1"/>
          <p:nvPr/>
        </p:nvSpPr>
        <p:spPr>
          <a:xfrm>
            <a:off x="6728400" y="2343800"/>
            <a:ext cx="2200200" cy="1327800"/>
          </a:xfrm>
          <a:prstGeom prst="rect">
            <a:avLst/>
          </a:prstGeom>
          <a:solidFill>
            <a:srgbClr val="FFE5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 u="none" cap="none" strike="noStrike">
                <a:solidFill>
                  <a:srgbClr val="000000"/>
                </a:solidFill>
                <a:latin typeface="Catamaran"/>
                <a:ea typeface="Catamaran"/>
                <a:cs typeface="Catamaran"/>
                <a:sym typeface="Catamaran"/>
              </a:rPr>
              <a:t>Note:</a:t>
            </a:r>
            <a:endParaRPr b="1" i="0" u="none" cap="none" strike="noStrike">
              <a:solidFill>
                <a:srgbClr val="000000"/>
              </a:solidFill>
              <a:latin typeface="Catamaran"/>
              <a:ea typeface="Catamaran"/>
              <a:cs typeface="Catamaran"/>
              <a:sym typeface="Catamaran"/>
            </a:endParaRPr>
          </a:p>
          <a:p>
            <a:pPr indent="-317500" lvl="0" marL="457200" marR="0" rtl="0" algn="l">
              <a:lnSpc>
                <a:spcPct val="100000"/>
              </a:lnSpc>
              <a:spcBef>
                <a:spcPts val="0"/>
              </a:spcBef>
              <a:spcAft>
                <a:spcPts val="0"/>
              </a:spcAft>
              <a:buClr>
                <a:srgbClr val="000000"/>
              </a:buClr>
              <a:buSzPts val="1400"/>
              <a:buFont typeface="Catamaran"/>
              <a:buChar char="●"/>
            </a:pPr>
            <a:r>
              <a:rPr b="1" lang="en">
                <a:solidFill>
                  <a:srgbClr val="0000FF"/>
                </a:solidFill>
                <a:latin typeface="Catamaran"/>
                <a:ea typeface="Catamaran"/>
                <a:cs typeface="Catamaran"/>
                <a:sym typeface="Catamaran"/>
              </a:rPr>
              <a:t>Blue: </a:t>
            </a:r>
            <a:r>
              <a:rPr lang="en">
                <a:latin typeface="Catamaran"/>
                <a:ea typeface="Catamaran"/>
                <a:cs typeface="Catamaran"/>
                <a:sym typeface="Catamaran"/>
              </a:rPr>
              <a:t>start value</a:t>
            </a:r>
            <a:endParaRPr>
              <a:latin typeface="Catamaran"/>
              <a:ea typeface="Catamaran"/>
              <a:cs typeface="Catamaran"/>
              <a:sym typeface="Catamaran"/>
            </a:endParaRPr>
          </a:p>
          <a:p>
            <a:pPr indent="-317500" lvl="0" marL="457200" marR="0" rtl="0" algn="l">
              <a:lnSpc>
                <a:spcPct val="100000"/>
              </a:lnSpc>
              <a:spcBef>
                <a:spcPts val="0"/>
              </a:spcBef>
              <a:spcAft>
                <a:spcPts val="0"/>
              </a:spcAft>
              <a:buSzPts val="1400"/>
              <a:buFont typeface="Catamaran"/>
              <a:buChar char="●"/>
            </a:pPr>
            <a:r>
              <a:rPr b="1" lang="en">
                <a:solidFill>
                  <a:srgbClr val="FF0000"/>
                </a:solidFill>
                <a:latin typeface="Catamaran"/>
                <a:ea typeface="Catamaran"/>
                <a:cs typeface="Catamaran"/>
                <a:sym typeface="Catamaran"/>
              </a:rPr>
              <a:t>Red: </a:t>
            </a:r>
            <a:r>
              <a:rPr lang="en">
                <a:latin typeface="Catamaran"/>
                <a:ea typeface="Catamaran"/>
                <a:cs typeface="Catamaran"/>
                <a:sym typeface="Catamaran"/>
              </a:rPr>
              <a:t>Condition</a:t>
            </a:r>
            <a:endParaRPr>
              <a:latin typeface="Catamaran"/>
              <a:ea typeface="Catamaran"/>
              <a:cs typeface="Catamaran"/>
              <a:sym typeface="Catamaran"/>
            </a:endParaRPr>
          </a:p>
          <a:p>
            <a:pPr indent="-317500" lvl="0" marL="457200" marR="0" rtl="0" algn="l">
              <a:lnSpc>
                <a:spcPct val="100000"/>
              </a:lnSpc>
              <a:spcBef>
                <a:spcPts val="0"/>
              </a:spcBef>
              <a:spcAft>
                <a:spcPts val="0"/>
              </a:spcAft>
              <a:buSzPts val="1400"/>
              <a:buFont typeface="Catamaran"/>
              <a:buChar char="●"/>
            </a:pPr>
            <a:r>
              <a:rPr b="1" lang="en">
                <a:solidFill>
                  <a:srgbClr val="9900FF"/>
                </a:solidFill>
                <a:latin typeface="Catamaran"/>
                <a:ea typeface="Catamaran"/>
                <a:cs typeface="Catamaran"/>
                <a:sym typeface="Catamaran"/>
              </a:rPr>
              <a:t>Purple: </a:t>
            </a:r>
            <a:r>
              <a:rPr lang="en">
                <a:latin typeface="Catamaran"/>
                <a:ea typeface="Catamaran"/>
                <a:cs typeface="Catamaran"/>
                <a:sym typeface="Catamaran"/>
              </a:rPr>
              <a:t>Changes start value</a:t>
            </a:r>
            <a:endParaRPr>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urier New"/>
              <a:ea typeface="Courier New"/>
              <a:cs typeface="Courier New"/>
              <a:sym typeface="Courier New"/>
            </a:endParaRPr>
          </a:p>
        </p:txBody>
      </p:sp>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4" name="Shape 1084"/>
        <p:cNvGrpSpPr/>
        <p:nvPr/>
      </p:nvGrpSpPr>
      <p:grpSpPr>
        <a:xfrm>
          <a:off x="0" y="0"/>
          <a:ext cx="0" cy="0"/>
          <a:chOff x="0" y="0"/>
          <a:chExt cx="0" cy="0"/>
        </a:xfrm>
      </p:grpSpPr>
      <p:sp>
        <p:nvSpPr>
          <p:cNvPr id="1085" name="Google Shape;1085;p140"/>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latin typeface="Catamaran"/>
                <a:ea typeface="Catamaran"/>
                <a:cs typeface="Catamaran"/>
                <a:sym typeface="Catamaran"/>
              </a:rPr>
              <a:t>For Loop Exercises</a:t>
            </a:r>
            <a:endParaRPr>
              <a:latin typeface="Catamaran"/>
              <a:ea typeface="Catamaran"/>
              <a:cs typeface="Catamaran"/>
              <a:sym typeface="Catamaran"/>
            </a:endParaRPr>
          </a:p>
        </p:txBody>
      </p:sp>
      <p:sp>
        <p:nvSpPr>
          <p:cNvPr id="1086" name="Google Shape;1086;p140"/>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Catamaran"/>
              <a:buAutoNum type="arabicPeriod"/>
            </a:pPr>
            <a:r>
              <a:rPr lang="en">
                <a:latin typeface="Catamaran"/>
                <a:ea typeface="Catamaran"/>
                <a:cs typeface="Catamaran"/>
                <a:sym typeface="Catamaran"/>
              </a:rPr>
              <a:t>Olivia wants to use a </a:t>
            </a:r>
            <a:r>
              <a:rPr b="1" lang="en">
                <a:latin typeface="Catamaran"/>
                <a:ea typeface="Catamaran"/>
                <a:cs typeface="Catamaran"/>
                <a:sym typeface="Catamaran"/>
              </a:rPr>
              <a:t>for loop </a:t>
            </a:r>
            <a:r>
              <a:rPr lang="en">
                <a:latin typeface="Catamaran"/>
                <a:ea typeface="Catamaran"/>
                <a:cs typeface="Catamaran"/>
                <a:sym typeface="Catamaran"/>
              </a:rPr>
              <a:t>to find the </a:t>
            </a:r>
            <a:r>
              <a:rPr b="1" lang="en">
                <a:latin typeface="Catamaran"/>
                <a:ea typeface="Catamaran"/>
                <a:cs typeface="Catamaran"/>
                <a:sym typeface="Catamaran"/>
              </a:rPr>
              <a:t>sum </a:t>
            </a:r>
            <a:r>
              <a:rPr lang="en">
                <a:latin typeface="Catamaran"/>
                <a:ea typeface="Catamaran"/>
                <a:cs typeface="Catamaran"/>
                <a:sym typeface="Catamaran"/>
              </a:rPr>
              <a:t>of the numbers from </a:t>
            </a:r>
            <a:r>
              <a:rPr b="1" lang="en">
                <a:latin typeface="Catamaran"/>
                <a:ea typeface="Catamaran"/>
                <a:cs typeface="Catamaran"/>
                <a:sym typeface="Catamaran"/>
              </a:rPr>
              <a:t>1 to 10</a:t>
            </a:r>
            <a:r>
              <a:rPr lang="en">
                <a:latin typeface="Catamaran"/>
                <a:ea typeface="Catamaran"/>
                <a:cs typeface="Catamaran"/>
                <a:sym typeface="Catamaran"/>
              </a:rPr>
              <a:t>  (inclusive), but she is new to coding and is having trouble coming up with the program. Help her write it!</a:t>
            </a:r>
            <a:endParaRPr>
              <a:latin typeface="Catamaran"/>
              <a:ea typeface="Catamaran"/>
              <a:cs typeface="Catamaran"/>
              <a:sym typeface="Catamaran"/>
            </a:endParaRPr>
          </a:p>
          <a:p>
            <a:pPr indent="-342900" lvl="0" marL="457200" rtl="0" algn="l">
              <a:lnSpc>
                <a:spcPct val="115000"/>
              </a:lnSpc>
              <a:spcBef>
                <a:spcPts val="0"/>
              </a:spcBef>
              <a:spcAft>
                <a:spcPts val="0"/>
              </a:spcAft>
              <a:buSzPts val="1800"/>
              <a:buFont typeface="Catamaran"/>
              <a:buAutoNum type="arabicPeriod"/>
            </a:pPr>
            <a:r>
              <a:rPr b="1" lang="en">
                <a:latin typeface="Catamaran"/>
                <a:ea typeface="Catamaran"/>
                <a:cs typeface="Catamaran"/>
                <a:sym typeface="Catamaran"/>
              </a:rPr>
              <a:t>Challenge: </a:t>
            </a:r>
            <a:r>
              <a:rPr lang="en">
                <a:latin typeface="Catamaran"/>
                <a:ea typeface="Catamaran"/>
                <a:cs typeface="Catamaran"/>
                <a:sym typeface="Catamaran"/>
              </a:rPr>
              <a:t>Instead of having the sum stop at 10, ask the user for the </a:t>
            </a:r>
            <a:r>
              <a:rPr b="1" lang="en">
                <a:latin typeface="Catamaran"/>
                <a:ea typeface="Catamaran"/>
                <a:cs typeface="Catamaran"/>
                <a:sym typeface="Catamaran"/>
              </a:rPr>
              <a:t>end number</a:t>
            </a:r>
            <a:r>
              <a:rPr lang="en">
                <a:latin typeface="Catamaran"/>
                <a:ea typeface="Catamaran"/>
                <a:cs typeface="Catamaran"/>
                <a:sym typeface="Catamaran"/>
              </a:rPr>
              <a:t>. Find the sum of all the numbers from </a:t>
            </a:r>
            <a:r>
              <a:rPr b="1" lang="en">
                <a:latin typeface="Catamaran"/>
                <a:ea typeface="Catamaran"/>
                <a:cs typeface="Catamaran"/>
                <a:sym typeface="Catamaran"/>
              </a:rPr>
              <a:t>1 to the end number</a:t>
            </a:r>
            <a:r>
              <a:rPr lang="en">
                <a:latin typeface="Catamaran"/>
                <a:ea typeface="Catamaran"/>
                <a:cs typeface="Catamaran"/>
                <a:sym typeface="Catamaran"/>
              </a:rPr>
              <a:t>.</a:t>
            </a:r>
            <a:endParaRPr>
              <a:latin typeface="Catamaran"/>
              <a:ea typeface="Catamaran"/>
              <a:cs typeface="Catamaran"/>
              <a:sym typeface="Catamaran"/>
            </a:endParaRPr>
          </a:p>
        </p:txBody>
      </p:sp>
      <p:sp>
        <p:nvSpPr>
          <p:cNvPr id="1087" name="Google Shape;1087;p140"/>
          <p:cNvSpPr txBox="1"/>
          <p:nvPr/>
        </p:nvSpPr>
        <p:spPr>
          <a:xfrm>
            <a:off x="471900" y="3718625"/>
            <a:ext cx="8222100" cy="12165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
                <a:latin typeface="Catamaran"/>
                <a:ea typeface="Catamaran"/>
                <a:cs typeface="Catamaran"/>
                <a:sym typeface="Catamaran"/>
              </a:rPr>
              <a:t>Challenge Sample Input:</a:t>
            </a:r>
            <a:endParaRPr b="0" i="0" sz="14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400"/>
              <a:buFont typeface="Arial"/>
              <a:buNone/>
            </a:pPr>
            <a:r>
              <a:rPr lang="en">
                <a:latin typeface="Courier New"/>
                <a:ea typeface="Courier New"/>
                <a:cs typeface="Courier New"/>
                <a:sym typeface="Courier New"/>
              </a:rPr>
              <a:t>Enter an end number: </a:t>
            </a:r>
            <a:r>
              <a:rPr lang="en">
                <a:solidFill>
                  <a:srgbClr val="FF0000"/>
                </a:solidFill>
                <a:latin typeface="Courier New"/>
                <a:ea typeface="Courier New"/>
                <a:cs typeface="Courier New"/>
                <a:sym typeface="Courier New"/>
              </a:rPr>
              <a:t>21</a:t>
            </a:r>
            <a:endParaRPr>
              <a:solidFill>
                <a:srgbClr val="FF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br>
              <a:rPr lang="en">
                <a:latin typeface="Courier New"/>
                <a:ea typeface="Courier New"/>
                <a:cs typeface="Courier New"/>
                <a:sym typeface="Courier New"/>
              </a:rPr>
            </a:br>
            <a:r>
              <a:rPr lang="en">
                <a:latin typeface="Catamaran"/>
                <a:ea typeface="Catamaran"/>
                <a:cs typeface="Catamaran"/>
                <a:sym typeface="Catamaran"/>
              </a:rPr>
              <a:t>Output:</a:t>
            </a:r>
            <a:endParaRPr>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lang="en">
                <a:latin typeface="Courier New"/>
                <a:ea typeface="Courier New"/>
                <a:cs typeface="Courier New"/>
                <a:sym typeface="Courier New"/>
              </a:rPr>
              <a:t>The sum is 231.</a:t>
            </a:r>
            <a:endParaRPr>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1" name="Shape 1091"/>
        <p:cNvGrpSpPr/>
        <p:nvPr/>
      </p:nvGrpSpPr>
      <p:grpSpPr>
        <a:xfrm>
          <a:off x="0" y="0"/>
          <a:ext cx="0" cy="0"/>
          <a:chOff x="0" y="0"/>
          <a:chExt cx="0" cy="0"/>
        </a:xfrm>
      </p:grpSpPr>
      <p:sp>
        <p:nvSpPr>
          <p:cNvPr id="1092" name="Google Shape;1092;p14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latin typeface="Catamaran"/>
                <a:ea typeface="Catamaran"/>
                <a:cs typeface="Catamaran"/>
                <a:sym typeface="Catamaran"/>
              </a:rPr>
              <a:t>Do-While Loop</a:t>
            </a:r>
            <a:endParaRPr>
              <a:latin typeface="Catamaran"/>
              <a:ea typeface="Catamaran"/>
              <a:cs typeface="Catamaran"/>
              <a:sym typeface="Catamaran"/>
            </a:endParaRPr>
          </a:p>
        </p:txBody>
      </p:sp>
      <p:sp>
        <p:nvSpPr>
          <p:cNvPr id="1093" name="Google Shape;1093;p141"/>
          <p:cNvSpPr txBox="1"/>
          <p:nvPr>
            <p:ph idx="1" type="body"/>
          </p:nvPr>
        </p:nvSpPr>
        <p:spPr>
          <a:xfrm>
            <a:off x="460950" y="1757125"/>
            <a:ext cx="8222100" cy="7677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Variant of the while loop</a:t>
            </a:r>
            <a:endParaRPr>
              <a:latin typeface="Catamaran"/>
              <a:ea typeface="Catamaran"/>
              <a:cs typeface="Catamaran"/>
              <a:sym typeface="Catamaran"/>
            </a:endParaRPr>
          </a:p>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Loop will execute code once </a:t>
            </a:r>
            <a:r>
              <a:rPr b="1" lang="en">
                <a:latin typeface="Catamaran"/>
                <a:ea typeface="Catamaran"/>
                <a:cs typeface="Catamaran"/>
                <a:sym typeface="Catamaran"/>
              </a:rPr>
              <a:t>before </a:t>
            </a:r>
            <a:r>
              <a:rPr lang="en">
                <a:latin typeface="Catamaran"/>
                <a:ea typeface="Catamaran"/>
                <a:cs typeface="Catamaran"/>
                <a:sym typeface="Catamaran"/>
              </a:rPr>
              <a:t>checking for condition, even if false</a:t>
            </a:r>
            <a:endParaRPr>
              <a:latin typeface="Catamaran"/>
              <a:ea typeface="Catamaran"/>
              <a:cs typeface="Catamaran"/>
              <a:sym typeface="Catamaran"/>
            </a:endParaRPr>
          </a:p>
        </p:txBody>
      </p:sp>
      <p:sp>
        <p:nvSpPr>
          <p:cNvPr id="1094" name="Google Shape;1094;p141"/>
          <p:cNvSpPr txBox="1"/>
          <p:nvPr/>
        </p:nvSpPr>
        <p:spPr>
          <a:xfrm>
            <a:off x="460950" y="2524825"/>
            <a:ext cx="8143800" cy="16266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Catamaran"/>
                <a:ea typeface="Catamaran"/>
                <a:cs typeface="Catamaran"/>
                <a:sym typeface="Catamaran"/>
              </a:rPr>
              <a:t>General structure of code:</a:t>
            </a:r>
            <a:endParaRPr b="0" i="0" sz="13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38761D"/>
                </a:solidFill>
                <a:latin typeface="Courier New"/>
                <a:ea typeface="Courier New"/>
                <a:cs typeface="Courier New"/>
                <a:sym typeface="Courier New"/>
              </a:rPr>
              <a:t>do</a:t>
            </a:r>
            <a:endParaRPr b="0" i="0" sz="13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Courier New"/>
                <a:ea typeface="Courier New"/>
                <a:cs typeface="Courier New"/>
                <a:sym typeface="Courier New"/>
              </a:rPr>
              <a:t>{</a:t>
            </a:r>
            <a:endParaRPr b="0" i="0" sz="13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Courier New"/>
                <a:ea typeface="Courier New"/>
                <a:cs typeface="Courier New"/>
                <a:sym typeface="Courier New"/>
              </a:rPr>
              <a:t>	</a:t>
            </a:r>
            <a:r>
              <a:rPr b="0" i="0" lang="en" sz="1300" u="none" cap="none" strike="noStrike">
                <a:solidFill>
                  <a:srgbClr val="45818E"/>
                </a:solidFill>
                <a:latin typeface="Courier New"/>
                <a:ea typeface="Courier New"/>
                <a:cs typeface="Courier New"/>
                <a:sym typeface="Courier New"/>
              </a:rPr>
              <a:t>//code to be executed</a:t>
            </a:r>
            <a:endParaRPr b="0" i="0" sz="1300" u="none" cap="none" strike="noStrike">
              <a:solidFill>
                <a:srgbClr val="45818E"/>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Courier New"/>
                <a:ea typeface="Courier New"/>
                <a:cs typeface="Courier New"/>
                <a:sym typeface="Courier New"/>
              </a:rPr>
              <a:t>}</a:t>
            </a:r>
            <a:endParaRPr b="0" i="0" sz="13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38761D"/>
                </a:solidFill>
                <a:latin typeface="Courier New"/>
                <a:ea typeface="Courier New"/>
                <a:cs typeface="Courier New"/>
                <a:sym typeface="Courier New"/>
              </a:rPr>
              <a:t>while </a:t>
            </a:r>
            <a:r>
              <a:rPr b="0" i="0" lang="en" sz="1300" u="none" cap="none" strike="noStrike">
                <a:solidFill>
                  <a:srgbClr val="000000"/>
                </a:solidFill>
                <a:latin typeface="Courier New"/>
                <a:ea typeface="Courier New"/>
                <a:cs typeface="Courier New"/>
                <a:sym typeface="Courier New"/>
              </a:rPr>
              <a:t>(condition);</a:t>
            </a:r>
            <a:endParaRPr b="0" i="0" sz="1300" u="none" cap="none" strike="noStrike">
              <a:solidFill>
                <a:srgbClr val="000000"/>
              </a:solidFill>
              <a:latin typeface="Courier New"/>
              <a:ea typeface="Courier New"/>
              <a:cs typeface="Courier New"/>
              <a:sym typeface="Courier New"/>
            </a:endParaRPr>
          </a:p>
        </p:txBody>
      </p:sp>
      <p:sp>
        <p:nvSpPr>
          <p:cNvPr id="1095" name="Google Shape;1095;p141"/>
          <p:cNvSpPr txBox="1"/>
          <p:nvPr>
            <p:ph idx="1" type="body"/>
          </p:nvPr>
        </p:nvSpPr>
        <p:spPr>
          <a:xfrm>
            <a:off x="460950" y="4220953"/>
            <a:ext cx="8222100" cy="7677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Loop will always be executed </a:t>
            </a:r>
            <a:r>
              <a:rPr b="1" lang="en">
                <a:latin typeface="Catamaran"/>
                <a:ea typeface="Catamaran"/>
                <a:cs typeface="Catamaran"/>
                <a:sym typeface="Catamaran"/>
              </a:rPr>
              <a:t>at least once</a:t>
            </a:r>
            <a:endParaRPr b="1">
              <a:latin typeface="Catamaran"/>
              <a:ea typeface="Catamaran"/>
              <a:cs typeface="Catamaran"/>
              <a:sym typeface="Catamaran"/>
            </a:endParaRPr>
          </a:p>
          <a:p>
            <a:pPr indent="-317500" lvl="1" marL="914400" rtl="0" algn="l">
              <a:lnSpc>
                <a:spcPct val="115000"/>
              </a:lnSpc>
              <a:spcBef>
                <a:spcPts val="0"/>
              </a:spcBef>
              <a:spcAft>
                <a:spcPts val="0"/>
              </a:spcAft>
              <a:buSzPts val="1400"/>
              <a:buFont typeface="Catamaran"/>
              <a:buChar char="○"/>
            </a:pPr>
            <a:r>
              <a:rPr lang="en">
                <a:latin typeface="Catamaran"/>
                <a:ea typeface="Catamaran"/>
                <a:cs typeface="Catamaran"/>
                <a:sym typeface="Catamaran"/>
              </a:rPr>
              <a:t>Afterwards, repeats loop as long as the condition is true</a:t>
            </a:r>
            <a:endParaRPr>
              <a:latin typeface="Catamaran"/>
              <a:ea typeface="Catamaran"/>
              <a:cs typeface="Catamaran"/>
              <a:sym typeface="Catamaran"/>
            </a:endParaRPr>
          </a:p>
        </p:txBody>
      </p:sp>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9" name="Shape 1099"/>
        <p:cNvGrpSpPr/>
        <p:nvPr/>
      </p:nvGrpSpPr>
      <p:grpSpPr>
        <a:xfrm>
          <a:off x="0" y="0"/>
          <a:ext cx="0" cy="0"/>
          <a:chOff x="0" y="0"/>
          <a:chExt cx="0" cy="0"/>
        </a:xfrm>
      </p:grpSpPr>
      <p:sp>
        <p:nvSpPr>
          <p:cNvPr id="1100" name="Google Shape;1100;p142"/>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latin typeface="Catamaran"/>
                <a:ea typeface="Catamaran"/>
                <a:cs typeface="Catamaran"/>
                <a:sym typeface="Catamaran"/>
              </a:rPr>
              <a:t>Do-While Loop (continued)</a:t>
            </a:r>
            <a:endParaRPr>
              <a:latin typeface="Catamaran"/>
              <a:ea typeface="Catamaran"/>
              <a:cs typeface="Catamaran"/>
              <a:sym typeface="Catamaran"/>
            </a:endParaRPr>
          </a:p>
        </p:txBody>
      </p:sp>
      <p:sp>
        <p:nvSpPr>
          <p:cNvPr id="1101" name="Google Shape;1101;p142"/>
          <p:cNvSpPr txBox="1"/>
          <p:nvPr/>
        </p:nvSpPr>
        <p:spPr>
          <a:xfrm>
            <a:off x="471900" y="1931375"/>
            <a:ext cx="3921900" cy="29211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Catamaran"/>
                <a:ea typeface="Catamaran"/>
                <a:cs typeface="Catamaran"/>
                <a:sym typeface="Catamaran"/>
              </a:rPr>
              <a:t>Code:</a:t>
            </a:r>
            <a:endParaRPr b="0" i="0" sz="13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BF39C0"/>
                </a:solidFill>
                <a:latin typeface="Courier New"/>
                <a:ea typeface="Courier New"/>
                <a:cs typeface="Courier New"/>
                <a:sym typeface="Courier New"/>
              </a:rPr>
              <a:t>int</a:t>
            </a:r>
            <a:r>
              <a:rPr b="0" i="0" lang="en" sz="1300" u="none" cap="none" strike="noStrike">
                <a:solidFill>
                  <a:srgbClr val="000000"/>
                </a:solidFill>
                <a:latin typeface="Courier New"/>
                <a:ea typeface="Courier New"/>
                <a:cs typeface="Courier New"/>
                <a:sym typeface="Courier New"/>
              </a:rPr>
              <a:t> i = 0;</a:t>
            </a:r>
            <a:endParaRPr b="0" i="0" sz="13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38761D"/>
                </a:solidFill>
                <a:latin typeface="Courier New"/>
                <a:ea typeface="Courier New"/>
                <a:cs typeface="Courier New"/>
                <a:sym typeface="Courier New"/>
              </a:rPr>
              <a:t>do</a:t>
            </a:r>
            <a:r>
              <a:rPr b="0" i="0" lang="en" sz="1300" u="none" cap="none" strike="noStrike">
                <a:solidFill>
                  <a:srgbClr val="000000"/>
                </a:solidFill>
                <a:latin typeface="Courier New"/>
                <a:ea typeface="Courier New"/>
                <a:cs typeface="Courier New"/>
                <a:sym typeface="Courier New"/>
              </a:rPr>
              <a:t> {</a:t>
            </a:r>
            <a:endParaRPr b="0" i="0" sz="13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38761D"/>
                </a:solidFill>
                <a:latin typeface="Courier New"/>
                <a:ea typeface="Courier New"/>
                <a:cs typeface="Courier New"/>
                <a:sym typeface="Courier New"/>
              </a:rPr>
              <a:t>	System.out.println</a:t>
            </a:r>
            <a:r>
              <a:rPr b="0" i="0" lang="en" sz="1300" u="none" cap="none" strike="noStrike">
                <a:solidFill>
                  <a:srgbClr val="000000"/>
                </a:solidFill>
                <a:latin typeface="Courier New"/>
                <a:ea typeface="Courier New"/>
                <a:cs typeface="Courier New"/>
                <a:sym typeface="Courier New"/>
              </a:rPr>
              <a:t>(i);</a:t>
            </a:r>
            <a:endParaRPr b="0" i="0" sz="13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38761D"/>
                </a:solidFill>
                <a:latin typeface="Courier New"/>
                <a:ea typeface="Courier New"/>
                <a:cs typeface="Courier New"/>
                <a:sym typeface="Courier New"/>
              </a:rPr>
              <a:t>	</a:t>
            </a:r>
            <a:r>
              <a:rPr b="0" i="0" lang="en" sz="1300" u="none" cap="none" strike="noStrike">
                <a:solidFill>
                  <a:srgbClr val="000000"/>
                </a:solidFill>
                <a:latin typeface="Courier New"/>
                <a:ea typeface="Courier New"/>
                <a:cs typeface="Courier New"/>
                <a:sym typeface="Courier New"/>
              </a:rPr>
              <a:t>i+=1;</a:t>
            </a:r>
            <a:endParaRPr b="0" i="0" sz="13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Courier New"/>
                <a:ea typeface="Courier New"/>
                <a:cs typeface="Courier New"/>
                <a:sym typeface="Courier New"/>
              </a:rPr>
              <a:t>} </a:t>
            </a:r>
            <a:r>
              <a:rPr b="0" i="0" lang="en" sz="1300" u="none" cap="none" strike="noStrike">
                <a:solidFill>
                  <a:srgbClr val="38761D"/>
                </a:solidFill>
                <a:latin typeface="Courier New"/>
                <a:ea typeface="Courier New"/>
                <a:cs typeface="Courier New"/>
                <a:sym typeface="Courier New"/>
              </a:rPr>
              <a:t>while </a:t>
            </a:r>
            <a:r>
              <a:rPr b="0" i="0" lang="en" sz="1300" u="none" cap="none" strike="noStrike">
                <a:solidFill>
                  <a:srgbClr val="000000"/>
                </a:solidFill>
                <a:latin typeface="Courier New"/>
                <a:ea typeface="Courier New"/>
                <a:cs typeface="Courier New"/>
                <a:sym typeface="Courier New"/>
              </a:rPr>
              <a:t>(i &lt; 5);</a:t>
            </a:r>
            <a:endParaRPr b="0" i="0" sz="13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Catamaran"/>
                <a:ea typeface="Catamaran"/>
                <a:cs typeface="Catamaran"/>
                <a:sym typeface="Catamaran"/>
              </a:rPr>
              <a:t>Output:</a:t>
            </a:r>
            <a:endParaRPr b="0" i="0" sz="13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Courier New"/>
                <a:ea typeface="Courier New"/>
                <a:cs typeface="Courier New"/>
                <a:sym typeface="Courier New"/>
              </a:rPr>
              <a:t>0</a:t>
            </a:r>
            <a:endParaRPr b="0" i="0" sz="13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Courier New"/>
                <a:ea typeface="Courier New"/>
                <a:cs typeface="Courier New"/>
                <a:sym typeface="Courier New"/>
              </a:rPr>
              <a:t>1</a:t>
            </a:r>
            <a:endParaRPr b="0" i="0" sz="13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Courier New"/>
                <a:ea typeface="Courier New"/>
                <a:cs typeface="Courier New"/>
                <a:sym typeface="Courier New"/>
              </a:rPr>
              <a:t>2</a:t>
            </a:r>
            <a:endParaRPr b="0" i="0" sz="13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Courier New"/>
                <a:ea typeface="Courier New"/>
                <a:cs typeface="Courier New"/>
                <a:sym typeface="Courier New"/>
              </a:rPr>
              <a:t>3</a:t>
            </a:r>
            <a:endParaRPr b="0" i="0" sz="13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Courier New"/>
                <a:ea typeface="Courier New"/>
                <a:cs typeface="Courier New"/>
                <a:sym typeface="Courier New"/>
              </a:rPr>
              <a:t>4</a:t>
            </a:r>
            <a:endParaRPr b="0" i="0" sz="1300" u="none" cap="none" strike="noStrike">
              <a:solidFill>
                <a:srgbClr val="000000"/>
              </a:solidFill>
              <a:latin typeface="Courier New"/>
              <a:ea typeface="Courier New"/>
              <a:cs typeface="Courier New"/>
              <a:sym typeface="Courier New"/>
            </a:endParaRPr>
          </a:p>
        </p:txBody>
      </p:sp>
      <p:sp>
        <p:nvSpPr>
          <p:cNvPr id="1102" name="Google Shape;1102;p142"/>
          <p:cNvSpPr txBox="1"/>
          <p:nvPr/>
        </p:nvSpPr>
        <p:spPr>
          <a:xfrm>
            <a:off x="4772100" y="2469300"/>
            <a:ext cx="3921900" cy="1736100"/>
          </a:xfrm>
          <a:prstGeom prst="rect">
            <a:avLst/>
          </a:prstGeom>
          <a:solidFill>
            <a:srgbClr val="FFE5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rgbClr val="000000"/>
                </a:solidFill>
                <a:latin typeface="Catamaran"/>
                <a:ea typeface="Catamaran"/>
                <a:cs typeface="Catamaran"/>
                <a:sym typeface="Catamaran"/>
              </a:rPr>
              <a:t>Note:</a:t>
            </a:r>
            <a:endParaRPr b="1" i="0" sz="1600" u="none" cap="none" strike="noStrike">
              <a:solidFill>
                <a:srgbClr val="000000"/>
              </a:solidFill>
              <a:latin typeface="Catamaran"/>
              <a:ea typeface="Catamaran"/>
              <a:cs typeface="Catamaran"/>
              <a:sym typeface="Catamaran"/>
            </a:endParaRPr>
          </a:p>
          <a:p>
            <a:pPr indent="-330200" lvl="0" marL="457200" marR="0" rtl="0" algn="l">
              <a:lnSpc>
                <a:spcPct val="100000"/>
              </a:lnSpc>
              <a:spcBef>
                <a:spcPts val="0"/>
              </a:spcBef>
              <a:spcAft>
                <a:spcPts val="0"/>
              </a:spcAft>
              <a:buClr>
                <a:srgbClr val="000000"/>
              </a:buClr>
              <a:buSzPts val="1600"/>
              <a:buFont typeface="Catamaran"/>
              <a:buChar char="●"/>
            </a:pPr>
            <a:r>
              <a:rPr lang="en" sz="1600">
                <a:latin typeface="Catamaran"/>
                <a:ea typeface="Catamaran"/>
                <a:cs typeface="Catamaran"/>
                <a:sym typeface="Catamaran"/>
              </a:rPr>
              <a:t>T</a:t>
            </a:r>
            <a:r>
              <a:rPr b="0" i="0" lang="en" sz="1600" u="none" cap="none" strike="noStrike">
                <a:solidFill>
                  <a:srgbClr val="000000"/>
                </a:solidFill>
                <a:latin typeface="Catamaran"/>
                <a:ea typeface="Catamaran"/>
                <a:cs typeface="Catamaran"/>
                <a:sym typeface="Catamaran"/>
              </a:rPr>
              <a:t>he </a:t>
            </a:r>
            <a:r>
              <a:rPr lang="en" sz="1600">
                <a:latin typeface="Catamaran"/>
                <a:ea typeface="Catamaran"/>
                <a:cs typeface="Catamaran"/>
                <a:sym typeface="Catamaran"/>
              </a:rPr>
              <a:t>‘</a:t>
            </a:r>
            <a:r>
              <a:rPr b="0" i="0" lang="en" sz="1600" u="none" cap="none" strike="noStrike">
                <a:solidFill>
                  <a:srgbClr val="000000"/>
                </a:solidFill>
                <a:latin typeface="Catamaran"/>
                <a:ea typeface="Catamaran"/>
                <a:cs typeface="Catamaran"/>
                <a:sym typeface="Catamaran"/>
              </a:rPr>
              <a:t>do</a:t>
            </a:r>
            <a:r>
              <a:rPr lang="en" sz="1600">
                <a:latin typeface="Catamaran"/>
                <a:ea typeface="Catamaran"/>
                <a:cs typeface="Catamaran"/>
                <a:sym typeface="Catamaran"/>
              </a:rPr>
              <a:t>’</a:t>
            </a:r>
            <a:r>
              <a:rPr b="0" i="0" lang="en" sz="1600" u="none" cap="none" strike="noStrike">
                <a:solidFill>
                  <a:srgbClr val="000000"/>
                </a:solidFill>
                <a:latin typeface="Catamaran"/>
                <a:ea typeface="Catamaran"/>
                <a:cs typeface="Catamaran"/>
                <a:sym typeface="Catamaran"/>
              </a:rPr>
              <a:t> keyword allows the loop to iterate </a:t>
            </a:r>
            <a:r>
              <a:rPr b="1" i="0" lang="en" sz="1600" u="none" cap="none" strike="noStrike">
                <a:solidFill>
                  <a:srgbClr val="000000"/>
                </a:solidFill>
                <a:latin typeface="Catamaran"/>
                <a:ea typeface="Catamaran"/>
                <a:cs typeface="Catamaran"/>
                <a:sym typeface="Catamaran"/>
              </a:rPr>
              <a:t>at least once</a:t>
            </a:r>
            <a:endParaRPr b="1" i="0" sz="1600" u="none" cap="none" strike="noStrike">
              <a:solidFill>
                <a:srgbClr val="000000"/>
              </a:solidFill>
              <a:latin typeface="Catamaran"/>
              <a:ea typeface="Catamaran"/>
              <a:cs typeface="Catamaran"/>
              <a:sym typeface="Catamaran"/>
            </a:endParaRPr>
          </a:p>
          <a:p>
            <a:pPr indent="-330200" lvl="0" marL="457200" marR="0" rtl="0" algn="l">
              <a:lnSpc>
                <a:spcPct val="100000"/>
              </a:lnSpc>
              <a:spcBef>
                <a:spcPts val="0"/>
              </a:spcBef>
              <a:spcAft>
                <a:spcPts val="0"/>
              </a:spcAft>
              <a:buClr>
                <a:srgbClr val="000000"/>
              </a:buClr>
              <a:buSzPts val="1600"/>
              <a:buFont typeface="Catamaran"/>
              <a:buChar char="●"/>
            </a:pPr>
            <a:r>
              <a:rPr b="0" i="0" lang="en" sz="1600" u="none" cap="none" strike="noStrike">
                <a:solidFill>
                  <a:srgbClr val="000000"/>
                </a:solidFill>
                <a:latin typeface="Catamaran"/>
                <a:ea typeface="Catamaran"/>
                <a:cs typeface="Catamaran"/>
                <a:sym typeface="Catamaran"/>
              </a:rPr>
              <a:t>i is printed as long as i is less than 5</a:t>
            </a:r>
            <a:endParaRPr b="0" i="0" sz="1600" u="none" cap="none" strike="noStrike">
              <a:solidFill>
                <a:srgbClr val="000000"/>
              </a:solidFill>
              <a:latin typeface="Catamaran"/>
              <a:ea typeface="Catamaran"/>
              <a:cs typeface="Catamaran"/>
              <a:sym typeface="Catamaran"/>
            </a:endParaRPr>
          </a:p>
          <a:p>
            <a:pPr indent="-330200" lvl="0" marL="457200" marR="0" rtl="0" algn="l">
              <a:lnSpc>
                <a:spcPct val="100000"/>
              </a:lnSpc>
              <a:spcBef>
                <a:spcPts val="0"/>
              </a:spcBef>
              <a:spcAft>
                <a:spcPts val="0"/>
              </a:spcAft>
              <a:buClr>
                <a:srgbClr val="000000"/>
              </a:buClr>
              <a:buSzPts val="1600"/>
              <a:buFont typeface="Catamaran"/>
              <a:buChar char="●"/>
            </a:pPr>
            <a:r>
              <a:rPr b="0" i="0" lang="en" sz="1600" u="none" cap="none" strike="noStrike">
                <a:solidFill>
                  <a:srgbClr val="000000"/>
                </a:solidFill>
                <a:latin typeface="Catamaran"/>
                <a:ea typeface="Catamaran"/>
                <a:cs typeface="Catamaran"/>
                <a:sym typeface="Catamaran"/>
              </a:rPr>
              <a:t>i </a:t>
            </a:r>
            <a:r>
              <a:rPr b="1" i="0" lang="en" sz="1600" u="none" cap="none" strike="noStrike">
                <a:solidFill>
                  <a:srgbClr val="000000"/>
                </a:solidFill>
                <a:latin typeface="Catamaran"/>
                <a:ea typeface="Catamaran"/>
                <a:cs typeface="Catamaran"/>
                <a:sym typeface="Catamaran"/>
              </a:rPr>
              <a:t>must </a:t>
            </a:r>
            <a:r>
              <a:rPr b="0" i="0" lang="en" sz="1600" u="none" cap="none" strike="noStrike">
                <a:solidFill>
                  <a:srgbClr val="000000"/>
                </a:solidFill>
                <a:latin typeface="Catamaran"/>
                <a:ea typeface="Catamaran"/>
                <a:cs typeface="Catamaran"/>
                <a:sym typeface="Catamaran"/>
              </a:rPr>
              <a:t>be incremented, or else the loop will run forever</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Catamaran"/>
              <a:ea typeface="Catamaran"/>
              <a:cs typeface="Catamaran"/>
              <a:sym typeface="Catamaran"/>
            </a:endParaRPr>
          </a:p>
        </p:txBody>
      </p:sp>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6" name="Shape 1106"/>
        <p:cNvGrpSpPr/>
        <p:nvPr/>
      </p:nvGrpSpPr>
      <p:grpSpPr>
        <a:xfrm>
          <a:off x="0" y="0"/>
          <a:ext cx="0" cy="0"/>
          <a:chOff x="0" y="0"/>
          <a:chExt cx="0" cy="0"/>
        </a:xfrm>
      </p:grpSpPr>
      <p:sp>
        <p:nvSpPr>
          <p:cNvPr id="1107" name="Google Shape;1107;p143"/>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latin typeface="Catamaran"/>
                <a:ea typeface="Catamaran"/>
                <a:cs typeface="Catamaran"/>
                <a:sym typeface="Catamaran"/>
              </a:rPr>
              <a:t>Breaking it down...</a:t>
            </a:r>
            <a:endParaRPr>
              <a:latin typeface="Catamaran"/>
              <a:ea typeface="Catamaran"/>
              <a:cs typeface="Catamaran"/>
              <a:sym typeface="Catamaran"/>
            </a:endParaRPr>
          </a:p>
        </p:txBody>
      </p:sp>
      <p:sp>
        <p:nvSpPr>
          <p:cNvPr id="1108" name="Google Shape;1108;p143"/>
          <p:cNvSpPr txBox="1"/>
          <p:nvPr/>
        </p:nvSpPr>
        <p:spPr>
          <a:xfrm>
            <a:off x="471900" y="1931375"/>
            <a:ext cx="3201000" cy="29211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Catamaran"/>
                <a:ea typeface="Catamaran"/>
                <a:cs typeface="Catamaran"/>
                <a:sym typeface="Catamaran"/>
              </a:rPr>
              <a:t>Code:</a:t>
            </a:r>
            <a:endParaRPr b="0" i="0" sz="13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BF39C0"/>
                </a:solidFill>
                <a:latin typeface="Courier New"/>
                <a:ea typeface="Courier New"/>
                <a:cs typeface="Courier New"/>
                <a:sym typeface="Courier New"/>
              </a:rPr>
              <a:t>int</a:t>
            </a:r>
            <a:r>
              <a:rPr b="0" i="0" lang="en" sz="1300" u="none" cap="none" strike="noStrike">
                <a:solidFill>
                  <a:srgbClr val="000000"/>
                </a:solidFill>
                <a:latin typeface="Courier New"/>
                <a:ea typeface="Courier New"/>
                <a:cs typeface="Courier New"/>
                <a:sym typeface="Courier New"/>
              </a:rPr>
              <a:t> i = 0;</a:t>
            </a:r>
            <a:endParaRPr b="0" i="0" sz="13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38761D"/>
                </a:solidFill>
                <a:latin typeface="Courier New"/>
                <a:ea typeface="Courier New"/>
                <a:cs typeface="Courier New"/>
                <a:sym typeface="Courier New"/>
              </a:rPr>
              <a:t>do</a:t>
            </a:r>
            <a:r>
              <a:rPr b="0" i="0" lang="en" sz="1300" u="none" cap="none" strike="noStrike">
                <a:solidFill>
                  <a:srgbClr val="000000"/>
                </a:solidFill>
                <a:latin typeface="Courier New"/>
                <a:ea typeface="Courier New"/>
                <a:cs typeface="Courier New"/>
                <a:sym typeface="Courier New"/>
              </a:rPr>
              <a:t> {</a:t>
            </a:r>
            <a:endParaRPr b="0" i="0" sz="13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38761D"/>
                </a:solidFill>
                <a:latin typeface="Courier New"/>
                <a:ea typeface="Courier New"/>
                <a:cs typeface="Courier New"/>
                <a:sym typeface="Courier New"/>
              </a:rPr>
              <a:t>	System.out.println</a:t>
            </a:r>
            <a:r>
              <a:rPr b="0" i="0" lang="en" sz="1300" u="none" cap="none" strike="noStrike">
                <a:solidFill>
                  <a:srgbClr val="000000"/>
                </a:solidFill>
                <a:latin typeface="Courier New"/>
                <a:ea typeface="Courier New"/>
                <a:cs typeface="Courier New"/>
                <a:sym typeface="Courier New"/>
              </a:rPr>
              <a:t>(i);</a:t>
            </a:r>
            <a:endParaRPr b="0" i="0" sz="13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38761D"/>
                </a:solidFill>
                <a:latin typeface="Courier New"/>
                <a:ea typeface="Courier New"/>
                <a:cs typeface="Courier New"/>
                <a:sym typeface="Courier New"/>
              </a:rPr>
              <a:t>	</a:t>
            </a:r>
            <a:r>
              <a:rPr b="0" i="0" lang="en" sz="1300" u="none" cap="none" strike="noStrike">
                <a:solidFill>
                  <a:srgbClr val="000000"/>
                </a:solidFill>
                <a:latin typeface="Courier New"/>
                <a:ea typeface="Courier New"/>
                <a:cs typeface="Courier New"/>
                <a:sym typeface="Courier New"/>
              </a:rPr>
              <a:t>i+=1;</a:t>
            </a:r>
            <a:endParaRPr b="0" i="0" sz="13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Courier New"/>
                <a:ea typeface="Courier New"/>
                <a:cs typeface="Courier New"/>
                <a:sym typeface="Courier New"/>
              </a:rPr>
              <a:t>} </a:t>
            </a:r>
            <a:r>
              <a:rPr b="0" i="0" lang="en" sz="1300" u="none" cap="none" strike="noStrike">
                <a:solidFill>
                  <a:srgbClr val="38761D"/>
                </a:solidFill>
                <a:latin typeface="Courier New"/>
                <a:ea typeface="Courier New"/>
                <a:cs typeface="Courier New"/>
                <a:sym typeface="Courier New"/>
              </a:rPr>
              <a:t>while </a:t>
            </a:r>
            <a:r>
              <a:rPr b="0" i="0" lang="en" sz="1300" u="none" cap="none" strike="noStrike">
                <a:solidFill>
                  <a:srgbClr val="000000"/>
                </a:solidFill>
                <a:latin typeface="Courier New"/>
                <a:ea typeface="Courier New"/>
                <a:cs typeface="Courier New"/>
                <a:sym typeface="Courier New"/>
              </a:rPr>
              <a:t>(i &lt; 5);</a:t>
            </a:r>
            <a:endParaRPr b="0" i="0" sz="13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Catamaran"/>
                <a:ea typeface="Catamaran"/>
                <a:cs typeface="Catamaran"/>
                <a:sym typeface="Catamaran"/>
              </a:rPr>
              <a:t>Output:</a:t>
            </a:r>
            <a:endParaRPr b="0" i="0" sz="13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Courier New"/>
                <a:ea typeface="Courier New"/>
                <a:cs typeface="Courier New"/>
                <a:sym typeface="Courier New"/>
              </a:rPr>
              <a:t>0</a:t>
            </a:r>
            <a:endParaRPr b="0" i="0" sz="13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Courier New"/>
                <a:ea typeface="Courier New"/>
                <a:cs typeface="Courier New"/>
                <a:sym typeface="Courier New"/>
              </a:rPr>
              <a:t>1</a:t>
            </a:r>
            <a:endParaRPr b="0" i="0" sz="13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Courier New"/>
                <a:ea typeface="Courier New"/>
                <a:cs typeface="Courier New"/>
                <a:sym typeface="Courier New"/>
              </a:rPr>
              <a:t>2</a:t>
            </a:r>
            <a:endParaRPr b="0" i="0" sz="13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Courier New"/>
                <a:ea typeface="Courier New"/>
                <a:cs typeface="Courier New"/>
                <a:sym typeface="Courier New"/>
              </a:rPr>
              <a:t>3</a:t>
            </a:r>
            <a:endParaRPr b="0" i="0" sz="13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Courier New"/>
                <a:ea typeface="Courier New"/>
                <a:cs typeface="Courier New"/>
                <a:sym typeface="Courier New"/>
              </a:rPr>
              <a:t>4</a:t>
            </a:r>
            <a:endParaRPr b="0" i="0" sz="1300" u="none" cap="none" strike="noStrike">
              <a:solidFill>
                <a:srgbClr val="000000"/>
              </a:solidFill>
              <a:latin typeface="Courier New"/>
              <a:ea typeface="Courier New"/>
              <a:cs typeface="Courier New"/>
              <a:sym typeface="Courier New"/>
            </a:endParaRPr>
          </a:p>
        </p:txBody>
      </p:sp>
      <p:sp>
        <p:nvSpPr>
          <p:cNvPr id="1109" name="Google Shape;1109;p143"/>
          <p:cNvSpPr txBox="1"/>
          <p:nvPr/>
        </p:nvSpPr>
        <p:spPr>
          <a:xfrm>
            <a:off x="5359325" y="1820429"/>
            <a:ext cx="2195700" cy="4002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lt2"/>
                </a:solidFill>
                <a:latin typeface="Catamaran"/>
                <a:ea typeface="Catamaran"/>
                <a:cs typeface="Catamaran"/>
                <a:sym typeface="Catamaran"/>
              </a:rPr>
              <a:t>Start: Set </a:t>
            </a:r>
            <a:r>
              <a:rPr b="1" lang="en">
                <a:solidFill>
                  <a:schemeClr val="lt2"/>
                </a:solidFill>
                <a:latin typeface="Catamaran"/>
                <a:ea typeface="Catamaran"/>
                <a:cs typeface="Catamaran"/>
                <a:sym typeface="Catamaran"/>
              </a:rPr>
              <a:t>i</a:t>
            </a:r>
            <a:r>
              <a:rPr lang="en">
                <a:solidFill>
                  <a:schemeClr val="lt2"/>
                </a:solidFill>
                <a:latin typeface="Catamaran"/>
                <a:ea typeface="Catamaran"/>
                <a:cs typeface="Catamaran"/>
                <a:sym typeface="Catamaran"/>
              </a:rPr>
              <a:t> = 0</a:t>
            </a:r>
            <a:endParaRPr>
              <a:solidFill>
                <a:schemeClr val="lt2"/>
              </a:solidFill>
              <a:latin typeface="Catamaran"/>
              <a:ea typeface="Catamaran"/>
              <a:cs typeface="Catamaran"/>
              <a:sym typeface="Catamaran"/>
            </a:endParaRPr>
          </a:p>
        </p:txBody>
      </p:sp>
      <p:cxnSp>
        <p:nvCxnSpPr>
          <p:cNvPr id="1110" name="Google Shape;1110;p143"/>
          <p:cNvCxnSpPr/>
          <p:nvPr/>
        </p:nvCxnSpPr>
        <p:spPr>
          <a:xfrm rot="10800000">
            <a:off x="5934100" y="3785894"/>
            <a:ext cx="764700" cy="600"/>
          </a:xfrm>
          <a:prstGeom prst="straightConnector1">
            <a:avLst/>
          </a:prstGeom>
          <a:noFill/>
          <a:ln cap="flat" cmpd="sng" w="9525">
            <a:solidFill>
              <a:schemeClr val="dk2"/>
            </a:solidFill>
            <a:prstDash val="solid"/>
            <a:round/>
            <a:headEnd len="med" w="med" type="none"/>
            <a:tailEnd len="med" w="med" type="triangle"/>
          </a:ln>
        </p:spPr>
      </p:cxnSp>
      <p:cxnSp>
        <p:nvCxnSpPr>
          <p:cNvPr id="1111" name="Google Shape;1111;p143"/>
          <p:cNvCxnSpPr/>
          <p:nvPr/>
        </p:nvCxnSpPr>
        <p:spPr>
          <a:xfrm flipH="1" rot="10800000">
            <a:off x="6698800" y="3783090"/>
            <a:ext cx="1208400" cy="5400"/>
          </a:xfrm>
          <a:prstGeom prst="straightConnector1">
            <a:avLst/>
          </a:prstGeom>
          <a:noFill/>
          <a:ln cap="flat" cmpd="sng" w="9525">
            <a:solidFill>
              <a:schemeClr val="dk2"/>
            </a:solidFill>
            <a:prstDash val="solid"/>
            <a:round/>
            <a:headEnd len="med" w="med" type="none"/>
            <a:tailEnd len="med" w="med" type="triangle"/>
          </a:ln>
        </p:spPr>
      </p:cxnSp>
      <p:sp>
        <p:nvSpPr>
          <p:cNvPr id="1112" name="Google Shape;1112;p143"/>
          <p:cNvSpPr txBox="1"/>
          <p:nvPr/>
        </p:nvSpPr>
        <p:spPr>
          <a:xfrm>
            <a:off x="5242000" y="3585694"/>
            <a:ext cx="692100" cy="4002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lang="en">
                <a:solidFill>
                  <a:schemeClr val="lt2"/>
                </a:solidFill>
                <a:latin typeface="Catamaran"/>
                <a:ea typeface="Catamaran"/>
                <a:cs typeface="Catamaran"/>
                <a:sym typeface="Catamaran"/>
              </a:rPr>
              <a:t>Yes</a:t>
            </a:r>
            <a:endParaRPr>
              <a:solidFill>
                <a:schemeClr val="lt2"/>
              </a:solidFill>
              <a:latin typeface="Catamaran"/>
              <a:ea typeface="Catamaran"/>
              <a:cs typeface="Catamaran"/>
              <a:sym typeface="Catamaran"/>
            </a:endParaRPr>
          </a:p>
        </p:txBody>
      </p:sp>
      <p:sp>
        <p:nvSpPr>
          <p:cNvPr id="1113" name="Google Shape;1113;p143"/>
          <p:cNvSpPr txBox="1"/>
          <p:nvPr/>
        </p:nvSpPr>
        <p:spPr>
          <a:xfrm>
            <a:off x="7907700" y="3585694"/>
            <a:ext cx="692100" cy="4002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lang="en">
                <a:solidFill>
                  <a:schemeClr val="lt2"/>
                </a:solidFill>
                <a:latin typeface="Catamaran"/>
                <a:ea typeface="Catamaran"/>
                <a:cs typeface="Catamaran"/>
                <a:sym typeface="Catamaran"/>
              </a:rPr>
              <a:t>No</a:t>
            </a:r>
            <a:endParaRPr>
              <a:solidFill>
                <a:schemeClr val="lt2"/>
              </a:solidFill>
              <a:latin typeface="Catamaran"/>
              <a:ea typeface="Catamaran"/>
              <a:cs typeface="Catamaran"/>
              <a:sym typeface="Catamaran"/>
            </a:endParaRPr>
          </a:p>
        </p:txBody>
      </p:sp>
      <p:sp>
        <p:nvSpPr>
          <p:cNvPr id="1114" name="Google Shape;1114;p143"/>
          <p:cNvSpPr txBox="1"/>
          <p:nvPr/>
        </p:nvSpPr>
        <p:spPr>
          <a:xfrm>
            <a:off x="7278416" y="3497982"/>
            <a:ext cx="5106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lt2"/>
                </a:solidFill>
                <a:latin typeface="Catamaran"/>
                <a:ea typeface="Catamaran"/>
                <a:cs typeface="Catamaran"/>
                <a:sym typeface="Catamaran"/>
              </a:rPr>
              <a:t>False</a:t>
            </a:r>
            <a:endParaRPr sz="1100">
              <a:latin typeface="Catamaran"/>
              <a:ea typeface="Catamaran"/>
              <a:cs typeface="Catamaran"/>
              <a:sym typeface="Catamaran"/>
            </a:endParaRPr>
          </a:p>
        </p:txBody>
      </p:sp>
      <p:sp>
        <p:nvSpPr>
          <p:cNvPr id="1115" name="Google Shape;1115;p143"/>
          <p:cNvSpPr txBox="1"/>
          <p:nvPr/>
        </p:nvSpPr>
        <p:spPr>
          <a:xfrm>
            <a:off x="6055745" y="3523614"/>
            <a:ext cx="5106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lt2"/>
                </a:solidFill>
                <a:latin typeface="Catamaran"/>
                <a:ea typeface="Catamaran"/>
                <a:cs typeface="Catamaran"/>
                <a:sym typeface="Catamaran"/>
              </a:rPr>
              <a:t>True</a:t>
            </a:r>
            <a:endParaRPr sz="1100">
              <a:solidFill>
                <a:schemeClr val="lt2"/>
              </a:solidFill>
              <a:latin typeface="Catamaran"/>
              <a:ea typeface="Catamaran"/>
              <a:cs typeface="Catamaran"/>
              <a:sym typeface="Catamaran"/>
            </a:endParaRPr>
          </a:p>
        </p:txBody>
      </p:sp>
      <p:cxnSp>
        <p:nvCxnSpPr>
          <p:cNvPr id="1116" name="Google Shape;1116;p143"/>
          <p:cNvCxnSpPr>
            <a:stCxn id="1112" idx="2"/>
            <a:endCxn id="1117" idx="0"/>
          </p:cNvCxnSpPr>
          <p:nvPr/>
        </p:nvCxnSpPr>
        <p:spPr>
          <a:xfrm flipH="1">
            <a:off x="5580850" y="3985894"/>
            <a:ext cx="7200" cy="704400"/>
          </a:xfrm>
          <a:prstGeom prst="straightConnector1">
            <a:avLst/>
          </a:prstGeom>
          <a:noFill/>
          <a:ln cap="flat" cmpd="sng" w="9525">
            <a:solidFill>
              <a:schemeClr val="dk2"/>
            </a:solidFill>
            <a:prstDash val="solid"/>
            <a:round/>
            <a:headEnd len="med" w="med" type="none"/>
            <a:tailEnd len="med" w="med" type="triangle"/>
          </a:ln>
        </p:spPr>
      </p:cxnSp>
      <p:sp>
        <p:nvSpPr>
          <p:cNvPr id="1117" name="Google Shape;1117;p143"/>
          <p:cNvSpPr txBox="1"/>
          <p:nvPr/>
        </p:nvSpPr>
        <p:spPr>
          <a:xfrm>
            <a:off x="5072512" y="4690169"/>
            <a:ext cx="1016700" cy="369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chemeClr val="lt2"/>
                </a:solidFill>
                <a:latin typeface="Catamaran"/>
                <a:ea typeface="Catamaran"/>
                <a:cs typeface="Catamaran"/>
                <a:sym typeface="Catamaran"/>
              </a:rPr>
              <a:t>Print </a:t>
            </a:r>
            <a:r>
              <a:rPr b="1" lang="en" sz="1200">
                <a:solidFill>
                  <a:schemeClr val="lt2"/>
                </a:solidFill>
                <a:latin typeface="Catamaran"/>
                <a:ea typeface="Catamaran"/>
                <a:cs typeface="Catamaran"/>
                <a:sym typeface="Catamaran"/>
              </a:rPr>
              <a:t>i</a:t>
            </a:r>
            <a:endParaRPr b="1" sz="1200">
              <a:solidFill>
                <a:schemeClr val="lt2"/>
              </a:solidFill>
              <a:latin typeface="Catamaran"/>
              <a:ea typeface="Catamaran"/>
              <a:cs typeface="Catamaran"/>
              <a:sym typeface="Catamaran"/>
            </a:endParaRPr>
          </a:p>
        </p:txBody>
      </p:sp>
      <p:sp>
        <p:nvSpPr>
          <p:cNvPr id="1118" name="Google Shape;1118;p143"/>
          <p:cNvSpPr txBox="1"/>
          <p:nvPr/>
        </p:nvSpPr>
        <p:spPr>
          <a:xfrm>
            <a:off x="7685064" y="4359790"/>
            <a:ext cx="1140600" cy="4002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lt2"/>
                </a:solidFill>
                <a:latin typeface="Catamaran"/>
                <a:ea typeface="Catamaran"/>
                <a:cs typeface="Catamaran"/>
                <a:sym typeface="Catamaran"/>
              </a:rPr>
              <a:t>End loop</a:t>
            </a:r>
            <a:endParaRPr>
              <a:solidFill>
                <a:schemeClr val="lt2"/>
              </a:solidFill>
              <a:latin typeface="Catamaran"/>
              <a:ea typeface="Catamaran"/>
              <a:cs typeface="Catamaran"/>
              <a:sym typeface="Catamaran"/>
            </a:endParaRPr>
          </a:p>
        </p:txBody>
      </p:sp>
      <p:sp>
        <p:nvSpPr>
          <p:cNvPr id="1119" name="Google Shape;1119;p143"/>
          <p:cNvSpPr txBox="1"/>
          <p:nvPr/>
        </p:nvSpPr>
        <p:spPr>
          <a:xfrm>
            <a:off x="5359325" y="3027369"/>
            <a:ext cx="2195700" cy="4002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lt2"/>
                </a:solidFill>
                <a:latin typeface="Catamaran"/>
                <a:ea typeface="Catamaran"/>
                <a:cs typeface="Catamaran"/>
                <a:sym typeface="Catamaran"/>
              </a:rPr>
              <a:t>Is </a:t>
            </a:r>
            <a:r>
              <a:rPr b="1" lang="en">
                <a:solidFill>
                  <a:schemeClr val="lt2"/>
                </a:solidFill>
                <a:latin typeface="Catamaran"/>
                <a:ea typeface="Catamaran"/>
                <a:cs typeface="Catamaran"/>
                <a:sym typeface="Catamaran"/>
              </a:rPr>
              <a:t>i</a:t>
            </a:r>
            <a:r>
              <a:rPr lang="en">
                <a:solidFill>
                  <a:schemeClr val="lt2"/>
                </a:solidFill>
                <a:latin typeface="Catamaran"/>
                <a:ea typeface="Catamaran"/>
                <a:cs typeface="Catamaran"/>
                <a:sym typeface="Catamaran"/>
              </a:rPr>
              <a:t> less than 5?</a:t>
            </a:r>
            <a:endParaRPr>
              <a:solidFill>
                <a:schemeClr val="lt2"/>
              </a:solidFill>
              <a:latin typeface="Catamaran"/>
              <a:ea typeface="Catamaran"/>
              <a:cs typeface="Catamaran"/>
              <a:sym typeface="Catamaran"/>
            </a:endParaRPr>
          </a:p>
        </p:txBody>
      </p:sp>
      <p:cxnSp>
        <p:nvCxnSpPr>
          <p:cNvPr id="1120" name="Google Shape;1120;p143"/>
          <p:cNvCxnSpPr>
            <a:endCxn id="1119" idx="0"/>
          </p:cNvCxnSpPr>
          <p:nvPr/>
        </p:nvCxnSpPr>
        <p:spPr>
          <a:xfrm>
            <a:off x="6455075" y="2773269"/>
            <a:ext cx="2100" cy="254100"/>
          </a:xfrm>
          <a:prstGeom prst="straightConnector1">
            <a:avLst/>
          </a:prstGeom>
          <a:noFill/>
          <a:ln cap="flat" cmpd="sng" w="9525">
            <a:solidFill>
              <a:schemeClr val="dk2"/>
            </a:solidFill>
            <a:prstDash val="solid"/>
            <a:round/>
            <a:headEnd len="med" w="med" type="none"/>
            <a:tailEnd len="med" w="med" type="none"/>
          </a:ln>
        </p:spPr>
      </p:cxnSp>
      <p:sp>
        <p:nvSpPr>
          <p:cNvPr id="1121" name="Google Shape;1121;p143"/>
          <p:cNvSpPr txBox="1"/>
          <p:nvPr/>
        </p:nvSpPr>
        <p:spPr>
          <a:xfrm>
            <a:off x="3987462" y="4096944"/>
            <a:ext cx="1016700" cy="369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chemeClr val="lt2"/>
                </a:solidFill>
                <a:latin typeface="Catamaran"/>
                <a:ea typeface="Catamaran"/>
                <a:cs typeface="Catamaran"/>
                <a:sym typeface="Catamaran"/>
              </a:rPr>
              <a:t>Add 1 to </a:t>
            </a:r>
            <a:r>
              <a:rPr b="1" lang="en" sz="1200">
                <a:solidFill>
                  <a:schemeClr val="lt2"/>
                </a:solidFill>
                <a:latin typeface="Catamaran"/>
                <a:ea typeface="Catamaran"/>
                <a:cs typeface="Catamaran"/>
                <a:sym typeface="Catamaran"/>
              </a:rPr>
              <a:t>i</a:t>
            </a:r>
            <a:endParaRPr b="1" sz="1200">
              <a:solidFill>
                <a:schemeClr val="lt2"/>
              </a:solidFill>
              <a:latin typeface="Catamaran"/>
              <a:ea typeface="Catamaran"/>
              <a:cs typeface="Catamaran"/>
              <a:sym typeface="Catamaran"/>
            </a:endParaRPr>
          </a:p>
        </p:txBody>
      </p:sp>
      <p:cxnSp>
        <p:nvCxnSpPr>
          <p:cNvPr id="1122" name="Google Shape;1122;p143"/>
          <p:cNvCxnSpPr/>
          <p:nvPr/>
        </p:nvCxnSpPr>
        <p:spPr>
          <a:xfrm>
            <a:off x="6759150" y="3432421"/>
            <a:ext cx="300" cy="358800"/>
          </a:xfrm>
          <a:prstGeom prst="straightConnector1">
            <a:avLst/>
          </a:prstGeom>
          <a:noFill/>
          <a:ln cap="flat" cmpd="sng" w="9525">
            <a:solidFill>
              <a:schemeClr val="dk2"/>
            </a:solidFill>
            <a:prstDash val="solid"/>
            <a:round/>
            <a:headEnd len="med" w="med" type="none"/>
            <a:tailEnd len="med" w="med" type="none"/>
          </a:ln>
        </p:spPr>
      </p:cxnSp>
      <p:cxnSp>
        <p:nvCxnSpPr>
          <p:cNvPr id="1123" name="Google Shape;1123;p143"/>
          <p:cNvCxnSpPr>
            <a:stCxn id="1117" idx="1"/>
            <a:endCxn id="1121" idx="2"/>
          </p:cNvCxnSpPr>
          <p:nvPr/>
        </p:nvCxnSpPr>
        <p:spPr>
          <a:xfrm rot="10800000">
            <a:off x="4495912" y="4466219"/>
            <a:ext cx="576600" cy="408600"/>
          </a:xfrm>
          <a:prstGeom prst="bentConnector2">
            <a:avLst/>
          </a:prstGeom>
          <a:noFill/>
          <a:ln cap="flat" cmpd="sng" w="9525">
            <a:solidFill>
              <a:schemeClr val="dk2"/>
            </a:solidFill>
            <a:prstDash val="solid"/>
            <a:round/>
            <a:headEnd len="med" w="med" type="none"/>
            <a:tailEnd len="med" w="med" type="stealth"/>
          </a:ln>
        </p:spPr>
      </p:cxnSp>
      <p:cxnSp>
        <p:nvCxnSpPr>
          <p:cNvPr id="1124" name="Google Shape;1124;p143"/>
          <p:cNvCxnSpPr>
            <a:stCxn id="1121" idx="0"/>
            <a:endCxn id="1119" idx="1"/>
          </p:cNvCxnSpPr>
          <p:nvPr/>
        </p:nvCxnSpPr>
        <p:spPr>
          <a:xfrm rot="-5400000">
            <a:off x="4492812" y="3230544"/>
            <a:ext cx="869400" cy="863400"/>
          </a:xfrm>
          <a:prstGeom prst="bentConnector2">
            <a:avLst/>
          </a:prstGeom>
          <a:noFill/>
          <a:ln cap="flat" cmpd="sng" w="9525">
            <a:solidFill>
              <a:schemeClr val="dk2"/>
            </a:solidFill>
            <a:prstDash val="solid"/>
            <a:round/>
            <a:headEnd len="med" w="med" type="none"/>
            <a:tailEnd len="med" w="med" type="stealth"/>
          </a:ln>
        </p:spPr>
      </p:cxnSp>
      <p:sp>
        <p:nvSpPr>
          <p:cNvPr id="1125" name="Google Shape;1125;p143"/>
          <p:cNvSpPr txBox="1"/>
          <p:nvPr/>
        </p:nvSpPr>
        <p:spPr>
          <a:xfrm>
            <a:off x="7383525" y="2849165"/>
            <a:ext cx="746100" cy="323400"/>
          </a:xfrm>
          <a:prstGeom prst="rect">
            <a:avLst/>
          </a:prstGeom>
          <a:solidFill>
            <a:srgbClr val="FFE5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n" sz="1000">
                <a:latin typeface="Catamaran"/>
                <a:ea typeface="Catamaran"/>
                <a:cs typeface="Catamaran"/>
                <a:sym typeface="Catamaran"/>
              </a:rPr>
              <a:t>Condition</a:t>
            </a:r>
            <a:endParaRPr b="0" i="0" sz="10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Catamaran"/>
              <a:ea typeface="Catamaran"/>
              <a:cs typeface="Catamaran"/>
              <a:sym typeface="Catamaran"/>
            </a:endParaRPr>
          </a:p>
        </p:txBody>
      </p:sp>
      <p:cxnSp>
        <p:nvCxnSpPr>
          <p:cNvPr id="1126" name="Google Shape;1126;p143"/>
          <p:cNvCxnSpPr>
            <a:stCxn id="1113" idx="2"/>
            <a:endCxn id="1118" idx="0"/>
          </p:cNvCxnSpPr>
          <p:nvPr/>
        </p:nvCxnSpPr>
        <p:spPr>
          <a:xfrm>
            <a:off x="8253750" y="3985894"/>
            <a:ext cx="1500" cy="373800"/>
          </a:xfrm>
          <a:prstGeom prst="straightConnector1">
            <a:avLst/>
          </a:prstGeom>
          <a:noFill/>
          <a:ln cap="flat" cmpd="sng" w="9525">
            <a:solidFill>
              <a:schemeClr val="dk2"/>
            </a:solidFill>
            <a:prstDash val="solid"/>
            <a:round/>
            <a:headEnd len="med" w="med" type="none"/>
            <a:tailEnd len="med" w="med" type="triangle"/>
          </a:ln>
        </p:spPr>
      </p:cxnSp>
      <p:cxnSp>
        <p:nvCxnSpPr>
          <p:cNvPr id="1127" name="Google Shape;1127;p143"/>
          <p:cNvCxnSpPr/>
          <p:nvPr/>
        </p:nvCxnSpPr>
        <p:spPr>
          <a:xfrm>
            <a:off x="6455075" y="2239869"/>
            <a:ext cx="2100" cy="254100"/>
          </a:xfrm>
          <a:prstGeom prst="straightConnector1">
            <a:avLst/>
          </a:prstGeom>
          <a:noFill/>
          <a:ln cap="flat" cmpd="sng" w="9525">
            <a:solidFill>
              <a:schemeClr val="dk2"/>
            </a:solidFill>
            <a:prstDash val="solid"/>
            <a:round/>
            <a:headEnd len="med" w="med" type="none"/>
            <a:tailEnd len="med" w="med" type="none"/>
          </a:ln>
        </p:spPr>
      </p:cxnSp>
      <p:sp>
        <p:nvSpPr>
          <p:cNvPr id="1128" name="Google Shape;1128;p143"/>
          <p:cNvSpPr txBox="1"/>
          <p:nvPr/>
        </p:nvSpPr>
        <p:spPr>
          <a:xfrm>
            <a:off x="5366237" y="2423900"/>
            <a:ext cx="2181900" cy="4002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lt2"/>
                </a:solidFill>
                <a:latin typeface="Catamaran"/>
                <a:ea typeface="Catamaran"/>
                <a:cs typeface="Catamaran"/>
                <a:sym typeface="Catamaran"/>
              </a:rPr>
              <a:t>Print </a:t>
            </a:r>
            <a:r>
              <a:rPr b="1" lang="en">
                <a:solidFill>
                  <a:schemeClr val="lt2"/>
                </a:solidFill>
                <a:latin typeface="Catamaran"/>
                <a:ea typeface="Catamaran"/>
                <a:cs typeface="Catamaran"/>
                <a:sym typeface="Catamaran"/>
              </a:rPr>
              <a:t>i</a:t>
            </a:r>
            <a:r>
              <a:rPr lang="en">
                <a:solidFill>
                  <a:schemeClr val="lt2"/>
                </a:solidFill>
                <a:latin typeface="Catamaran"/>
                <a:ea typeface="Catamaran"/>
                <a:cs typeface="Catamaran"/>
                <a:sym typeface="Catamaran"/>
              </a:rPr>
              <a:t>, Add 1 to </a:t>
            </a:r>
            <a:r>
              <a:rPr b="1" lang="en">
                <a:solidFill>
                  <a:schemeClr val="lt2"/>
                </a:solidFill>
                <a:latin typeface="Catamaran"/>
                <a:ea typeface="Catamaran"/>
                <a:cs typeface="Catamaran"/>
                <a:sym typeface="Catamaran"/>
              </a:rPr>
              <a:t>i</a:t>
            </a:r>
            <a:endParaRPr b="1">
              <a:solidFill>
                <a:schemeClr val="lt2"/>
              </a:solidFill>
              <a:latin typeface="Catamaran"/>
              <a:ea typeface="Catamaran"/>
              <a:cs typeface="Catamaran"/>
              <a:sym typeface="Catamara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6"/>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latin typeface="Catamaran"/>
                <a:ea typeface="Catamaran"/>
                <a:cs typeface="Catamaran"/>
                <a:sym typeface="Catamaran"/>
              </a:rPr>
              <a:t>What sets Java apart from other languages?</a:t>
            </a:r>
            <a:endParaRPr>
              <a:latin typeface="Catamaran"/>
              <a:ea typeface="Catamaran"/>
              <a:cs typeface="Catamaran"/>
              <a:sym typeface="Catamaran"/>
            </a:endParaRPr>
          </a:p>
        </p:txBody>
      </p:sp>
      <p:sp>
        <p:nvSpPr>
          <p:cNvPr id="187" name="Google Shape;187;p36"/>
          <p:cNvSpPr txBox="1"/>
          <p:nvPr>
            <p:ph idx="1" type="body"/>
          </p:nvPr>
        </p:nvSpPr>
        <p:spPr>
          <a:xfrm>
            <a:off x="471900" y="1919075"/>
            <a:ext cx="4766400" cy="27102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Catamaran"/>
              <a:buChar char="●"/>
            </a:pPr>
            <a:r>
              <a:rPr b="1" lang="en">
                <a:latin typeface="Catamaran"/>
                <a:ea typeface="Catamaran"/>
                <a:cs typeface="Catamaran"/>
                <a:sym typeface="Catamaran"/>
              </a:rPr>
              <a:t>Simple syntax</a:t>
            </a:r>
            <a:r>
              <a:rPr lang="en">
                <a:latin typeface="Catamaran"/>
                <a:ea typeface="Catamaran"/>
                <a:cs typeface="Catamaran"/>
                <a:sym typeface="Catamaran"/>
              </a:rPr>
              <a:t>, with similarities to English</a:t>
            </a:r>
            <a:endParaRPr>
              <a:latin typeface="Catamaran"/>
              <a:ea typeface="Catamaran"/>
              <a:cs typeface="Catamaran"/>
              <a:sym typeface="Catamaran"/>
            </a:endParaRPr>
          </a:p>
          <a:p>
            <a:pPr indent="-317500" lvl="1" marL="914400" rtl="0" algn="l">
              <a:lnSpc>
                <a:spcPct val="115000"/>
              </a:lnSpc>
              <a:spcBef>
                <a:spcPts val="0"/>
              </a:spcBef>
              <a:spcAft>
                <a:spcPts val="0"/>
              </a:spcAft>
              <a:buSzPts val="1400"/>
              <a:buFont typeface="Catamaran"/>
              <a:buChar char="○"/>
            </a:pPr>
            <a:r>
              <a:rPr lang="en">
                <a:latin typeface="Catamaran"/>
                <a:ea typeface="Catamaran"/>
                <a:cs typeface="Catamaran"/>
                <a:sym typeface="Catamaran"/>
              </a:rPr>
              <a:t>Syntax refers to the rules of the language</a:t>
            </a:r>
            <a:endParaRPr>
              <a:latin typeface="Catamaran"/>
              <a:ea typeface="Catamaran"/>
              <a:cs typeface="Catamaran"/>
              <a:sym typeface="Catamaran"/>
            </a:endParaRPr>
          </a:p>
          <a:p>
            <a:pPr indent="0" lvl="0" marL="0" rtl="0" algn="l">
              <a:lnSpc>
                <a:spcPct val="115000"/>
              </a:lnSpc>
              <a:spcBef>
                <a:spcPts val="0"/>
              </a:spcBef>
              <a:spcAft>
                <a:spcPts val="0"/>
              </a:spcAft>
              <a:buNone/>
            </a:pPr>
            <a:r>
              <a:t/>
            </a:r>
            <a:endParaRPr>
              <a:latin typeface="Catamaran"/>
              <a:ea typeface="Catamaran"/>
              <a:cs typeface="Catamaran"/>
              <a:sym typeface="Catamaran"/>
            </a:endParaRPr>
          </a:p>
          <a:p>
            <a:pPr indent="-342900" lvl="0" marL="457200" rtl="0" algn="l">
              <a:lnSpc>
                <a:spcPct val="115000"/>
              </a:lnSpc>
              <a:spcBef>
                <a:spcPts val="0"/>
              </a:spcBef>
              <a:spcAft>
                <a:spcPts val="0"/>
              </a:spcAft>
              <a:buSzPts val="1800"/>
              <a:buFont typeface="Catamaran"/>
              <a:buChar char="●"/>
            </a:pPr>
            <a:r>
              <a:rPr b="1" lang="en">
                <a:latin typeface="Catamaran"/>
                <a:ea typeface="Catamaran"/>
                <a:cs typeface="Catamaran"/>
                <a:sym typeface="Catamaran"/>
              </a:rPr>
              <a:t>Semicolons </a:t>
            </a:r>
            <a:r>
              <a:rPr lang="en">
                <a:latin typeface="Catamaran"/>
                <a:ea typeface="Catamaran"/>
                <a:cs typeface="Catamaran"/>
                <a:sym typeface="Catamaran"/>
              </a:rPr>
              <a:t>complete a command</a:t>
            </a:r>
            <a:endParaRPr>
              <a:latin typeface="Catamaran"/>
              <a:ea typeface="Catamaran"/>
              <a:cs typeface="Catamaran"/>
              <a:sym typeface="Catamaran"/>
            </a:endParaRPr>
          </a:p>
          <a:p>
            <a:pPr indent="-317500" lvl="1" marL="914400" rtl="0" algn="l">
              <a:lnSpc>
                <a:spcPct val="115000"/>
              </a:lnSpc>
              <a:spcBef>
                <a:spcPts val="0"/>
              </a:spcBef>
              <a:spcAft>
                <a:spcPts val="0"/>
              </a:spcAft>
              <a:buSzPts val="1400"/>
              <a:buFont typeface="Catamaran"/>
              <a:buChar char="○"/>
            </a:pPr>
            <a:r>
              <a:rPr lang="en">
                <a:latin typeface="Catamaran"/>
                <a:ea typeface="Catamaran"/>
                <a:cs typeface="Catamaran"/>
                <a:sym typeface="Catamaran"/>
              </a:rPr>
              <a:t>Commands can be written on multiple lines</a:t>
            </a:r>
            <a:endParaRPr>
              <a:latin typeface="Catamaran"/>
              <a:ea typeface="Catamaran"/>
              <a:cs typeface="Catamaran"/>
              <a:sym typeface="Catamaran"/>
            </a:endParaRPr>
          </a:p>
          <a:p>
            <a:pPr indent="-317500" lvl="1" marL="914400" rtl="0" algn="l">
              <a:lnSpc>
                <a:spcPct val="115000"/>
              </a:lnSpc>
              <a:spcBef>
                <a:spcPts val="0"/>
              </a:spcBef>
              <a:spcAft>
                <a:spcPts val="0"/>
              </a:spcAft>
              <a:buSzPts val="1400"/>
              <a:buFont typeface="Catamaran"/>
              <a:buChar char="○"/>
            </a:pPr>
            <a:r>
              <a:rPr lang="en">
                <a:latin typeface="Catamaran"/>
                <a:ea typeface="Catamaran"/>
                <a:cs typeface="Catamaran"/>
                <a:sym typeface="Catamaran"/>
              </a:rPr>
              <a:t>;</a:t>
            </a:r>
            <a:endParaRPr>
              <a:latin typeface="Catamaran"/>
              <a:ea typeface="Catamaran"/>
              <a:cs typeface="Catamaran"/>
              <a:sym typeface="Catamaran"/>
            </a:endParaRPr>
          </a:p>
          <a:p>
            <a:pPr indent="0" lvl="0" marL="0" rtl="0" algn="l">
              <a:lnSpc>
                <a:spcPct val="115000"/>
              </a:lnSpc>
              <a:spcBef>
                <a:spcPts val="0"/>
              </a:spcBef>
              <a:spcAft>
                <a:spcPts val="0"/>
              </a:spcAft>
              <a:buNone/>
            </a:pPr>
            <a:r>
              <a:t/>
            </a:r>
            <a:endParaRPr>
              <a:latin typeface="Catamaran"/>
              <a:ea typeface="Catamaran"/>
              <a:cs typeface="Catamaran"/>
              <a:sym typeface="Catamaran"/>
            </a:endParaRPr>
          </a:p>
          <a:p>
            <a:pPr indent="-342900" lvl="0" marL="457200" rtl="0" algn="l">
              <a:lnSpc>
                <a:spcPct val="115000"/>
              </a:lnSpc>
              <a:spcBef>
                <a:spcPts val="0"/>
              </a:spcBef>
              <a:spcAft>
                <a:spcPts val="0"/>
              </a:spcAft>
              <a:buSzPts val="1800"/>
              <a:buFont typeface="Catamaran"/>
              <a:buChar char="●"/>
            </a:pPr>
            <a:r>
              <a:rPr b="1" lang="en">
                <a:latin typeface="Catamaran"/>
                <a:ea typeface="Catamaran"/>
                <a:cs typeface="Catamaran"/>
                <a:sym typeface="Catamaran"/>
              </a:rPr>
              <a:t>Curly brackets </a:t>
            </a:r>
            <a:r>
              <a:rPr lang="en">
                <a:latin typeface="Catamaran"/>
                <a:ea typeface="Catamaran"/>
                <a:cs typeface="Catamaran"/>
                <a:sym typeface="Catamaran"/>
              </a:rPr>
              <a:t>indicate blocks of code</a:t>
            </a:r>
            <a:endParaRPr>
              <a:latin typeface="Catamaran"/>
              <a:ea typeface="Catamaran"/>
              <a:cs typeface="Catamaran"/>
              <a:sym typeface="Catamaran"/>
            </a:endParaRPr>
          </a:p>
          <a:p>
            <a:pPr indent="-317500" lvl="1" marL="914400" rtl="0" algn="l">
              <a:lnSpc>
                <a:spcPct val="115000"/>
              </a:lnSpc>
              <a:spcBef>
                <a:spcPts val="0"/>
              </a:spcBef>
              <a:spcAft>
                <a:spcPts val="0"/>
              </a:spcAft>
              <a:buSzPts val="1400"/>
              <a:buFont typeface="Catamaran"/>
              <a:buChar char="○"/>
            </a:pPr>
            <a:r>
              <a:rPr lang="en">
                <a:latin typeface="Catamaran"/>
                <a:ea typeface="Catamaran"/>
                <a:cs typeface="Catamaran"/>
                <a:sym typeface="Catamaran"/>
              </a:rPr>
              <a:t>Defines scope of loops, functions, and classes</a:t>
            </a:r>
            <a:endParaRPr>
              <a:latin typeface="Catamaran"/>
              <a:ea typeface="Catamaran"/>
              <a:cs typeface="Catamaran"/>
              <a:sym typeface="Catamaran"/>
            </a:endParaRPr>
          </a:p>
          <a:p>
            <a:pPr indent="-317500" lvl="1" marL="914400" rtl="0" algn="l">
              <a:lnSpc>
                <a:spcPct val="115000"/>
              </a:lnSpc>
              <a:spcBef>
                <a:spcPts val="0"/>
              </a:spcBef>
              <a:spcAft>
                <a:spcPts val="0"/>
              </a:spcAft>
              <a:buSzPts val="1400"/>
              <a:buFont typeface="Catamaran"/>
              <a:buChar char="○"/>
            </a:pPr>
            <a:r>
              <a:rPr lang="en">
                <a:latin typeface="Catamaran"/>
                <a:ea typeface="Catamaran"/>
                <a:cs typeface="Catamaran"/>
                <a:sym typeface="Catamaran"/>
              </a:rPr>
              <a:t>Important for the code’s </a:t>
            </a:r>
            <a:r>
              <a:rPr lang="en">
                <a:latin typeface="Catamaran"/>
                <a:ea typeface="Catamaran"/>
                <a:cs typeface="Catamaran"/>
                <a:sym typeface="Catamaran"/>
              </a:rPr>
              <a:t>structures and readability</a:t>
            </a:r>
            <a:endParaRPr>
              <a:latin typeface="Catamaran"/>
              <a:ea typeface="Catamaran"/>
              <a:cs typeface="Catamaran"/>
              <a:sym typeface="Catamaran"/>
            </a:endParaRPr>
          </a:p>
          <a:p>
            <a:pPr indent="-317500" lvl="1" marL="914400" rtl="0" algn="l">
              <a:lnSpc>
                <a:spcPct val="115000"/>
              </a:lnSpc>
              <a:spcBef>
                <a:spcPts val="0"/>
              </a:spcBef>
              <a:spcAft>
                <a:spcPts val="0"/>
              </a:spcAft>
              <a:buSzPts val="1400"/>
              <a:buFont typeface="Catamaran"/>
              <a:buChar char="○"/>
            </a:pPr>
            <a:r>
              <a:rPr lang="en">
                <a:latin typeface="Catamaran"/>
                <a:ea typeface="Catamaran"/>
                <a:cs typeface="Catamaran"/>
                <a:sym typeface="Catamaran"/>
              </a:rPr>
              <a:t>{ }</a:t>
            </a:r>
            <a:endParaRPr>
              <a:latin typeface="Catamaran"/>
              <a:ea typeface="Catamaran"/>
              <a:cs typeface="Catamaran"/>
              <a:sym typeface="Catamaran"/>
            </a:endParaRPr>
          </a:p>
        </p:txBody>
      </p:sp>
      <p:sp>
        <p:nvSpPr>
          <p:cNvPr id="188" name="Google Shape;188;p36"/>
          <p:cNvSpPr txBox="1"/>
          <p:nvPr/>
        </p:nvSpPr>
        <p:spPr>
          <a:xfrm>
            <a:off x="5348425" y="3320375"/>
            <a:ext cx="3591000" cy="1687800"/>
          </a:xfrm>
          <a:prstGeom prst="rect">
            <a:avLst/>
          </a:prstGeom>
          <a:solidFill>
            <a:srgbClr val="FFE59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Catamaran"/>
                <a:ea typeface="Catamaran"/>
                <a:cs typeface="Catamaran"/>
                <a:sym typeface="Catamaran"/>
              </a:rPr>
              <a:t>For now, just pay attention to the brackets and the semicolons.</a:t>
            </a:r>
            <a:endParaRPr b="1">
              <a:latin typeface="Catamaran"/>
              <a:ea typeface="Catamaran"/>
              <a:cs typeface="Catamaran"/>
              <a:sym typeface="Catamaran"/>
            </a:endParaRPr>
          </a:p>
          <a:p>
            <a:pPr indent="-317500" lvl="0" marL="457200" rtl="0" algn="l">
              <a:spcBef>
                <a:spcPts val="0"/>
              </a:spcBef>
              <a:spcAft>
                <a:spcPts val="0"/>
              </a:spcAft>
              <a:buSzPts val="1400"/>
              <a:buFont typeface="Catamaran"/>
              <a:buAutoNum type="arabicPeriod"/>
            </a:pPr>
            <a:r>
              <a:rPr b="1" i="1" lang="en">
                <a:latin typeface="Catamaran"/>
                <a:ea typeface="Catamaran"/>
                <a:cs typeface="Catamaran"/>
                <a:sym typeface="Catamaran"/>
              </a:rPr>
              <a:t>Semicolons</a:t>
            </a:r>
            <a:r>
              <a:rPr i="1" lang="en">
                <a:latin typeface="Catamaran"/>
                <a:ea typeface="Catamaran"/>
                <a:cs typeface="Catamaran"/>
                <a:sym typeface="Catamaran"/>
              </a:rPr>
              <a:t> </a:t>
            </a:r>
            <a:r>
              <a:rPr lang="en">
                <a:latin typeface="Catamaran"/>
                <a:ea typeface="Catamaran"/>
                <a:cs typeface="Catamaran"/>
                <a:sym typeface="Catamaran"/>
              </a:rPr>
              <a:t>show when one step ends and another step begins.</a:t>
            </a:r>
            <a:endParaRPr>
              <a:latin typeface="Catamaran"/>
              <a:ea typeface="Catamaran"/>
              <a:cs typeface="Catamaran"/>
              <a:sym typeface="Catamaran"/>
            </a:endParaRPr>
          </a:p>
          <a:p>
            <a:pPr indent="-317500" lvl="0" marL="457200" rtl="0" algn="l">
              <a:spcBef>
                <a:spcPts val="0"/>
              </a:spcBef>
              <a:spcAft>
                <a:spcPts val="0"/>
              </a:spcAft>
              <a:buSzPts val="1400"/>
              <a:buFont typeface="Catamaran"/>
              <a:buAutoNum type="arabicPeriod"/>
            </a:pPr>
            <a:r>
              <a:rPr b="1" i="1" lang="en">
                <a:latin typeface="Catamaran"/>
                <a:ea typeface="Catamaran"/>
                <a:cs typeface="Catamaran"/>
                <a:sym typeface="Catamaran"/>
              </a:rPr>
              <a:t>Curly brackets</a:t>
            </a:r>
            <a:r>
              <a:rPr lang="en">
                <a:latin typeface="Catamaran"/>
                <a:ea typeface="Catamaran"/>
                <a:cs typeface="Catamaran"/>
                <a:sym typeface="Catamaran"/>
              </a:rPr>
              <a:t> divide the code into sections.</a:t>
            </a:r>
            <a:endParaRPr>
              <a:latin typeface="Catamaran"/>
              <a:ea typeface="Catamaran"/>
              <a:cs typeface="Catamaran"/>
              <a:sym typeface="Catamaran"/>
            </a:endParaRPr>
          </a:p>
          <a:p>
            <a:pPr indent="-317500" lvl="0" marL="457200" rtl="0" algn="l">
              <a:spcBef>
                <a:spcPts val="0"/>
              </a:spcBef>
              <a:spcAft>
                <a:spcPts val="0"/>
              </a:spcAft>
              <a:buSzPts val="1400"/>
              <a:buFont typeface="Catamaran"/>
              <a:buAutoNum type="arabicPeriod"/>
            </a:pPr>
            <a:r>
              <a:rPr lang="en">
                <a:latin typeface="Catamaran"/>
                <a:ea typeface="Catamaran"/>
                <a:cs typeface="Catamaran"/>
                <a:sym typeface="Catamaran"/>
              </a:rPr>
              <a:t>Write your code </a:t>
            </a:r>
            <a:r>
              <a:rPr b="1" lang="en">
                <a:latin typeface="Catamaran"/>
                <a:ea typeface="Catamaran"/>
                <a:cs typeface="Catamaran"/>
                <a:sym typeface="Catamaran"/>
              </a:rPr>
              <a:t>within </a:t>
            </a:r>
            <a:r>
              <a:rPr lang="en">
                <a:latin typeface="Catamaran"/>
                <a:ea typeface="Catamaran"/>
                <a:cs typeface="Catamaran"/>
                <a:sym typeface="Catamaran"/>
              </a:rPr>
              <a:t>the brackets.</a:t>
            </a:r>
            <a:endParaRPr b="0" i="0" sz="1300" u="none" cap="none" strike="noStrike">
              <a:solidFill>
                <a:srgbClr val="000000"/>
              </a:solidFill>
              <a:latin typeface="Catamaran"/>
              <a:ea typeface="Catamaran"/>
              <a:cs typeface="Catamaran"/>
              <a:sym typeface="Catamaran"/>
            </a:endParaRPr>
          </a:p>
        </p:txBody>
      </p:sp>
      <p:pic>
        <p:nvPicPr>
          <p:cNvPr id="189" name="Google Shape;189;p36"/>
          <p:cNvPicPr preferRelativeResize="0"/>
          <p:nvPr/>
        </p:nvPicPr>
        <p:blipFill>
          <a:blip r:embed="rId3">
            <a:alphaModFix/>
          </a:blip>
          <a:stretch>
            <a:fillRect/>
          </a:stretch>
        </p:blipFill>
        <p:spPr>
          <a:xfrm>
            <a:off x="5343475" y="2071475"/>
            <a:ext cx="3600900" cy="982923"/>
          </a:xfrm>
          <a:prstGeom prst="rect">
            <a:avLst/>
          </a:prstGeom>
          <a:noFill/>
          <a:ln>
            <a:noFill/>
          </a:ln>
          <a:effectLst>
            <a:outerShdw blurRad="57150" rotWithShape="0" algn="bl" dir="5400000" dist="19050">
              <a:srgbClr val="000000">
                <a:alpha val="50000"/>
              </a:srgbClr>
            </a:outerShdw>
          </a:effectLst>
        </p:spPr>
      </p:pic>
      <p:sp>
        <p:nvSpPr>
          <p:cNvPr id="190" name="Google Shape;190;p36"/>
          <p:cNvSpPr/>
          <p:nvPr/>
        </p:nvSpPr>
        <p:spPr>
          <a:xfrm>
            <a:off x="8597850" y="2464900"/>
            <a:ext cx="150600" cy="215100"/>
          </a:xfrm>
          <a:prstGeom prst="ellipse">
            <a:avLst/>
          </a:prstGeom>
          <a:noFill/>
          <a:ln cap="flat" cmpd="sng" w="952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36"/>
          <p:cNvSpPr/>
          <p:nvPr/>
        </p:nvSpPr>
        <p:spPr>
          <a:xfrm>
            <a:off x="5703300" y="2787700"/>
            <a:ext cx="215100" cy="266700"/>
          </a:xfrm>
          <a:prstGeom prst="rect">
            <a:avLst/>
          </a:prstGeom>
          <a:noFill/>
          <a:ln cap="flat" cmpd="sng" w="952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36"/>
          <p:cNvSpPr/>
          <p:nvPr/>
        </p:nvSpPr>
        <p:spPr>
          <a:xfrm>
            <a:off x="7036375" y="2071475"/>
            <a:ext cx="215100" cy="266700"/>
          </a:xfrm>
          <a:prstGeom prst="rect">
            <a:avLst/>
          </a:prstGeom>
          <a:noFill/>
          <a:ln cap="flat" cmpd="sng" w="952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36"/>
          <p:cNvSpPr/>
          <p:nvPr/>
        </p:nvSpPr>
        <p:spPr>
          <a:xfrm>
            <a:off x="5855700" y="2635300"/>
            <a:ext cx="215100" cy="266700"/>
          </a:xfrm>
          <a:prstGeom prst="rect">
            <a:avLst/>
          </a:prstGeom>
          <a:noFill/>
          <a:ln cap="flat" cmpd="sng" w="9525">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36"/>
          <p:cNvSpPr/>
          <p:nvPr/>
        </p:nvSpPr>
        <p:spPr>
          <a:xfrm>
            <a:off x="8694000" y="2254300"/>
            <a:ext cx="215100" cy="266700"/>
          </a:xfrm>
          <a:prstGeom prst="rect">
            <a:avLst/>
          </a:prstGeom>
          <a:noFill/>
          <a:ln cap="flat" cmpd="sng" w="9525">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95" name="Google Shape;195;p36"/>
          <p:cNvCxnSpPr/>
          <p:nvPr/>
        </p:nvCxnSpPr>
        <p:spPr>
          <a:xfrm>
            <a:off x="5460575" y="2572450"/>
            <a:ext cx="516300" cy="0"/>
          </a:xfrm>
          <a:prstGeom prst="straightConnector1">
            <a:avLst/>
          </a:prstGeom>
          <a:noFill/>
          <a:ln cap="flat" cmpd="sng" w="9525">
            <a:solidFill>
              <a:srgbClr val="FF0000"/>
            </a:solidFill>
            <a:prstDash val="solid"/>
            <a:round/>
            <a:headEnd len="med" w="med" type="none"/>
            <a:tailEnd len="med" w="med" type="triangle"/>
          </a:ln>
        </p:spPr>
      </p:cxnSp>
    </p:spTree>
  </p:cSld>
  <p:clrMapOvr>
    <a:masterClrMapping/>
  </p:clrMapOvr>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2" name="Shape 1132"/>
        <p:cNvGrpSpPr/>
        <p:nvPr/>
      </p:nvGrpSpPr>
      <p:grpSpPr>
        <a:xfrm>
          <a:off x="0" y="0"/>
          <a:ext cx="0" cy="0"/>
          <a:chOff x="0" y="0"/>
          <a:chExt cx="0" cy="0"/>
        </a:xfrm>
      </p:grpSpPr>
      <p:sp>
        <p:nvSpPr>
          <p:cNvPr id="1133" name="Google Shape;1133;p144"/>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latin typeface="Catamaran"/>
                <a:ea typeface="Catamaran"/>
                <a:cs typeface="Catamaran"/>
                <a:sym typeface="Catamaran"/>
              </a:rPr>
              <a:t>Exercise with Loops</a:t>
            </a:r>
            <a:endParaRPr>
              <a:latin typeface="Catamaran"/>
              <a:ea typeface="Catamaran"/>
              <a:cs typeface="Catamaran"/>
              <a:sym typeface="Catamaran"/>
            </a:endParaRPr>
          </a:p>
        </p:txBody>
      </p:sp>
      <p:sp>
        <p:nvSpPr>
          <p:cNvPr id="1134" name="Google Shape;1134;p144"/>
          <p:cNvSpPr txBox="1"/>
          <p:nvPr>
            <p:ph idx="1" type="body"/>
          </p:nvPr>
        </p:nvSpPr>
        <p:spPr>
          <a:xfrm>
            <a:off x="471900" y="1919075"/>
            <a:ext cx="8222100" cy="9228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Input a number n</a:t>
            </a:r>
            <a:endParaRPr>
              <a:latin typeface="Catamaran"/>
              <a:ea typeface="Catamaran"/>
              <a:cs typeface="Catamaran"/>
              <a:sym typeface="Catamaran"/>
            </a:endParaRPr>
          </a:p>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Loop n times, and print each value counting up to n</a:t>
            </a:r>
            <a:endParaRPr>
              <a:latin typeface="Catamaran"/>
              <a:ea typeface="Catamaran"/>
              <a:cs typeface="Catamaran"/>
              <a:sym typeface="Catamaran"/>
            </a:endParaRPr>
          </a:p>
        </p:txBody>
      </p:sp>
      <p:sp>
        <p:nvSpPr>
          <p:cNvPr id="1135" name="Google Shape;1135;p144"/>
          <p:cNvSpPr txBox="1"/>
          <p:nvPr/>
        </p:nvSpPr>
        <p:spPr>
          <a:xfrm>
            <a:off x="471900" y="2777050"/>
            <a:ext cx="2272500" cy="21135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tamaran"/>
                <a:ea typeface="Catamaran"/>
                <a:cs typeface="Catamaran"/>
                <a:sym typeface="Catamaran"/>
              </a:rPr>
              <a:t>Output:</a:t>
            </a:r>
            <a:endParaRPr b="0" i="0" sz="14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urier New"/>
                <a:ea typeface="Courier New"/>
                <a:cs typeface="Courier New"/>
                <a:sym typeface="Courier New"/>
              </a:rPr>
              <a:t>Input: 5</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urier New"/>
                <a:ea typeface="Courier New"/>
                <a:cs typeface="Courier New"/>
                <a:sym typeface="Courier New"/>
              </a:rPr>
              <a:t>Result:</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urier New"/>
                <a:ea typeface="Courier New"/>
                <a:cs typeface="Courier New"/>
                <a:sym typeface="Courier New"/>
              </a:rPr>
              <a:t>1</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urier New"/>
                <a:ea typeface="Courier New"/>
                <a:cs typeface="Courier New"/>
                <a:sym typeface="Courier New"/>
              </a:rPr>
              <a:t>2</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urier New"/>
                <a:ea typeface="Courier New"/>
                <a:cs typeface="Courier New"/>
                <a:sym typeface="Courier New"/>
              </a:rPr>
              <a:t>3</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urier New"/>
                <a:ea typeface="Courier New"/>
                <a:cs typeface="Courier New"/>
                <a:sym typeface="Courier New"/>
              </a:rPr>
              <a:t>4</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urier New"/>
                <a:ea typeface="Courier New"/>
                <a:cs typeface="Courier New"/>
                <a:sym typeface="Courier New"/>
              </a:rPr>
              <a:t>5</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
        <p:nvSpPr>
          <p:cNvPr id="1136" name="Google Shape;1136;p144"/>
          <p:cNvSpPr txBox="1"/>
          <p:nvPr/>
        </p:nvSpPr>
        <p:spPr>
          <a:xfrm>
            <a:off x="2876950" y="2791775"/>
            <a:ext cx="5817000" cy="21135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lt2"/>
              </a:buClr>
              <a:buSzPts val="1800"/>
              <a:buFont typeface="Catamaran"/>
              <a:buChar char="●"/>
            </a:pPr>
            <a:r>
              <a:rPr lang="en" sz="1800">
                <a:solidFill>
                  <a:schemeClr val="lt2"/>
                </a:solidFill>
                <a:latin typeface="Catamaran"/>
                <a:ea typeface="Catamaran"/>
                <a:cs typeface="Catamaran"/>
                <a:sym typeface="Catamaran"/>
              </a:rPr>
              <a:t>Challenge: Input a number x and a number n, print each value from x to n</a:t>
            </a:r>
            <a:endParaRPr sz="1800">
              <a:solidFill>
                <a:schemeClr val="lt2"/>
              </a:solidFill>
              <a:latin typeface="Catamaran"/>
              <a:ea typeface="Catamaran"/>
              <a:cs typeface="Catamaran"/>
              <a:sym typeface="Catamaran"/>
            </a:endParaRPr>
          </a:p>
          <a:p>
            <a:pPr indent="-342900" lvl="0" marL="457200" rtl="0" algn="l">
              <a:spcBef>
                <a:spcPts val="0"/>
              </a:spcBef>
              <a:spcAft>
                <a:spcPts val="0"/>
              </a:spcAft>
              <a:buClr>
                <a:schemeClr val="lt2"/>
              </a:buClr>
              <a:buSzPts val="1800"/>
              <a:buFont typeface="Catamaran"/>
              <a:buChar char="●"/>
            </a:pPr>
            <a:r>
              <a:rPr lang="en" sz="1800">
                <a:solidFill>
                  <a:schemeClr val="lt2"/>
                </a:solidFill>
                <a:latin typeface="Catamaran"/>
                <a:ea typeface="Catamaran"/>
                <a:cs typeface="Catamaran"/>
                <a:sym typeface="Catamaran"/>
              </a:rPr>
              <a:t>Bonus: Create a function to accomplish either task</a:t>
            </a:r>
            <a:endParaRPr sz="1800">
              <a:solidFill>
                <a:schemeClr val="lt2"/>
              </a:solidFill>
              <a:latin typeface="Catamaran"/>
              <a:ea typeface="Catamaran"/>
              <a:cs typeface="Catamaran"/>
              <a:sym typeface="Catamaran"/>
            </a:endParaRPr>
          </a:p>
          <a:p>
            <a:pPr indent="-342900" lvl="0" marL="457200" rtl="0" algn="l">
              <a:spcBef>
                <a:spcPts val="0"/>
              </a:spcBef>
              <a:spcAft>
                <a:spcPts val="0"/>
              </a:spcAft>
              <a:buClr>
                <a:schemeClr val="lt2"/>
              </a:buClr>
              <a:buSzPts val="1800"/>
              <a:buFont typeface="Catamaran"/>
              <a:buChar char="●"/>
            </a:pPr>
            <a:r>
              <a:rPr lang="en" sz="1800">
                <a:solidFill>
                  <a:schemeClr val="lt2"/>
                </a:solidFill>
                <a:latin typeface="Catamaran"/>
                <a:ea typeface="Catamaran"/>
                <a:cs typeface="Catamaran"/>
                <a:sym typeface="Catamaran"/>
              </a:rPr>
              <a:t>Try to create this loop with a for loop and then a while loop!</a:t>
            </a:r>
            <a:endParaRPr sz="1800">
              <a:solidFill>
                <a:schemeClr val="lt2"/>
              </a:solidFill>
              <a:latin typeface="Catamaran"/>
              <a:ea typeface="Catamaran"/>
              <a:cs typeface="Catamaran"/>
              <a:sym typeface="Catamaran"/>
            </a:endParaRPr>
          </a:p>
        </p:txBody>
      </p:sp>
    </p:spTree>
  </p:cSld>
  <p:clrMapOvr>
    <a:masterClrMapping/>
  </p:clrMapOvr>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0" name="Shape 1140"/>
        <p:cNvGrpSpPr/>
        <p:nvPr/>
      </p:nvGrpSpPr>
      <p:grpSpPr>
        <a:xfrm>
          <a:off x="0" y="0"/>
          <a:ext cx="0" cy="0"/>
          <a:chOff x="0" y="0"/>
          <a:chExt cx="0" cy="0"/>
        </a:xfrm>
      </p:grpSpPr>
      <p:sp>
        <p:nvSpPr>
          <p:cNvPr id="1141" name="Google Shape;1141;p145"/>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latin typeface="Catamaran"/>
                <a:ea typeface="Catamaran"/>
                <a:cs typeface="Catamaran"/>
                <a:sym typeface="Catamaran"/>
              </a:rPr>
              <a:t>Nested Loops</a:t>
            </a:r>
            <a:endParaRPr>
              <a:latin typeface="Catamaran"/>
              <a:ea typeface="Catamaran"/>
              <a:cs typeface="Catamaran"/>
              <a:sym typeface="Catamaran"/>
            </a:endParaRPr>
          </a:p>
        </p:txBody>
      </p:sp>
      <p:sp>
        <p:nvSpPr>
          <p:cNvPr id="1142" name="Google Shape;1142;p145"/>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Loop statement </a:t>
            </a:r>
            <a:r>
              <a:rPr b="1" lang="en">
                <a:latin typeface="Catamaran"/>
                <a:ea typeface="Catamaran"/>
                <a:cs typeface="Catamaran"/>
                <a:sym typeface="Catamaran"/>
              </a:rPr>
              <a:t>inside </a:t>
            </a:r>
            <a:r>
              <a:rPr lang="en">
                <a:latin typeface="Catamaran"/>
                <a:ea typeface="Catamaran"/>
                <a:cs typeface="Catamaran"/>
                <a:sym typeface="Catamaran"/>
              </a:rPr>
              <a:t>of another loop statement</a:t>
            </a:r>
            <a:endParaRPr>
              <a:latin typeface="Catamaran"/>
              <a:ea typeface="Catamaran"/>
              <a:cs typeface="Catamaran"/>
              <a:sym typeface="Catamaran"/>
            </a:endParaRPr>
          </a:p>
          <a:p>
            <a:pPr indent="0" lvl="0" marL="457200" rtl="0" algn="l">
              <a:lnSpc>
                <a:spcPct val="115000"/>
              </a:lnSpc>
              <a:spcBef>
                <a:spcPts val="1600"/>
              </a:spcBef>
              <a:spcAft>
                <a:spcPts val="1600"/>
              </a:spcAft>
              <a:buSzPts val="1800"/>
              <a:buNone/>
            </a:pPr>
            <a:r>
              <a:t/>
            </a:r>
            <a:endParaRPr sz="1400">
              <a:latin typeface="Catamaran"/>
              <a:ea typeface="Catamaran"/>
              <a:cs typeface="Catamaran"/>
              <a:sym typeface="Catamaran"/>
            </a:endParaRPr>
          </a:p>
        </p:txBody>
      </p:sp>
      <p:sp>
        <p:nvSpPr>
          <p:cNvPr id="1143" name="Google Shape;1143;p145"/>
          <p:cNvSpPr txBox="1"/>
          <p:nvPr/>
        </p:nvSpPr>
        <p:spPr>
          <a:xfrm>
            <a:off x="471900" y="2483875"/>
            <a:ext cx="8097600" cy="24294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tamaran"/>
                <a:ea typeface="Catamaran"/>
                <a:cs typeface="Catamaran"/>
                <a:sym typeface="Catamaran"/>
              </a:rPr>
              <a:t>General structure of code:</a:t>
            </a:r>
            <a:endParaRPr b="0" i="0" sz="14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38761D"/>
                </a:solidFill>
                <a:latin typeface="Courier New"/>
                <a:ea typeface="Courier New"/>
                <a:cs typeface="Courier New"/>
                <a:sym typeface="Courier New"/>
              </a:rPr>
              <a:t>for </a:t>
            </a:r>
            <a:r>
              <a:rPr b="0" i="0" lang="en" sz="1400" u="none" cap="none" strike="noStrike">
                <a:solidFill>
                  <a:srgbClr val="000000"/>
                </a:solidFill>
                <a:latin typeface="Courier New"/>
                <a:ea typeface="Courier New"/>
                <a:cs typeface="Courier New"/>
                <a:sym typeface="Courier New"/>
              </a:rPr>
              <a:t>(initialization; condition; increment)</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urier New"/>
                <a:ea typeface="Courier New"/>
                <a:cs typeface="Courier New"/>
                <a:sym typeface="Courier New"/>
              </a:rPr>
              <a:t>{</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urier New"/>
                <a:ea typeface="Courier New"/>
                <a:cs typeface="Courier New"/>
                <a:sym typeface="Courier New"/>
              </a:rPr>
              <a:t>	</a:t>
            </a:r>
            <a:r>
              <a:rPr b="0" i="0" lang="en" sz="1400" u="none" cap="none" strike="noStrike">
                <a:solidFill>
                  <a:srgbClr val="38761D"/>
                </a:solidFill>
                <a:latin typeface="Courier New"/>
                <a:ea typeface="Courier New"/>
                <a:cs typeface="Courier New"/>
                <a:sym typeface="Courier New"/>
              </a:rPr>
              <a:t>for</a:t>
            </a:r>
            <a:r>
              <a:rPr b="0" i="0" lang="en" sz="1400" u="none" cap="none" strike="noStrike">
                <a:solidFill>
                  <a:srgbClr val="000000"/>
                </a:solidFill>
                <a:latin typeface="Courier New"/>
                <a:ea typeface="Courier New"/>
                <a:cs typeface="Courier New"/>
                <a:sym typeface="Courier New"/>
              </a:rPr>
              <a:t> (initialization; condition; increment)</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urier New"/>
                <a:ea typeface="Courier New"/>
                <a:cs typeface="Courier New"/>
                <a:sym typeface="Courier New"/>
              </a:rPr>
              <a:t>	{</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urier New"/>
                <a:ea typeface="Courier New"/>
                <a:cs typeface="Courier New"/>
                <a:sym typeface="Courier New"/>
              </a:rPr>
              <a:t>		</a:t>
            </a:r>
            <a:r>
              <a:rPr b="0" i="0" lang="en" sz="1400" u="none" cap="none" strike="noStrike">
                <a:solidFill>
                  <a:srgbClr val="134F5C"/>
                </a:solidFill>
                <a:latin typeface="Courier New"/>
                <a:ea typeface="Courier New"/>
                <a:cs typeface="Courier New"/>
                <a:sym typeface="Courier New"/>
              </a:rPr>
              <a:t>//statement inside inner loop</a:t>
            </a:r>
            <a:endParaRPr b="0" i="0" sz="1400" u="none" cap="none" strike="noStrike">
              <a:solidFill>
                <a:srgbClr val="134F5C"/>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urier New"/>
                <a:ea typeface="Courier New"/>
                <a:cs typeface="Courier New"/>
                <a:sym typeface="Courier New"/>
              </a:rPr>
              <a:t>	}</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urier New"/>
                <a:ea typeface="Courier New"/>
                <a:cs typeface="Courier New"/>
                <a:sym typeface="Courier New"/>
              </a:rPr>
              <a:t>	</a:t>
            </a:r>
            <a:r>
              <a:rPr b="0" i="0" lang="en" sz="1400" u="none" cap="none" strike="noStrike">
                <a:solidFill>
                  <a:srgbClr val="134F5C"/>
                </a:solidFill>
                <a:latin typeface="Courier New"/>
                <a:ea typeface="Courier New"/>
                <a:cs typeface="Courier New"/>
                <a:sym typeface="Courier New"/>
              </a:rPr>
              <a:t>//statement inside outer loop</a:t>
            </a:r>
            <a:endParaRPr b="0" i="0" sz="1400" u="none" cap="none" strike="noStrike">
              <a:solidFill>
                <a:srgbClr val="134F5C"/>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urier New"/>
                <a:ea typeface="Courier New"/>
                <a:cs typeface="Courier New"/>
                <a:sym typeface="Courier New"/>
              </a:rPr>
              <a:t>}</a:t>
            </a:r>
            <a:endParaRPr b="0" i="0" sz="1400" u="none" cap="none" strike="noStrike">
              <a:solidFill>
                <a:srgbClr val="000000"/>
              </a:solidFill>
              <a:latin typeface="Courier New"/>
              <a:ea typeface="Courier New"/>
              <a:cs typeface="Courier New"/>
              <a:sym typeface="Courier New"/>
            </a:endParaRPr>
          </a:p>
        </p:txBody>
      </p:sp>
    </p:spTree>
  </p:cSld>
  <p:clrMapOvr>
    <a:masterClrMapping/>
  </p:clrMapOvr>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7" name="Shape 1147"/>
        <p:cNvGrpSpPr/>
        <p:nvPr/>
      </p:nvGrpSpPr>
      <p:grpSpPr>
        <a:xfrm>
          <a:off x="0" y="0"/>
          <a:ext cx="0" cy="0"/>
          <a:chOff x="0" y="0"/>
          <a:chExt cx="0" cy="0"/>
        </a:xfrm>
      </p:grpSpPr>
      <p:sp>
        <p:nvSpPr>
          <p:cNvPr id="1148" name="Google Shape;1148;p146"/>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latin typeface="Catamaran"/>
                <a:ea typeface="Catamaran"/>
                <a:cs typeface="Catamaran"/>
                <a:sym typeface="Catamaran"/>
              </a:rPr>
              <a:t>Nested Loops</a:t>
            </a:r>
            <a:endParaRPr>
              <a:latin typeface="Catamaran"/>
              <a:ea typeface="Catamaran"/>
              <a:cs typeface="Catamaran"/>
              <a:sym typeface="Catamaran"/>
            </a:endParaRPr>
          </a:p>
        </p:txBody>
      </p:sp>
      <p:sp>
        <p:nvSpPr>
          <p:cNvPr id="1149" name="Google Shape;1149;p146"/>
          <p:cNvSpPr txBox="1"/>
          <p:nvPr>
            <p:ph idx="1" type="body"/>
          </p:nvPr>
        </p:nvSpPr>
        <p:spPr>
          <a:xfrm>
            <a:off x="471900" y="1919075"/>
            <a:ext cx="4100100" cy="2710200"/>
          </a:xfrm>
          <a:prstGeom prst="rect">
            <a:avLst/>
          </a:prstGeom>
          <a:noFill/>
          <a:ln>
            <a:noFill/>
          </a:ln>
        </p:spPr>
        <p:txBody>
          <a:bodyPr anchorCtr="0" anchor="t" bIns="91425" lIns="91425" spcFirstLastPara="1" rIns="91425" wrap="square" tIns="91425">
            <a:noAutofit/>
          </a:bodyPr>
          <a:lstStyle/>
          <a:p>
            <a:pPr indent="-336550" lvl="0" marL="457200" rtl="0" algn="l">
              <a:lnSpc>
                <a:spcPct val="115000"/>
              </a:lnSpc>
              <a:spcBef>
                <a:spcPts val="0"/>
              </a:spcBef>
              <a:spcAft>
                <a:spcPts val="0"/>
              </a:spcAft>
              <a:buSzPts val="1700"/>
              <a:buFont typeface="Catamaran"/>
              <a:buChar char="●"/>
            </a:pPr>
            <a:r>
              <a:rPr lang="en" sz="1700">
                <a:latin typeface="Catamaran"/>
                <a:ea typeface="Catamaran"/>
                <a:cs typeface="Catamaran"/>
                <a:sym typeface="Catamaran"/>
              </a:rPr>
              <a:t>For every iteration of the outside loop, the inside loop loops completely.</a:t>
            </a:r>
            <a:endParaRPr sz="1700">
              <a:latin typeface="Catamaran"/>
              <a:ea typeface="Catamaran"/>
              <a:cs typeface="Catamaran"/>
              <a:sym typeface="Catamaran"/>
            </a:endParaRPr>
          </a:p>
        </p:txBody>
      </p:sp>
      <p:sp>
        <p:nvSpPr>
          <p:cNvPr id="1150" name="Google Shape;1150;p146"/>
          <p:cNvSpPr txBox="1"/>
          <p:nvPr/>
        </p:nvSpPr>
        <p:spPr>
          <a:xfrm>
            <a:off x="4572000" y="1919075"/>
            <a:ext cx="4122000" cy="3086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tamaran"/>
                <a:ea typeface="Catamaran"/>
                <a:cs typeface="Catamaran"/>
                <a:sym typeface="Catamaran"/>
              </a:rPr>
              <a:t>Code:</a:t>
            </a:r>
            <a:endParaRPr b="0" i="0" sz="14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38761D"/>
                </a:solidFill>
                <a:latin typeface="Courier New"/>
                <a:ea typeface="Courier New"/>
                <a:cs typeface="Courier New"/>
                <a:sym typeface="Courier New"/>
              </a:rPr>
              <a:t>for</a:t>
            </a:r>
            <a:r>
              <a:rPr b="0" i="0" lang="en" sz="1400" u="none" cap="none" strike="noStrike">
                <a:solidFill>
                  <a:srgbClr val="000000"/>
                </a:solidFill>
                <a:latin typeface="Courier New"/>
                <a:ea typeface="Courier New"/>
                <a:cs typeface="Courier New"/>
                <a:sym typeface="Courier New"/>
              </a:rPr>
              <a:t> (</a:t>
            </a:r>
            <a:r>
              <a:rPr lang="en">
                <a:solidFill>
                  <a:srgbClr val="BF39C0"/>
                </a:solidFill>
                <a:latin typeface="Courier New"/>
                <a:ea typeface="Courier New"/>
                <a:cs typeface="Courier New"/>
                <a:sym typeface="Courier New"/>
              </a:rPr>
              <a:t>int</a:t>
            </a:r>
            <a:r>
              <a:rPr b="0" i="0" lang="en" sz="1400" u="none" cap="none" strike="noStrike">
                <a:solidFill>
                  <a:srgbClr val="000000"/>
                </a:solidFill>
                <a:latin typeface="Courier New"/>
                <a:ea typeface="Courier New"/>
                <a:cs typeface="Courier New"/>
                <a:sym typeface="Courier New"/>
              </a:rPr>
              <a:t> i = 0; i &lt; 2; i++){</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urier New"/>
                <a:ea typeface="Courier New"/>
                <a:cs typeface="Courier New"/>
                <a:sym typeface="Courier New"/>
              </a:rPr>
              <a:t>	</a:t>
            </a:r>
            <a:r>
              <a:rPr b="0" i="0" lang="en" sz="1400" u="none" cap="none" strike="noStrike">
                <a:solidFill>
                  <a:srgbClr val="38761D"/>
                </a:solidFill>
                <a:latin typeface="Courier New"/>
                <a:ea typeface="Courier New"/>
                <a:cs typeface="Courier New"/>
                <a:sym typeface="Courier New"/>
              </a:rPr>
              <a:t>System.out.println</a:t>
            </a:r>
            <a:r>
              <a:rPr b="0" i="0" lang="en" sz="1400" u="none" cap="none" strike="noStrike">
                <a:solidFill>
                  <a:srgbClr val="000000"/>
                </a:solidFill>
                <a:latin typeface="Courier New"/>
                <a:ea typeface="Courier New"/>
                <a:cs typeface="Courier New"/>
                <a:sym typeface="Courier New"/>
              </a:rPr>
              <a:t>(i);</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urier New"/>
                <a:ea typeface="Courier New"/>
                <a:cs typeface="Courier New"/>
                <a:sym typeface="Courier New"/>
              </a:rPr>
              <a:t>	</a:t>
            </a:r>
            <a:r>
              <a:rPr b="0" i="0" lang="en" sz="1400" u="none" cap="none" strike="noStrike">
                <a:solidFill>
                  <a:srgbClr val="38761D"/>
                </a:solidFill>
                <a:latin typeface="Courier New"/>
                <a:ea typeface="Courier New"/>
                <a:cs typeface="Courier New"/>
                <a:sym typeface="Courier New"/>
              </a:rPr>
              <a:t>for </a:t>
            </a:r>
            <a:r>
              <a:rPr b="0" i="0" lang="en" sz="1400" u="none" cap="none" strike="noStrike">
                <a:solidFill>
                  <a:srgbClr val="000000"/>
                </a:solidFill>
                <a:latin typeface="Courier New"/>
                <a:ea typeface="Courier New"/>
                <a:cs typeface="Courier New"/>
                <a:sym typeface="Courier New"/>
              </a:rPr>
              <a:t>(</a:t>
            </a:r>
            <a:r>
              <a:rPr lang="en">
                <a:solidFill>
                  <a:srgbClr val="BF39C0"/>
                </a:solidFill>
                <a:latin typeface="Courier New"/>
                <a:ea typeface="Courier New"/>
                <a:cs typeface="Courier New"/>
                <a:sym typeface="Courier New"/>
              </a:rPr>
              <a:t>int</a:t>
            </a:r>
            <a:r>
              <a:rPr b="0" i="0" lang="en" sz="1400" u="none" cap="none" strike="noStrike">
                <a:solidFill>
                  <a:srgbClr val="000000"/>
                </a:solidFill>
                <a:latin typeface="Courier New"/>
                <a:ea typeface="Courier New"/>
                <a:cs typeface="Courier New"/>
                <a:sym typeface="Courier New"/>
              </a:rPr>
              <a:t> j = 5; j &lt; 7; j++){</a:t>
            </a:r>
            <a:endParaRPr b="0" i="0" sz="1400" u="none" cap="none" strike="noStrike">
              <a:solidFill>
                <a:srgbClr val="000000"/>
              </a:solidFill>
              <a:latin typeface="Courier New"/>
              <a:ea typeface="Courier New"/>
              <a:cs typeface="Courier New"/>
              <a:sym typeface="Courier New"/>
            </a:endParaRPr>
          </a:p>
          <a:p>
            <a:pPr indent="457200" lvl="0" marL="457200" marR="0" rtl="0" algn="l">
              <a:lnSpc>
                <a:spcPct val="100000"/>
              </a:lnSpc>
              <a:spcBef>
                <a:spcPts val="0"/>
              </a:spcBef>
              <a:spcAft>
                <a:spcPts val="0"/>
              </a:spcAft>
              <a:buClr>
                <a:srgbClr val="000000"/>
              </a:buClr>
              <a:buSzPts val="1400"/>
              <a:buFont typeface="Arial"/>
              <a:buNone/>
            </a:pPr>
            <a:r>
              <a:rPr b="0" i="0" lang="en" sz="1400" u="none" cap="none" strike="noStrike">
                <a:solidFill>
                  <a:srgbClr val="38761D"/>
                </a:solidFill>
                <a:latin typeface="Courier New"/>
                <a:ea typeface="Courier New"/>
                <a:cs typeface="Courier New"/>
                <a:sym typeface="Courier New"/>
              </a:rPr>
              <a:t>System.out.println</a:t>
            </a:r>
            <a:r>
              <a:rPr b="0" i="0" lang="en" sz="1400" u="none" cap="none" strike="noStrike">
                <a:solidFill>
                  <a:srgbClr val="000000"/>
                </a:solidFill>
                <a:latin typeface="Courier New"/>
                <a:ea typeface="Courier New"/>
                <a:cs typeface="Courier New"/>
                <a:sym typeface="Courier New"/>
              </a:rPr>
              <a:t>(j); </a:t>
            </a:r>
            <a:endParaRPr b="0" i="0" sz="1400" u="none" cap="none" strike="noStrike">
              <a:solidFill>
                <a:srgbClr val="000000"/>
              </a:solidFill>
              <a:latin typeface="Courier New"/>
              <a:ea typeface="Courier New"/>
              <a:cs typeface="Courier New"/>
              <a:sym typeface="Courier New"/>
            </a:endParaRPr>
          </a:p>
          <a:p>
            <a:pPr indent="0" lvl="0" marL="45720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urier New"/>
                <a:ea typeface="Courier New"/>
                <a:cs typeface="Courier New"/>
                <a:sym typeface="Courier New"/>
              </a:rPr>
              <a:t>}</a:t>
            </a:r>
            <a:r>
              <a:rPr b="0" i="0" lang="en" sz="1400" u="none" cap="none" strike="noStrike">
                <a:solidFill>
                  <a:srgbClr val="38761D"/>
                </a:solidFill>
                <a:latin typeface="Courier New"/>
                <a:ea typeface="Courier New"/>
                <a:cs typeface="Courier New"/>
                <a:sym typeface="Courier New"/>
              </a:rPr>
              <a:t> </a:t>
            </a:r>
            <a:endParaRPr b="0" i="0" sz="1400" u="none" cap="none" strike="noStrike">
              <a:solidFill>
                <a:srgbClr val="38761D"/>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urier New"/>
                <a:ea typeface="Courier New"/>
                <a:cs typeface="Courier New"/>
                <a:sym typeface="Courier New"/>
              </a:rPr>
              <a:t>}</a:t>
            </a:r>
            <a:endParaRPr>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300" u="none" cap="none" strike="noStrike">
                <a:solidFill>
                  <a:srgbClr val="000000"/>
                </a:solidFill>
                <a:latin typeface="Catamaran"/>
                <a:ea typeface="Catamaran"/>
                <a:cs typeface="Catamaran"/>
                <a:sym typeface="Catamaran"/>
              </a:rPr>
              <a:t>Output:</a:t>
            </a:r>
            <a:endParaRPr b="0" i="0" sz="13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400"/>
              <a:buFont typeface="Arial"/>
              <a:buNone/>
            </a:pPr>
            <a:r>
              <a:rPr b="0" i="0" lang="en" sz="1300" u="none" cap="none" strike="noStrike">
                <a:solidFill>
                  <a:srgbClr val="000000"/>
                </a:solidFill>
                <a:latin typeface="Courier New"/>
                <a:ea typeface="Courier New"/>
                <a:cs typeface="Courier New"/>
                <a:sym typeface="Courier New"/>
              </a:rPr>
              <a:t>0</a:t>
            </a:r>
            <a:endParaRPr b="0" i="0" sz="13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300" u="none" cap="none" strike="noStrike">
                <a:solidFill>
                  <a:srgbClr val="000000"/>
                </a:solidFill>
                <a:latin typeface="Courier New"/>
                <a:ea typeface="Courier New"/>
                <a:cs typeface="Courier New"/>
                <a:sym typeface="Courier New"/>
              </a:rPr>
              <a:t>5</a:t>
            </a:r>
            <a:endParaRPr b="0" i="0" sz="13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300" u="none" cap="none" strike="noStrike">
                <a:solidFill>
                  <a:srgbClr val="000000"/>
                </a:solidFill>
                <a:latin typeface="Courier New"/>
                <a:ea typeface="Courier New"/>
                <a:cs typeface="Courier New"/>
                <a:sym typeface="Courier New"/>
              </a:rPr>
              <a:t>6</a:t>
            </a:r>
            <a:endParaRPr b="0" i="0" sz="13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300" u="none" cap="none" strike="noStrike">
                <a:solidFill>
                  <a:srgbClr val="000000"/>
                </a:solidFill>
                <a:latin typeface="Courier New"/>
                <a:ea typeface="Courier New"/>
                <a:cs typeface="Courier New"/>
                <a:sym typeface="Courier New"/>
              </a:rPr>
              <a:t>1</a:t>
            </a:r>
            <a:endParaRPr b="0" i="0" sz="13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300" u="none" cap="none" strike="noStrike">
                <a:solidFill>
                  <a:srgbClr val="000000"/>
                </a:solidFill>
                <a:latin typeface="Courier New"/>
                <a:ea typeface="Courier New"/>
                <a:cs typeface="Courier New"/>
                <a:sym typeface="Courier New"/>
              </a:rPr>
              <a:t>5</a:t>
            </a:r>
            <a:endParaRPr b="0" i="0" sz="13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300" u="none" cap="none" strike="noStrike">
                <a:solidFill>
                  <a:srgbClr val="000000"/>
                </a:solidFill>
                <a:latin typeface="Courier New"/>
                <a:ea typeface="Courier New"/>
                <a:cs typeface="Courier New"/>
                <a:sym typeface="Courier New"/>
              </a:rPr>
              <a:t>6</a:t>
            </a:r>
            <a:endParaRPr b="0" i="0" sz="1300" u="none" cap="none" strike="noStrike">
              <a:solidFill>
                <a:srgbClr val="000000"/>
              </a:solidFill>
              <a:latin typeface="Courier New"/>
              <a:ea typeface="Courier New"/>
              <a:cs typeface="Courier New"/>
              <a:sym typeface="Courier New"/>
            </a:endParaRPr>
          </a:p>
        </p:txBody>
      </p:sp>
      <p:sp>
        <p:nvSpPr>
          <p:cNvPr id="1151" name="Google Shape;1151;p146"/>
          <p:cNvSpPr txBox="1"/>
          <p:nvPr/>
        </p:nvSpPr>
        <p:spPr>
          <a:xfrm>
            <a:off x="622650" y="2642575"/>
            <a:ext cx="3798600" cy="23631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300" u="none" cap="none" strike="noStrike">
                <a:solidFill>
                  <a:srgbClr val="000000"/>
                </a:solidFill>
                <a:latin typeface="Catamaran"/>
                <a:ea typeface="Catamaran"/>
                <a:cs typeface="Catamaran"/>
                <a:sym typeface="Catamaran"/>
              </a:rPr>
              <a:t>Code:</a:t>
            </a:r>
            <a:endParaRPr b="0" i="0" sz="13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400"/>
              <a:buFont typeface="Arial"/>
              <a:buNone/>
            </a:pPr>
            <a:r>
              <a:rPr b="0" i="0" lang="en" sz="1300" u="none" cap="none" strike="noStrike">
                <a:solidFill>
                  <a:srgbClr val="BF39C0"/>
                </a:solidFill>
                <a:latin typeface="Courier New"/>
                <a:ea typeface="Courier New"/>
                <a:cs typeface="Courier New"/>
                <a:sym typeface="Courier New"/>
              </a:rPr>
              <a:t>int</a:t>
            </a:r>
            <a:r>
              <a:rPr b="0" i="0" lang="en" sz="1300" u="none" cap="none" strike="noStrike">
                <a:solidFill>
                  <a:srgbClr val="000000"/>
                </a:solidFill>
                <a:latin typeface="Courier New"/>
                <a:ea typeface="Courier New"/>
                <a:cs typeface="Courier New"/>
                <a:sym typeface="Courier New"/>
              </a:rPr>
              <a:t> sum = 0;</a:t>
            </a:r>
            <a:endParaRPr b="0" i="0" sz="13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300" u="none" cap="none" strike="noStrike">
                <a:solidFill>
                  <a:srgbClr val="38761D"/>
                </a:solidFill>
                <a:latin typeface="Courier New"/>
                <a:ea typeface="Courier New"/>
                <a:cs typeface="Courier New"/>
                <a:sym typeface="Courier New"/>
              </a:rPr>
              <a:t>for</a:t>
            </a:r>
            <a:r>
              <a:rPr b="0" i="0" lang="en" sz="1300" u="none" cap="none" strike="noStrike">
                <a:solidFill>
                  <a:srgbClr val="000000"/>
                </a:solidFill>
                <a:latin typeface="Courier New"/>
                <a:ea typeface="Courier New"/>
                <a:cs typeface="Courier New"/>
                <a:sym typeface="Courier New"/>
              </a:rPr>
              <a:t>(</a:t>
            </a:r>
            <a:r>
              <a:rPr lang="en" sz="1300">
                <a:solidFill>
                  <a:srgbClr val="BF39C0"/>
                </a:solidFill>
                <a:latin typeface="Courier New"/>
                <a:ea typeface="Courier New"/>
                <a:cs typeface="Courier New"/>
                <a:sym typeface="Courier New"/>
              </a:rPr>
              <a:t>int</a:t>
            </a:r>
            <a:r>
              <a:rPr b="0" i="0" lang="en" sz="1300" u="none" cap="none" strike="noStrike">
                <a:solidFill>
                  <a:srgbClr val="000000"/>
                </a:solidFill>
                <a:latin typeface="Courier New"/>
                <a:ea typeface="Courier New"/>
                <a:cs typeface="Courier New"/>
                <a:sym typeface="Courier New"/>
              </a:rPr>
              <a:t> i = 0; i &lt; 4; i++){</a:t>
            </a:r>
            <a:endParaRPr b="0" i="0" sz="13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300" u="none" cap="none" strike="noStrike">
                <a:solidFill>
                  <a:srgbClr val="000000"/>
                </a:solidFill>
                <a:latin typeface="Courier New"/>
                <a:ea typeface="Courier New"/>
                <a:cs typeface="Courier New"/>
                <a:sym typeface="Courier New"/>
              </a:rPr>
              <a:t>	</a:t>
            </a:r>
            <a:r>
              <a:rPr b="0" i="0" lang="en" sz="1300" u="none" cap="none" strike="noStrike">
                <a:solidFill>
                  <a:srgbClr val="38761D"/>
                </a:solidFill>
                <a:latin typeface="Courier New"/>
                <a:ea typeface="Courier New"/>
                <a:cs typeface="Courier New"/>
                <a:sym typeface="Courier New"/>
              </a:rPr>
              <a:t>for</a:t>
            </a:r>
            <a:r>
              <a:rPr b="0" i="0" lang="en" sz="1300" u="none" cap="none" strike="noStrike">
                <a:solidFill>
                  <a:srgbClr val="000000"/>
                </a:solidFill>
                <a:latin typeface="Courier New"/>
                <a:ea typeface="Courier New"/>
                <a:cs typeface="Courier New"/>
                <a:sym typeface="Courier New"/>
              </a:rPr>
              <a:t>(</a:t>
            </a:r>
            <a:r>
              <a:rPr lang="en" sz="1300">
                <a:solidFill>
                  <a:srgbClr val="BF39C0"/>
                </a:solidFill>
                <a:latin typeface="Courier New"/>
                <a:ea typeface="Courier New"/>
                <a:cs typeface="Courier New"/>
                <a:sym typeface="Courier New"/>
              </a:rPr>
              <a:t>int</a:t>
            </a:r>
            <a:r>
              <a:rPr b="0" i="0" lang="en" sz="1300" u="none" cap="none" strike="noStrike">
                <a:solidFill>
                  <a:srgbClr val="000000"/>
                </a:solidFill>
                <a:latin typeface="Courier New"/>
                <a:ea typeface="Courier New"/>
                <a:cs typeface="Courier New"/>
                <a:sym typeface="Courier New"/>
              </a:rPr>
              <a:t> j = 0; j &lt; 5; j++){</a:t>
            </a:r>
            <a:endParaRPr b="0" i="0" sz="1300" u="none" cap="none" strike="noStrike">
              <a:solidFill>
                <a:srgbClr val="000000"/>
              </a:solidFill>
              <a:latin typeface="Courier New"/>
              <a:ea typeface="Courier New"/>
              <a:cs typeface="Courier New"/>
              <a:sym typeface="Courier New"/>
            </a:endParaRPr>
          </a:p>
          <a:p>
            <a:pPr indent="457200" lvl="0" marL="457200" marR="0" rtl="0" algn="l">
              <a:lnSpc>
                <a:spcPct val="100000"/>
              </a:lnSpc>
              <a:spcBef>
                <a:spcPts val="0"/>
              </a:spcBef>
              <a:spcAft>
                <a:spcPts val="0"/>
              </a:spcAft>
              <a:buClr>
                <a:srgbClr val="000000"/>
              </a:buClr>
              <a:buSzPts val="1400"/>
              <a:buFont typeface="Arial"/>
              <a:buNone/>
            </a:pPr>
            <a:r>
              <a:rPr b="0" i="0" lang="en" sz="1300" u="none" cap="none" strike="noStrike">
                <a:solidFill>
                  <a:srgbClr val="000000"/>
                </a:solidFill>
                <a:latin typeface="Courier New"/>
                <a:ea typeface="Courier New"/>
                <a:cs typeface="Courier New"/>
                <a:sym typeface="Courier New"/>
              </a:rPr>
              <a:t>sum += 1; </a:t>
            </a:r>
            <a:endParaRPr b="0" i="0" sz="1300" u="none" cap="none" strike="noStrike">
              <a:solidFill>
                <a:srgbClr val="000000"/>
              </a:solidFill>
              <a:latin typeface="Courier New"/>
              <a:ea typeface="Courier New"/>
              <a:cs typeface="Courier New"/>
              <a:sym typeface="Courier New"/>
            </a:endParaRPr>
          </a:p>
          <a:p>
            <a:pPr indent="0" lvl="0" marL="457200" marR="0" rtl="0" algn="l">
              <a:lnSpc>
                <a:spcPct val="100000"/>
              </a:lnSpc>
              <a:spcBef>
                <a:spcPts val="0"/>
              </a:spcBef>
              <a:spcAft>
                <a:spcPts val="0"/>
              </a:spcAft>
              <a:buClr>
                <a:srgbClr val="000000"/>
              </a:buClr>
              <a:buSzPts val="1400"/>
              <a:buFont typeface="Arial"/>
              <a:buNone/>
            </a:pPr>
            <a:r>
              <a:rPr b="0" i="0" lang="en" sz="1300" u="none" cap="none" strike="noStrike">
                <a:solidFill>
                  <a:srgbClr val="000000"/>
                </a:solidFill>
                <a:latin typeface="Courier New"/>
                <a:ea typeface="Courier New"/>
                <a:cs typeface="Courier New"/>
                <a:sym typeface="Courier New"/>
              </a:rPr>
              <a:t>} </a:t>
            </a:r>
            <a:endParaRPr b="0" i="0" sz="13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300" u="none" cap="none" strike="noStrike">
                <a:solidFill>
                  <a:srgbClr val="000000"/>
                </a:solidFill>
                <a:latin typeface="Courier New"/>
                <a:ea typeface="Courier New"/>
                <a:cs typeface="Courier New"/>
                <a:sym typeface="Courier New"/>
              </a:rPr>
              <a:t>}</a:t>
            </a:r>
            <a:endParaRPr b="0" i="0" sz="13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300" u="none" cap="none" strike="noStrike">
                <a:solidFill>
                  <a:srgbClr val="38761D"/>
                </a:solidFill>
                <a:latin typeface="Courier New"/>
                <a:ea typeface="Courier New"/>
                <a:cs typeface="Courier New"/>
                <a:sym typeface="Courier New"/>
              </a:rPr>
              <a:t>System.out.println</a:t>
            </a:r>
            <a:r>
              <a:rPr b="0" i="0" lang="en" sz="1300" u="none" cap="none" strike="noStrike">
                <a:solidFill>
                  <a:srgbClr val="000000"/>
                </a:solidFill>
                <a:latin typeface="Courier New"/>
                <a:ea typeface="Courier New"/>
                <a:cs typeface="Courier New"/>
                <a:sym typeface="Courier New"/>
              </a:rPr>
              <a:t>(sum);</a:t>
            </a:r>
            <a:endParaRPr b="0" i="0" sz="13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t/>
            </a:r>
            <a:endParaRPr b="0" i="0" sz="13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400"/>
              <a:buFont typeface="Arial"/>
              <a:buNone/>
            </a:pPr>
            <a:r>
              <a:rPr b="0" i="0" lang="en" sz="1300" u="none" cap="none" strike="noStrike">
                <a:solidFill>
                  <a:srgbClr val="000000"/>
                </a:solidFill>
                <a:latin typeface="Catamaran"/>
                <a:ea typeface="Catamaran"/>
                <a:cs typeface="Catamaran"/>
                <a:sym typeface="Catamaran"/>
              </a:rPr>
              <a:t>Output:</a:t>
            </a:r>
            <a:endParaRPr b="0" i="0" sz="13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400"/>
              <a:buFont typeface="Arial"/>
              <a:buNone/>
            </a:pPr>
            <a:r>
              <a:rPr b="0" i="0" lang="en" sz="1300" u="none" cap="none" strike="noStrike">
                <a:solidFill>
                  <a:srgbClr val="000000"/>
                </a:solidFill>
                <a:latin typeface="Courier New"/>
                <a:ea typeface="Courier New"/>
                <a:cs typeface="Courier New"/>
                <a:sym typeface="Courier New"/>
              </a:rPr>
              <a:t>20</a:t>
            </a:r>
            <a:endParaRPr b="0" i="0" sz="1300" u="none" cap="none" strike="noStrike">
              <a:solidFill>
                <a:srgbClr val="000000"/>
              </a:solidFill>
              <a:latin typeface="Courier New"/>
              <a:ea typeface="Courier New"/>
              <a:cs typeface="Courier New"/>
              <a:sym typeface="Courier New"/>
            </a:endParaRPr>
          </a:p>
        </p:txBody>
      </p:sp>
    </p:spTree>
  </p:cSld>
  <p:clrMapOvr>
    <a:masterClrMapping/>
  </p:clrMapOvr>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5" name="Shape 1155"/>
        <p:cNvGrpSpPr/>
        <p:nvPr/>
      </p:nvGrpSpPr>
      <p:grpSpPr>
        <a:xfrm>
          <a:off x="0" y="0"/>
          <a:ext cx="0" cy="0"/>
          <a:chOff x="0" y="0"/>
          <a:chExt cx="0" cy="0"/>
        </a:xfrm>
      </p:grpSpPr>
      <p:sp>
        <p:nvSpPr>
          <p:cNvPr id="1156" name="Google Shape;1156;p147"/>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latin typeface="Catamaran"/>
                <a:ea typeface="Catamaran"/>
                <a:cs typeface="Catamaran"/>
                <a:sym typeface="Catamaran"/>
              </a:rPr>
              <a:t>Breaking it down...</a:t>
            </a:r>
            <a:endParaRPr>
              <a:latin typeface="Catamaran"/>
              <a:ea typeface="Catamaran"/>
              <a:cs typeface="Catamaran"/>
              <a:sym typeface="Catamaran"/>
            </a:endParaRPr>
          </a:p>
        </p:txBody>
      </p:sp>
      <p:sp>
        <p:nvSpPr>
          <p:cNvPr id="1157" name="Google Shape;1157;p147"/>
          <p:cNvSpPr txBox="1"/>
          <p:nvPr/>
        </p:nvSpPr>
        <p:spPr>
          <a:xfrm>
            <a:off x="406895" y="2165525"/>
            <a:ext cx="3363600" cy="23631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300" u="none" cap="none" strike="noStrike">
                <a:solidFill>
                  <a:srgbClr val="000000"/>
                </a:solidFill>
                <a:latin typeface="Catamaran"/>
                <a:ea typeface="Catamaran"/>
                <a:cs typeface="Catamaran"/>
                <a:sym typeface="Catamaran"/>
              </a:rPr>
              <a:t>Code:</a:t>
            </a:r>
            <a:endParaRPr b="0" i="0" sz="13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400"/>
              <a:buFont typeface="Arial"/>
              <a:buNone/>
            </a:pPr>
            <a:r>
              <a:rPr b="0" i="0" lang="en" sz="1300" u="none" cap="none" strike="noStrike">
                <a:solidFill>
                  <a:srgbClr val="BF39C0"/>
                </a:solidFill>
                <a:latin typeface="Courier New"/>
                <a:ea typeface="Courier New"/>
                <a:cs typeface="Courier New"/>
                <a:sym typeface="Courier New"/>
              </a:rPr>
              <a:t>int</a:t>
            </a:r>
            <a:r>
              <a:rPr b="0" i="0" lang="en" sz="1300" u="none" cap="none" strike="noStrike">
                <a:solidFill>
                  <a:srgbClr val="000000"/>
                </a:solidFill>
                <a:latin typeface="Courier New"/>
                <a:ea typeface="Courier New"/>
                <a:cs typeface="Courier New"/>
                <a:sym typeface="Courier New"/>
              </a:rPr>
              <a:t> sum = 0;</a:t>
            </a:r>
            <a:endParaRPr b="0" i="0" sz="13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300" u="none" cap="none" strike="noStrike">
                <a:solidFill>
                  <a:srgbClr val="38761D"/>
                </a:solidFill>
                <a:latin typeface="Courier New"/>
                <a:ea typeface="Courier New"/>
                <a:cs typeface="Courier New"/>
                <a:sym typeface="Courier New"/>
              </a:rPr>
              <a:t>for</a:t>
            </a:r>
            <a:r>
              <a:rPr b="0" i="0" lang="en" sz="1300" u="none" cap="none" strike="noStrike">
                <a:solidFill>
                  <a:srgbClr val="000000"/>
                </a:solidFill>
                <a:latin typeface="Courier New"/>
                <a:ea typeface="Courier New"/>
                <a:cs typeface="Courier New"/>
                <a:sym typeface="Courier New"/>
              </a:rPr>
              <a:t>(</a:t>
            </a:r>
            <a:r>
              <a:rPr lang="en" sz="1300">
                <a:solidFill>
                  <a:srgbClr val="BF39C0"/>
                </a:solidFill>
                <a:latin typeface="Courier New"/>
                <a:ea typeface="Courier New"/>
                <a:cs typeface="Courier New"/>
                <a:sym typeface="Courier New"/>
              </a:rPr>
              <a:t>int</a:t>
            </a:r>
            <a:r>
              <a:rPr b="0" i="0" lang="en" sz="1300" u="none" cap="none" strike="noStrike">
                <a:solidFill>
                  <a:srgbClr val="000000"/>
                </a:solidFill>
                <a:latin typeface="Courier New"/>
                <a:ea typeface="Courier New"/>
                <a:cs typeface="Courier New"/>
                <a:sym typeface="Courier New"/>
              </a:rPr>
              <a:t> i = 0; i &lt; 4; i++){</a:t>
            </a:r>
            <a:endParaRPr b="0" i="0" sz="13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300" u="none" cap="none" strike="noStrike">
                <a:solidFill>
                  <a:srgbClr val="000000"/>
                </a:solidFill>
                <a:latin typeface="Courier New"/>
                <a:ea typeface="Courier New"/>
                <a:cs typeface="Courier New"/>
                <a:sym typeface="Courier New"/>
              </a:rPr>
              <a:t>	</a:t>
            </a:r>
            <a:r>
              <a:rPr b="0" i="0" lang="en" sz="1300" u="none" cap="none" strike="noStrike">
                <a:solidFill>
                  <a:srgbClr val="38761D"/>
                </a:solidFill>
                <a:latin typeface="Courier New"/>
                <a:ea typeface="Courier New"/>
                <a:cs typeface="Courier New"/>
                <a:sym typeface="Courier New"/>
              </a:rPr>
              <a:t>for</a:t>
            </a:r>
            <a:r>
              <a:rPr b="0" i="0" lang="en" sz="1300" u="none" cap="none" strike="noStrike">
                <a:solidFill>
                  <a:srgbClr val="000000"/>
                </a:solidFill>
                <a:latin typeface="Courier New"/>
                <a:ea typeface="Courier New"/>
                <a:cs typeface="Courier New"/>
                <a:sym typeface="Courier New"/>
              </a:rPr>
              <a:t>(</a:t>
            </a:r>
            <a:r>
              <a:rPr lang="en" sz="1300">
                <a:solidFill>
                  <a:srgbClr val="BF39C0"/>
                </a:solidFill>
                <a:latin typeface="Courier New"/>
                <a:ea typeface="Courier New"/>
                <a:cs typeface="Courier New"/>
                <a:sym typeface="Courier New"/>
              </a:rPr>
              <a:t>int</a:t>
            </a:r>
            <a:r>
              <a:rPr b="0" i="0" lang="en" sz="1300" u="none" cap="none" strike="noStrike">
                <a:solidFill>
                  <a:srgbClr val="000000"/>
                </a:solidFill>
                <a:latin typeface="Courier New"/>
                <a:ea typeface="Courier New"/>
                <a:cs typeface="Courier New"/>
                <a:sym typeface="Courier New"/>
              </a:rPr>
              <a:t> j = 0; j &lt; 5; j++){</a:t>
            </a:r>
            <a:endParaRPr b="0" i="0" sz="1300" u="none" cap="none" strike="noStrike">
              <a:solidFill>
                <a:srgbClr val="000000"/>
              </a:solidFill>
              <a:latin typeface="Courier New"/>
              <a:ea typeface="Courier New"/>
              <a:cs typeface="Courier New"/>
              <a:sym typeface="Courier New"/>
            </a:endParaRPr>
          </a:p>
          <a:p>
            <a:pPr indent="457200" lvl="0" marL="457200" marR="0" rtl="0" algn="l">
              <a:lnSpc>
                <a:spcPct val="100000"/>
              </a:lnSpc>
              <a:spcBef>
                <a:spcPts val="0"/>
              </a:spcBef>
              <a:spcAft>
                <a:spcPts val="0"/>
              </a:spcAft>
              <a:buClr>
                <a:srgbClr val="000000"/>
              </a:buClr>
              <a:buSzPts val="1400"/>
              <a:buFont typeface="Arial"/>
              <a:buNone/>
            </a:pPr>
            <a:r>
              <a:rPr b="0" i="0" lang="en" sz="1300" u="none" cap="none" strike="noStrike">
                <a:solidFill>
                  <a:srgbClr val="000000"/>
                </a:solidFill>
                <a:latin typeface="Courier New"/>
                <a:ea typeface="Courier New"/>
                <a:cs typeface="Courier New"/>
                <a:sym typeface="Courier New"/>
              </a:rPr>
              <a:t>sum += 1; </a:t>
            </a:r>
            <a:endParaRPr b="0" i="0" sz="1300" u="none" cap="none" strike="noStrike">
              <a:solidFill>
                <a:srgbClr val="000000"/>
              </a:solidFill>
              <a:latin typeface="Courier New"/>
              <a:ea typeface="Courier New"/>
              <a:cs typeface="Courier New"/>
              <a:sym typeface="Courier New"/>
            </a:endParaRPr>
          </a:p>
          <a:p>
            <a:pPr indent="0" lvl="0" marL="457200" marR="0" rtl="0" algn="l">
              <a:lnSpc>
                <a:spcPct val="100000"/>
              </a:lnSpc>
              <a:spcBef>
                <a:spcPts val="0"/>
              </a:spcBef>
              <a:spcAft>
                <a:spcPts val="0"/>
              </a:spcAft>
              <a:buClr>
                <a:srgbClr val="000000"/>
              </a:buClr>
              <a:buSzPts val="1400"/>
              <a:buFont typeface="Arial"/>
              <a:buNone/>
            </a:pPr>
            <a:r>
              <a:rPr b="0" i="0" lang="en" sz="1300" u="none" cap="none" strike="noStrike">
                <a:solidFill>
                  <a:srgbClr val="000000"/>
                </a:solidFill>
                <a:latin typeface="Courier New"/>
                <a:ea typeface="Courier New"/>
                <a:cs typeface="Courier New"/>
                <a:sym typeface="Courier New"/>
              </a:rPr>
              <a:t>} </a:t>
            </a:r>
            <a:endParaRPr b="0" i="0" sz="13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300" u="none" cap="none" strike="noStrike">
                <a:solidFill>
                  <a:srgbClr val="000000"/>
                </a:solidFill>
                <a:latin typeface="Courier New"/>
                <a:ea typeface="Courier New"/>
                <a:cs typeface="Courier New"/>
                <a:sym typeface="Courier New"/>
              </a:rPr>
              <a:t>}</a:t>
            </a:r>
            <a:endParaRPr b="0" i="0" sz="13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300" u="none" cap="none" strike="noStrike">
                <a:solidFill>
                  <a:srgbClr val="38761D"/>
                </a:solidFill>
                <a:latin typeface="Courier New"/>
                <a:ea typeface="Courier New"/>
                <a:cs typeface="Courier New"/>
                <a:sym typeface="Courier New"/>
              </a:rPr>
              <a:t>System.out.println</a:t>
            </a:r>
            <a:r>
              <a:rPr b="0" i="0" lang="en" sz="1300" u="none" cap="none" strike="noStrike">
                <a:solidFill>
                  <a:srgbClr val="000000"/>
                </a:solidFill>
                <a:latin typeface="Courier New"/>
                <a:ea typeface="Courier New"/>
                <a:cs typeface="Courier New"/>
                <a:sym typeface="Courier New"/>
              </a:rPr>
              <a:t>(sum);</a:t>
            </a:r>
            <a:endParaRPr b="0" i="0" sz="13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t/>
            </a:r>
            <a:endParaRPr b="0" i="0" sz="13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400"/>
              <a:buFont typeface="Arial"/>
              <a:buNone/>
            </a:pPr>
            <a:r>
              <a:rPr b="0" i="0" lang="en" sz="1300" u="none" cap="none" strike="noStrike">
                <a:solidFill>
                  <a:srgbClr val="000000"/>
                </a:solidFill>
                <a:latin typeface="Catamaran"/>
                <a:ea typeface="Catamaran"/>
                <a:cs typeface="Catamaran"/>
                <a:sym typeface="Catamaran"/>
              </a:rPr>
              <a:t>Output:</a:t>
            </a:r>
            <a:endParaRPr b="0" i="0" sz="13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400"/>
              <a:buFont typeface="Arial"/>
              <a:buNone/>
            </a:pPr>
            <a:r>
              <a:rPr b="0" i="0" lang="en" sz="1300" u="none" cap="none" strike="noStrike">
                <a:solidFill>
                  <a:srgbClr val="000000"/>
                </a:solidFill>
                <a:latin typeface="Courier New"/>
                <a:ea typeface="Courier New"/>
                <a:cs typeface="Courier New"/>
                <a:sym typeface="Courier New"/>
              </a:rPr>
              <a:t>20</a:t>
            </a:r>
            <a:endParaRPr b="0" i="0" sz="1300" u="none" cap="none" strike="noStrike">
              <a:solidFill>
                <a:srgbClr val="000000"/>
              </a:solidFill>
              <a:latin typeface="Courier New"/>
              <a:ea typeface="Courier New"/>
              <a:cs typeface="Courier New"/>
              <a:sym typeface="Courier New"/>
            </a:endParaRPr>
          </a:p>
        </p:txBody>
      </p:sp>
      <p:sp>
        <p:nvSpPr>
          <p:cNvPr id="1158" name="Google Shape;1158;p147"/>
          <p:cNvSpPr txBox="1"/>
          <p:nvPr/>
        </p:nvSpPr>
        <p:spPr>
          <a:xfrm>
            <a:off x="5435525" y="1820429"/>
            <a:ext cx="2195700" cy="4002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lt2"/>
                </a:solidFill>
                <a:latin typeface="Catamaran"/>
                <a:ea typeface="Catamaran"/>
                <a:cs typeface="Catamaran"/>
                <a:sym typeface="Catamaran"/>
              </a:rPr>
              <a:t>Start: Set </a:t>
            </a:r>
            <a:r>
              <a:rPr b="1" lang="en">
                <a:solidFill>
                  <a:schemeClr val="lt2"/>
                </a:solidFill>
                <a:latin typeface="Catamaran"/>
                <a:ea typeface="Catamaran"/>
                <a:cs typeface="Catamaran"/>
                <a:sym typeface="Catamaran"/>
              </a:rPr>
              <a:t>i</a:t>
            </a:r>
            <a:r>
              <a:rPr lang="en">
                <a:solidFill>
                  <a:schemeClr val="lt2"/>
                </a:solidFill>
                <a:latin typeface="Catamaran"/>
                <a:ea typeface="Catamaran"/>
                <a:cs typeface="Catamaran"/>
                <a:sym typeface="Catamaran"/>
              </a:rPr>
              <a:t> = 1</a:t>
            </a:r>
            <a:endParaRPr>
              <a:solidFill>
                <a:schemeClr val="lt2"/>
              </a:solidFill>
              <a:latin typeface="Catamaran"/>
              <a:ea typeface="Catamaran"/>
              <a:cs typeface="Catamaran"/>
              <a:sym typeface="Catamaran"/>
            </a:endParaRPr>
          </a:p>
        </p:txBody>
      </p:sp>
      <p:cxnSp>
        <p:nvCxnSpPr>
          <p:cNvPr id="1159" name="Google Shape;1159;p147"/>
          <p:cNvCxnSpPr/>
          <p:nvPr/>
        </p:nvCxnSpPr>
        <p:spPr>
          <a:xfrm rot="10800000">
            <a:off x="6010375" y="3233475"/>
            <a:ext cx="826200" cy="6600"/>
          </a:xfrm>
          <a:prstGeom prst="straightConnector1">
            <a:avLst/>
          </a:prstGeom>
          <a:noFill/>
          <a:ln cap="flat" cmpd="sng" w="9525">
            <a:solidFill>
              <a:schemeClr val="dk2"/>
            </a:solidFill>
            <a:prstDash val="solid"/>
            <a:round/>
            <a:headEnd len="med" w="med" type="none"/>
            <a:tailEnd len="med" w="med" type="triangle"/>
          </a:ln>
        </p:spPr>
      </p:cxnSp>
      <p:cxnSp>
        <p:nvCxnSpPr>
          <p:cNvPr id="1160" name="Google Shape;1160;p147"/>
          <p:cNvCxnSpPr>
            <a:endCxn id="1161" idx="1"/>
          </p:cNvCxnSpPr>
          <p:nvPr/>
        </p:nvCxnSpPr>
        <p:spPr>
          <a:xfrm flipH="1" rot="10800000">
            <a:off x="6847282" y="3233254"/>
            <a:ext cx="1429500" cy="6900"/>
          </a:xfrm>
          <a:prstGeom prst="straightConnector1">
            <a:avLst/>
          </a:prstGeom>
          <a:noFill/>
          <a:ln cap="flat" cmpd="sng" w="9525">
            <a:solidFill>
              <a:schemeClr val="dk2"/>
            </a:solidFill>
            <a:prstDash val="solid"/>
            <a:round/>
            <a:headEnd len="med" w="med" type="none"/>
            <a:tailEnd len="med" w="med" type="triangle"/>
          </a:ln>
        </p:spPr>
      </p:cxnSp>
      <p:sp>
        <p:nvSpPr>
          <p:cNvPr id="1161" name="Google Shape;1161;p147"/>
          <p:cNvSpPr txBox="1"/>
          <p:nvPr/>
        </p:nvSpPr>
        <p:spPr>
          <a:xfrm>
            <a:off x="8276782" y="3033154"/>
            <a:ext cx="692100" cy="4002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lang="en">
                <a:solidFill>
                  <a:schemeClr val="lt2"/>
                </a:solidFill>
                <a:latin typeface="Catamaran"/>
                <a:ea typeface="Catamaran"/>
                <a:cs typeface="Catamaran"/>
                <a:sym typeface="Catamaran"/>
              </a:rPr>
              <a:t>No</a:t>
            </a:r>
            <a:endParaRPr>
              <a:solidFill>
                <a:schemeClr val="lt2"/>
              </a:solidFill>
              <a:latin typeface="Catamaran"/>
              <a:ea typeface="Catamaran"/>
              <a:cs typeface="Catamaran"/>
              <a:sym typeface="Catamaran"/>
            </a:endParaRPr>
          </a:p>
        </p:txBody>
      </p:sp>
      <p:sp>
        <p:nvSpPr>
          <p:cNvPr id="1162" name="Google Shape;1162;p147"/>
          <p:cNvSpPr txBox="1"/>
          <p:nvPr/>
        </p:nvSpPr>
        <p:spPr>
          <a:xfrm>
            <a:off x="7354616" y="2977944"/>
            <a:ext cx="5106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lt2"/>
                </a:solidFill>
                <a:latin typeface="Catamaran"/>
                <a:ea typeface="Catamaran"/>
                <a:cs typeface="Catamaran"/>
                <a:sym typeface="Catamaran"/>
              </a:rPr>
              <a:t>False</a:t>
            </a:r>
            <a:endParaRPr sz="1100">
              <a:latin typeface="Catamaran"/>
              <a:ea typeface="Catamaran"/>
              <a:cs typeface="Catamaran"/>
              <a:sym typeface="Catamaran"/>
            </a:endParaRPr>
          </a:p>
        </p:txBody>
      </p:sp>
      <p:sp>
        <p:nvSpPr>
          <p:cNvPr id="1163" name="Google Shape;1163;p147"/>
          <p:cNvSpPr txBox="1"/>
          <p:nvPr/>
        </p:nvSpPr>
        <p:spPr>
          <a:xfrm>
            <a:off x="6131945" y="2971074"/>
            <a:ext cx="5106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lt2"/>
                </a:solidFill>
                <a:latin typeface="Catamaran"/>
                <a:ea typeface="Catamaran"/>
                <a:cs typeface="Catamaran"/>
                <a:sym typeface="Catamaran"/>
              </a:rPr>
              <a:t>True</a:t>
            </a:r>
            <a:endParaRPr sz="1100">
              <a:solidFill>
                <a:schemeClr val="lt2"/>
              </a:solidFill>
              <a:latin typeface="Catamaran"/>
              <a:ea typeface="Catamaran"/>
              <a:cs typeface="Catamaran"/>
              <a:sym typeface="Catamaran"/>
            </a:endParaRPr>
          </a:p>
        </p:txBody>
      </p:sp>
      <p:sp>
        <p:nvSpPr>
          <p:cNvPr id="1164" name="Google Shape;1164;p147"/>
          <p:cNvSpPr txBox="1"/>
          <p:nvPr/>
        </p:nvSpPr>
        <p:spPr>
          <a:xfrm>
            <a:off x="8176871" y="3807250"/>
            <a:ext cx="898500" cy="4002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lt2"/>
                </a:solidFill>
                <a:latin typeface="Catamaran"/>
                <a:ea typeface="Catamaran"/>
                <a:cs typeface="Catamaran"/>
                <a:sym typeface="Catamaran"/>
              </a:rPr>
              <a:t>End loop</a:t>
            </a:r>
            <a:endParaRPr>
              <a:solidFill>
                <a:schemeClr val="lt2"/>
              </a:solidFill>
              <a:latin typeface="Catamaran"/>
              <a:ea typeface="Catamaran"/>
              <a:cs typeface="Catamaran"/>
              <a:sym typeface="Catamaran"/>
            </a:endParaRPr>
          </a:p>
        </p:txBody>
      </p:sp>
      <p:sp>
        <p:nvSpPr>
          <p:cNvPr id="1165" name="Google Shape;1165;p147"/>
          <p:cNvSpPr txBox="1"/>
          <p:nvPr/>
        </p:nvSpPr>
        <p:spPr>
          <a:xfrm>
            <a:off x="5435525" y="2474829"/>
            <a:ext cx="2195700" cy="4002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lt2"/>
                </a:solidFill>
                <a:latin typeface="Catamaran"/>
                <a:ea typeface="Catamaran"/>
                <a:cs typeface="Catamaran"/>
                <a:sym typeface="Catamaran"/>
              </a:rPr>
              <a:t>Is </a:t>
            </a:r>
            <a:r>
              <a:rPr b="1" lang="en">
                <a:solidFill>
                  <a:schemeClr val="lt2"/>
                </a:solidFill>
                <a:latin typeface="Catamaran"/>
                <a:ea typeface="Catamaran"/>
                <a:cs typeface="Catamaran"/>
                <a:sym typeface="Catamaran"/>
              </a:rPr>
              <a:t>i</a:t>
            </a:r>
            <a:r>
              <a:rPr lang="en">
                <a:solidFill>
                  <a:schemeClr val="lt2"/>
                </a:solidFill>
                <a:latin typeface="Catamaran"/>
                <a:ea typeface="Catamaran"/>
                <a:cs typeface="Catamaran"/>
                <a:sym typeface="Catamaran"/>
              </a:rPr>
              <a:t> less than 4?</a:t>
            </a:r>
            <a:endParaRPr>
              <a:solidFill>
                <a:schemeClr val="lt2"/>
              </a:solidFill>
              <a:latin typeface="Catamaran"/>
              <a:ea typeface="Catamaran"/>
              <a:cs typeface="Catamaran"/>
              <a:sym typeface="Catamaran"/>
            </a:endParaRPr>
          </a:p>
        </p:txBody>
      </p:sp>
      <p:cxnSp>
        <p:nvCxnSpPr>
          <p:cNvPr id="1166" name="Google Shape;1166;p147"/>
          <p:cNvCxnSpPr>
            <a:endCxn id="1165" idx="0"/>
          </p:cNvCxnSpPr>
          <p:nvPr/>
        </p:nvCxnSpPr>
        <p:spPr>
          <a:xfrm>
            <a:off x="6531275" y="2220729"/>
            <a:ext cx="2100" cy="254100"/>
          </a:xfrm>
          <a:prstGeom prst="straightConnector1">
            <a:avLst/>
          </a:prstGeom>
          <a:noFill/>
          <a:ln cap="flat" cmpd="sng" w="9525">
            <a:solidFill>
              <a:schemeClr val="dk2"/>
            </a:solidFill>
            <a:prstDash val="solid"/>
            <a:round/>
            <a:headEnd len="med" w="med" type="none"/>
            <a:tailEnd len="med" w="med" type="none"/>
          </a:ln>
        </p:spPr>
      </p:cxnSp>
      <p:sp>
        <p:nvSpPr>
          <p:cNvPr id="1167" name="Google Shape;1167;p147"/>
          <p:cNvSpPr txBox="1"/>
          <p:nvPr/>
        </p:nvSpPr>
        <p:spPr>
          <a:xfrm>
            <a:off x="3911262" y="3696804"/>
            <a:ext cx="1016700" cy="369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chemeClr val="lt2"/>
                </a:solidFill>
                <a:latin typeface="Catamaran"/>
                <a:ea typeface="Catamaran"/>
                <a:cs typeface="Catamaran"/>
                <a:sym typeface="Catamaran"/>
              </a:rPr>
              <a:t>Add 1 to </a:t>
            </a:r>
            <a:r>
              <a:rPr b="1" lang="en" sz="1200">
                <a:solidFill>
                  <a:schemeClr val="lt2"/>
                </a:solidFill>
                <a:latin typeface="Catamaran"/>
                <a:ea typeface="Catamaran"/>
                <a:cs typeface="Catamaran"/>
                <a:sym typeface="Catamaran"/>
              </a:rPr>
              <a:t>i</a:t>
            </a:r>
            <a:endParaRPr b="1" sz="1200">
              <a:solidFill>
                <a:schemeClr val="lt2"/>
              </a:solidFill>
              <a:latin typeface="Catamaran"/>
              <a:ea typeface="Catamaran"/>
              <a:cs typeface="Catamaran"/>
              <a:sym typeface="Catamaran"/>
            </a:endParaRPr>
          </a:p>
        </p:txBody>
      </p:sp>
      <p:cxnSp>
        <p:nvCxnSpPr>
          <p:cNvPr id="1168" name="Google Shape;1168;p147"/>
          <p:cNvCxnSpPr/>
          <p:nvPr/>
        </p:nvCxnSpPr>
        <p:spPr>
          <a:xfrm>
            <a:off x="6835350" y="2879881"/>
            <a:ext cx="300" cy="358800"/>
          </a:xfrm>
          <a:prstGeom prst="straightConnector1">
            <a:avLst/>
          </a:prstGeom>
          <a:noFill/>
          <a:ln cap="flat" cmpd="sng" w="9525">
            <a:solidFill>
              <a:schemeClr val="dk2"/>
            </a:solidFill>
            <a:prstDash val="solid"/>
            <a:round/>
            <a:headEnd len="med" w="med" type="none"/>
            <a:tailEnd len="med" w="med" type="none"/>
          </a:ln>
        </p:spPr>
      </p:cxnSp>
      <p:cxnSp>
        <p:nvCxnSpPr>
          <p:cNvPr id="1169" name="Google Shape;1169;p147"/>
          <p:cNvCxnSpPr>
            <a:stCxn id="1170" idx="1"/>
            <a:endCxn id="1167" idx="2"/>
          </p:cNvCxnSpPr>
          <p:nvPr/>
        </p:nvCxnSpPr>
        <p:spPr>
          <a:xfrm rot="10800000">
            <a:off x="4419634" y="4066219"/>
            <a:ext cx="374700" cy="394200"/>
          </a:xfrm>
          <a:prstGeom prst="bentConnector2">
            <a:avLst/>
          </a:prstGeom>
          <a:noFill/>
          <a:ln cap="flat" cmpd="sng" w="9525">
            <a:solidFill>
              <a:schemeClr val="dk2"/>
            </a:solidFill>
            <a:prstDash val="solid"/>
            <a:round/>
            <a:headEnd len="med" w="med" type="none"/>
            <a:tailEnd len="med" w="med" type="stealth"/>
          </a:ln>
        </p:spPr>
      </p:cxnSp>
      <p:cxnSp>
        <p:nvCxnSpPr>
          <p:cNvPr id="1171" name="Google Shape;1171;p147"/>
          <p:cNvCxnSpPr>
            <a:stCxn id="1167" idx="0"/>
            <a:endCxn id="1165" idx="1"/>
          </p:cNvCxnSpPr>
          <p:nvPr/>
        </p:nvCxnSpPr>
        <p:spPr>
          <a:xfrm rot="-5400000">
            <a:off x="4416612" y="2678004"/>
            <a:ext cx="1021800" cy="1015800"/>
          </a:xfrm>
          <a:prstGeom prst="bentConnector2">
            <a:avLst/>
          </a:prstGeom>
          <a:noFill/>
          <a:ln cap="flat" cmpd="sng" w="9525">
            <a:solidFill>
              <a:schemeClr val="dk2"/>
            </a:solidFill>
            <a:prstDash val="solid"/>
            <a:round/>
            <a:headEnd len="med" w="med" type="none"/>
            <a:tailEnd len="med" w="med" type="stealth"/>
          </a:ln>
        </p:spPr>
      </p:cxnSp>
      <p:sp>
        <p:nvSpPr>
          <p:cNvPr id="1172" name="Google Shape;1172;p147"/>
          <p:cNvSpPr txBox="1"/>
          <p:nvPr/>
        </p:nvSpPr>
        <p:spPr>
          <a:xfrm>
            <a:off x="7459725" y="2296625"/>
            <a:ext cx="826200" cy="323400"/>
          </a:xfrm>
          <a:prstGeom prst="rect">
            <a:avLst/>
          </a:prstGeom>
          <a:solidFill>
            <a:srgbClr val="FFE5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n" sz="1000">
                <a:latin typeface="Catamaran"/>
                <a:ea typeface="Catamaran"/>
                <a:cs typeface="Catamaran"/>
                <a:sym typeface="Catamaran"/>
              </a:rPr>
              <a:t>Condition 1</a:t>
            </a:r>
            <a:endParaRPr b="0" i="0" sz="10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Catamaran"/>
              <a:ea typeface="Catamaran"/>
              <a:cs typeface="Catamaran"/>
              <a:sym typeface="Catamaran"/>
            </a:endParaRPr>
          </a:p>
        </p:txBody>
      </p:sp>
      <p:cxnSp>
        <p:nvCxnSpPr>
          <p:cNvPr id="1173" name="Google Shape;1173;p147"/>
          <p:cNvCxnSpPr>
            <a:stCxn id="1161" idx="2"/>
            <a:endCxn id="1164" idx="0"/>
          </p:cNvCxnSpPr>
          <p:nvPr/>
        </p:nvCxnSpPr>
        <p:spPr>
          <a:xfrm>
            <a:off x="8622832" y="3433354"/>
            <a:ext cx="3300" cy="373800"/>
          </a:xfrm>
          <a:prstGeom prst="straightConnector1">
            <a:avLst/>
          </a:prstGeom>
          <a:noFill/>
          <a:ln cap="flat" cmpd="sng" w="9525">
            <a:solidFill>
              <a:schemeClr val="dk2"/>
            </a:solidFill>
            <a:prstDash val="solid"/>
            <a:round/>
            <a:headEnd len="med" w="med" type="none"/>
            <a:tailEnd len="med" w="med" type="triangle"/>
          </a:ln>
        </p:spPr>
      </p:cxnSp>
      <p:sp>
        <p:nvSpPr>
          <p:cNvPr id="1174" name="Google Shape;1174;p147"/>
          <p:cNvSpPr txBox="1"/>
          <p:nvPr/>
        </p:nvSpPr>
        <p:spPr>
          <a:xfrm>
            <a:off x="5236575" y="3694025"/>
            <a:ext cx="1480200" cy="4002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lt2"/>
                </a:solidFill>
                <a:latin typeface="Catamaran"/>
                <a:ea typeface="Catamaran"/>
                <a:cs typeface="Catamaran"/>
                <a:sym typeface="Catamaran"/>
              </a:rPr>
              <a:t>Is </a:t>
            </a:r>
            <a:r>
              <a:rPr b="1" lang="en">
                <a:solidFill>
                  <a:schemeClr val="lt2"/>
                </a:solidFill>
                <a:latin typeface="Catamaran"/>
                <a:ea typeface="Catamaran"/>
                <a:cs typeface="Catamaran"/>
                <a:sym typeface="Catamaran"/>
              </a:rPr>
              <a:t>j</a:t>
            </a:r>
            <a:r>
              <a:rPr lang="en">
                <a:solidFill>
                  <a:schemeClr val="lt2"/>
                </a:solidFill>
                <a:latin typeface="Catamaran"/>
                <a:ea typeface="Catamaran"/>
                <a:cs typeface="Catamaran"/>
                <a:sym typeface="Catamaran"/>
              </a:rPr>
              <a:t> less than 5?</a:t>
            </a:r>
            <a:endParaRPr>
              <a:solidFill>
                <a:schemeClr val="lt2"/>
              </a:solidFill>
              <a:latin typeface="Catamaran"/>
              <a:ea typeface="Catamaran"/>
              <a:cs typeface="Catamaran"/>
              <a:sym typeface="Catamaran"/>
            </a:endParaRPr>
          </a:p>
        </p:txBody>
      </p:sp>
      <p:cxnSp>
        <p:nvCxnSpPr>
          <p:cNvPr id="1175" name="Google Shape;1175;p147"/>
          <p:cNvCxnSpPr/>
          <p:nvPr/>
        </p:nvCxnSpPr>
        <p:spPr>
          <a:xfrm flipH="1">
            <a:off x="5657062" y="3040263"/>
            <a:ext cx="9300" cy="651000"/>
          </a:xfrm>
          <a:prstGeom prst="straightConnector1">
            <a:avLst/>
          </a:prstGeom>
          <a:noFill/>
          <a:ln cap="flat" cmpd="sng" w="9525">
            <a:solidFill>
              <a:schemeClr val="dk2"/>
            </a:solidFill>
            <a:prstDash val="solid"/>
            <a:round/>
            <a:headEnd len="med" w="med" type="none"/>
            <a:tailEnd len="med" w="med" type="triangle"/>
          </a:ln>
        </p:spPr>
      </p:cxnSp>
      <p:sp>
        <p:nvSpPr>
          <p:cNvPr id="1176" name="Google Shape;1176;p147"/>
          <p:cNvSpPr txBox="1"/>
          <p:nvPr/>
        </p:nvSpPr>
        <p:spPr>
          <a:xfrm>
            <a:off x="5318200" y="3033154"/>
            <a:ext cx="692100" cy="4002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lang="en">
                <a:solidFill>
                  <a:schemeClr val="lt2"/>
                </a:solidFill>
                <a:latin typeface="Catamaran"/>
                <a:ea typeface="Catamaran"/>
                <a:cs typeface="Catamaran"/>
                <a:sym typeface="Catamaran"/>
              </a:rPr>
              <a:t>Yes</a:t>
            </a:r>
            <a:endParaRPr>
              <a:solidFill>
                <a:schemeClr val="lt2"/>
              </a:solidFill>
              <a:latin typeface="Catamaran"/>
              <a:ea typeface="Catamaran"/>
              <a:cs typeface="Catamaran"/>
              <a:sym typeface="Catamaran"/>
            </a:endParaRPr>
          </a:p>
        </p:txBody>
      </p:sp>
      <p:cxnSp>
        <p:nvCxnSpPr>
          <p:cNvPr id="1177" name="Google Shape;1177;p147"/>
          <p:cNvCxnSpPr>
            <a:endCxn id="1170" idx="3"/>
          </p:cNvCxnSpPr>
          <p:nvPr/>
        </p:nvCxnSpPr>
        <p:spPr>
          <a:xfrm rot="10800000">
            <a:off x="5486434" y="4460419"/>
            <a:ext cx="678300" cy="3900"/>
          </a:xfrm>
          <a:prstGeom prst="straightConnector1">
            <a:avLst/>
          </a:prstGeom>
          <a:noFill/>
          <a:ln cap="flat" cmpd="sng" w="9525">
            <a:solidFill>
              <a:schemeClr val="dk2"/>
            </a:solidFill>
            <a:prstDash val="solid"/>
            <a:round/>
            <a:headEnd len="med" w="med" type="none"/>
            <a:tailEnd len="med" w="med" type="triangle"/>
          </a:ln>
        </p:spPr>
      </p:cxnSp>
      <p:cxnSp>
        <p:nvCxnSpPr>
          <p:cNvPr id="1178" name="Google Shape;1178;p147"/>
          <p:cNvCxnSpPr/>
          <p:nvPr/>
        </p:nvCxnSpPr>
        <p:spPr>
          <a:xfrm>
            <a:off x="6154025" y="4464325"/>
            <a:ext cx="671700" cy="300"/>
          </a:xfrm>
          <a:prstGeom prst="straightConnector1">
            <a:avLst/>
          </a:prstGeom>
          <a:noFill/>
          <a:ln cap="flat" cmpd="sng" w="9525">
            <a:solidFill>
              <a:schemeClr val="dk2"/>
            </a:solidFill>
            <a:prstDash val="solid"/>
            <a:round/>
            <a:headEnd len="med" w="med" type="none"/>
            <a:tailEnd len="med" w="med" type="triangle"/>
          </a:ln>
        </p:spPr>
      </p:cxnSp>
      <p:sp>
        <p:nvSpPr>
          <p:cNvPr id="1179" name="Google Shape;1179;p147"/>
          <p:cNvSpPr txBox="1"/>
          <p:nvPr/>
        </p:nvSpPr>
        <p:spPr>
          <a:xfrm>
            <a:off x="6320791" y="4198078"/>
            <a:ext cx="5106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lt2"/>
                </a:solidFill>
                <a:latin typeface="Catamaran"/>
                <a:ea typeface="Catamaran"/>
                <a:cs typeface="Catamaran"/>
                <a:sym typeface="Catamaran"/>
              </a:rPr>
              <a:t>True</a:t>
            </a:r>
            <a:endParaRPr sz="1100">
              <a:latin typeface="Catamaran"/>
              <a:ea typeface="Catamaran"/>
              <a:cs typeface="Catamaran"/>
              <a:sym typeface="Catamaran"/>
            </a:endParaRPr>
          </a:p>
        </p:txBody>
      </p:sp>
      <p:sp>
        <p:nvSpPr>
          <p:cNvPr id="1180" name="Google Shape;1180;p147"/>
          <p:cNvSpPr txBox="1"/>
          <p:nvPr/>
        </p:nvSpPr>
        <p:spPr>
          <a:xfrm>
            <a:off x="5554358" y="4201660"/>
            <a:ext cx="5106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lt2"/>
                </a:solidFill>
                <a:latin typeface="Catamaran"/>
                <a:ea typeface="Catamaran"/>
                <a:cs typeface="Catamaran"/>
                <a:sym typeface="Catamaran"/>
              </a:rPr>
              <a:t>False</a:t>
            </a:r>
            <a:endParaRPr sz="1100">
              <a:solidFill>
                <a:schemeClr val="lt2"/>
              </a:solidFill>
              <a:latin typeface="Catamaran"/>
              <a:ea typeface="Catamaran"/>
              <a:cs typeface="Catamaran"/>
              <a:sym typeface="Catamaran"/>
            </a:endParaRPr>
          </a:p>
        </p:txBody>
      </p:sp>
      <p:cxnSp>
        <p:nvCxnSpPr>
          <p:cNvPr id="1181" name="Google Shape;1181;p147"/>
          <p:cNvCxnSpPr/>
          <p:nvPr/>
        </p:nvCxnSpPr>
        <p:spPr>
          <a:xfrm>
            <a:off x="6149550" y="4109915"/>
            <a:ext cx="300" cy="358800"/>
          </a:xfrm>
          <a:prstGeom prst="straightConnector1">
            <a:avLst/>
          </a:prstGeom>
          <a:noFill/>
          <a:ln cap="flat" cmpd="sng" w="9525">
            <a:solidFill>
              <a:schemeClr val="dk2"/>
            </a:solidFill>
            <a:prstDash val="solid"/>
            <a:round/>
            <a:headEnd len="med" w="med" type="none"/>
            <a:tailEnd len="med" w="med" type="none"/>
          </a:ln>
        </p:spPr>
      </p:cxnSp>
      <p:sp>
        <p:nvSpPr>
          <p:cNvPr id="1170" name="Google Shape;1170;p147"/>
          <p:cNvSpPr txBox="1"/>
          <p:nvPr/>
        </p:nvSpPr>
        <p:spPr>
          <a:xfrm>
            <a:off x="4794334" y="4260319"/>
            <a:ext cx="692100" cy="4002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lang="en">
                <a:solidFill>
                  <a:schemeClr val="lt2"/>
                </a:solidFill>
                <a:latin typeface="Catamaran"/>
                <a:ea typeface="Catamaran"/>
                <a:cs typeface="Catamaran"/>
                <a:sym typeface="Catamaran"/>
              </a:rPr>
              <a:t>No</a:t>
            </a:r>
            <a:endParaRPr>
              <a:solidFill>
                <a:schemeClr val="lt2"/>
              </a:solidFill>
              <a:latin typeface="Catamaran"/>
              <a:ea typeface="Catamaran"/>
              <a:cs typeface="Catamaran"/>
              <a:sym typeface="Catamaran"/>
            </a:endParaRPr>
          </a:p>
        </p:txBody>
      </p:sp>
      <p:cxnSp>
        <p:nvCxnSpPr>
          <p:cNvPr id="1182" name="Google Shape;1182;p147"/>
          <p:cNvCxnSpPr/>
          <p:nvPr/>
        </p:nvCxnSpPr>
        <p:spPr>
          <a:xfrm>
            <a:off x="7172652" y="4501749"/>
            <a:ext cx="300" cy="358800"/>
          </a:xfrm>
          <a:prstGeom prst="straightConnector1">
            <a:avLst/>
          </a:prstGeom>
          <a:noFill/>
          <a:ln cap="flat" cmpd="sng" w="9525">
            <a:solidFill>
              <a:schemeClr val="dk2"/>
            </a:solidFill>
            <a:prstDash val="solid"/>
            <a:round/>
            <a:headEnd len="med" w="med" type="none"/>
            <a:tailEnd len="med" w="med" type="none"/>
          </a:ln>
        </p:spPr>
      </p:cxnSp>
      <p:sp>
        <p:nvSpPr>
          <p:cNvPr id="1183" name="Google Shape;1183;p147"/>
          <p:cNvSpPr txBox="1"/>
          <p:nvPr/>
        </p:nvSpPr>
        <p:spPr>
          <a:xfrm>
            <a:off x="6812975" y="4265070"/>
            <a:ext cx="692100" cy="4002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lang="en">
                <a:solidFill>
                  <a:schemeClr val="lt2"/>
                </a:solidFill>
                <a:latin typeface="Catamaran"/>
                <a:ea typeface="Catamaran"/>
                <a:cs typeface="Catamaran"/>
                <a:sym typeface="Catamaran"/>
              </a:rPr>
              <a:t>Yes</a:t>
            </a:r>
            <a:endParaRPr>
              <a:solidFill>
                <a:schemeClr val="lt2"/>
              </a:solidFill>
              <a:latin typeface="Catamaran"/>
              <a:ea typeface="Catamaran"/>
              <a:cs typeface="Catamaran"/>
              <a:sym typeface="Catamaran"/>
            </a:endParaRPr>
          </a:p>
        </p:txBody>
      </p:sp>
      <p:sp>
        <p:nvSpPr>
          <p:cNvPr id="1184" name="Google Shape;1184;p147"/>
          <p:cNvSpPr txBox="1"/>
          <p:nvPr/>
        </p:nvSpPr>
        <p:spPr>
          <a:xfrm>
            <a:off x="6649110" y="4748551"/>
            <a:ext cx="1016700" cy="369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chemeClr val="lt2"/>
                </a:solidFill>
                <a:latin typeface="Catamaran"/>
                <a:ea typeface="Catamaran"/>
                <a:cs typeface="Catamaran"/>
                <a:sym typeface="Catamaran"/>
              </a:rPr>
              <a:t>Add 1</a:t>
            </a:r>
            <a:r>
              <a:rPr b="1" lang="en" sz="1200">
                <a:solidFill>
                  <a:schemeClr val="lt2"/>
                </a:solidFill>
                <a:latin typeface="Catamaran"/>
                <a:ea typeface="Catamaran"/>
                <a:cs typeface="Catamaran"/>
                <a:sym typeface="Catamaran"/>
              </a:rPr>
              <a:t> </a:t>
            </a:r>
            <a:r>
              <a:rPr lang="en" sz="1200">
                <a:solidFill>
                  <a:schemeClr val="lt2"/>
                </a:solidFill>
                <a:latin typeface="Catamaran"/>
                <a:ea typeface="Catamaran"/>
                <a:cs typeface="Catamaran"/>
                <a:sym typeface="Catamaran"/>
              </a:rPr>
              <a:t>to sum</a:t>
            </a:r>
            <a:endParaRPr sz="1200">
              <a:solidFill>
                <a:schemeClr val="lt2"/>
              </a:solidFill>
              <a:latin typeface="Catamaran"/>
              <a:ea typeface="Catamaran"/>
              <a:cs typeface="Catamaran"/>
              <a:sym typeface="Catamaran"/>
            </a:endParaRPr>
          </a:p>
        </p:txBody>
      </p:sp>
      <p:sp>
        <p:nvSpPr>
          <p:cNvPr id="1185" name="Google Shape;1185;p147"/>
          <p:cNvSpPr txBox="1"/>
          <p:nvPr/>
        </p:nvSpPr>
        <p:spPr>
          <a:xfrm>
            <a:off x="7590530" y="4273901"/>
            <a:ext cx="1016700" cy="369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chemeClr val="lt2"/>
                </a:solidFill>
                <a:latin typeface="Catamaran"/>
                <a:ea typeface="Catamaran"/>
                <a:cs typeface="Catamaran"/>
                <a:sym typeface="Catamaran"/>
              </a:rPr>
              <a:t>Add 1 to </a:t>
            </a:r>
            <a:r>
              <a:rPr b="1" lang="en" sz="1200">
                <a:solidFill>
                  <a:schemeClr val="lt2"/>
                </a:solidFill>
                <a:latin typeface="Catamaran"/>
                <a:ea typeface="Catamaran"/>
                <a:cs typeface="Catamaran"/>
                <a:sym typeface="Catamaran"/>
              </a:rPr>
              <a:t>j</a:t>
            </a:r>
            <a:endParaRPr b="1" sz="1200">
              <a:solidFill>
                <a:schemeClr val="lt2"/>
              </a:solidFill>
              <a:latin typeface="Catamaran"/>
              <a:ea typeface="Catamaran"/>
              <a:cs typeface="Catamaran"/>
              <a:sym typeface="Catamaran"/>
            </a:endParaRPr>
          </a:p>
        </p:txBody>
      </p:sp>
      <p:cxnSp>
        <p:nvCxnSpPr>
          <p:cNvPr id="1186" name="Google Shape;1186;p147"/>
          <p:cNvCxnSpPr>
            <a:stCxn id="1184" idx="3"/>
            <a:endCxn id="1185" idx="2"/>
          </p:cNvCxnSpPr>
          <p:nvPr/>
        </p:nvCxnSpPr>
        <p:spPr>
          <a:xfrm flipH="1" rot="10800000">
            <a:off x="7665810" y="4643101"/>
            <a:ext cx="433200" cy="290100"/>
          </a:xfrm>
          <a:prstGeom prst="bentConnector2">
            <a:avLst/>
          </a:prstGeom>
          <a:noFill/>
          <a:ln cap="flat" cmpd="sng" w="9525">
            <a:solidFill>
              <a:schemeClr val="dk2"/>
            </a:solidFill>
            <a:prstDash val="solid"/>
            <a:round/>
            <a:headEnd len="med" w="med" type="none"/>
            <a:tailEnd len="med" w="med" type="stealth"/>
          </a:ln>
        </p:spPr>
      </p:cxnSp>
      <p:cxnSp>
        <p:nvCxnSpPr>
          <p:cNvPr id="1187" name="Google Shape;1187;p147"/>
          <p:cNvCxnSpPr>
            <a:stCxn id="1185" idx="0"/>
            <a:endCxn id="1174" idx="3"/>
          </p:cNvCxnSpPr>
          <p:nvPr/>
        </p:nvCxnSpPr>
        <p:spPr>
          <a:xfrm flipH="1" rot="5400000">
            <a:off x="7217930" y="3392951"/>
            <a:ext cx="379800" cy="1382100"/>
          </a:xfrm>
          <a:prstGeom prst="bentConnector2">
            <a:avLst/>
          </a:prstGeom>
          <a:noFill/>
          <a:ln cap="flat" cmpd="sng" w="9525">
            <a:solidFill>
              <a:schemeClr val="dk2"/>
            </a:solidFill>
            <a:prstDash val="solid"/>
            <a:round/>
            <a:headEnd len="med" w="med" type="none"/>
            <a:tailEnd len="med" w="med" type="stealth"/>
          </a:ln>
        </p:spPr>
      </p:cxnSp>
      <p:sp>
        <p:nvSpPr>
          <p:cNvPr id="1188" name="Google Shape;1188;p147"/>
          <p:cNvSpPr txBox="1"/>
          <p:nvPr/>
        </p:nvSpPr>
        <p:spPr>
          <a:xfrm>
            <a:off x="6621525" y="3439625"/>
            <a:ext cx="826200" cy="323400"/>
          </a:xfrm>
          <a:prstGeom prst="rect">
            <a:avLst/>
          </a:prstGeom>
          <a:solidFill>
            <a:srgbClr val="FFE5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n" sz="1000">
                <a:latin typeface="Catamaran"/>
                <a:ea typeface="Catamaran"/>
                <a:cs typeface="Catamaran"/>
                <a:sym typeface="Catamaran"/>
              </a:rPr>
              <a:t>Condition 2</a:t>
            </a:r>
            <a:endParaRPr b="0" i="0" sz="10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Catamaran"/>
              <a:ea typeface="Catamaran"/>
              <a:cs typeface="Catamaran"/>
              <a:sym typeface="Catamaran"/>
            </a:endParaRPr>
          </a:p>
        </p:txBody>
      </p:sp>
    </p:spTree>
  </p:cSld>
  <p:clrMapOvr>
    <a:masterClrMapping/>
  </p:clrMapOvr>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2" name="Shape 1192"/>
        <p:cNvGrpSpPr/>
        <p:nvPr/>
      </p:nvGrpSpPr>
      <p:grpSpPr>
        <a:xfrm>
          <a:off x="0" y="0"/>
          <a:ext cx="0" cy="0"/>
          <a:chOff x="0" y="0"/>
          <a:chExt cx="0" cy="0"/>
        </a:xfrm>
      </p:grpSpPr>
      <p:sp>
        <p:nvSpPr>
          <p:cNvPr id="1193" name="Google Shape;1193;p148"/>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latin typeface="Catamaran"/>
                <a:ea typeface="Catamaran"/>
                <a:cs typeface="Catamaran"/>
                <a:sym typeface="Catamaran"/>
              </a:rPr>
              <a:t>Nested Loop Exercise</a:t>
            </a:r>
            <a:endParaRPr>
              <a:latin typeface="Catamaran"/>
              <a:ea typeface="Catamaran"/>
              <a:cs typeface="Catamaran"/>
              <a:sym typeface="Catamaran"/>
            </a:endParaRPr>
          </a:p>
        </p:txBody>
      </p:sp>
      <p:sp>
        <p:nvSpPr>
          <p:cNvPr id="1194" name="Google Shape;1194;p148"/>
          <p:cNvSpPr txBox="1"/>
          <p:nvPr>
            <p:ph idx="1" type="body"/>
          </p:nvPr>
        </p:nvSpPr>
        <p:spPr>
          <a:xfrm>
            <a:off x="471900" y="1851930"/>
            <a:ext cx="8222100" cy="27102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Catamaran"/>
              <a:buAutoNum type="arabicPeriod"/>
            </a:pPr>
            <a:r>
              <a:rPr lang="en">
                <a:latin typeface="Catamaran"/>
                <a:ea typeface="Catamaran"/>
                <a:cs typeface="Catamaran"/>
                <a:sym typeface="Catamaran"/>
              </a:rPr>
              <a:t>Scott wants to print a </a:t>
            </a:r>
            <a:r>
              <a:rPr b="1" lang="en">
                <a:latin typeface="Catamaran"/>
                <a:ea typeface="Catamaran"/>
                <a:cs typeface="Catamaran"/>
                <a:sym typeface="Catamaran"/>
              </a:rPr>
              <a:t>10 by 10 multiplication table</a:t>
            </a:r>
            <a:r>
              <a:rPr lang="en">
                <a:latin typeface="Catamaran"/>
                <a:ea typeface="Catamaran"/>
                <a:cs typeface="Catamaran"/>
                <a:sym typeface="Catamaran"/>
              </a:rPr>
              <a:t> for himself using </a:t>
            </a:r>
            <a:r>
              <a:rPr b="1" lang="en">
                <a:latin typeface="Catamaran"/>
                <a:ea typeface="Catamaran"/>
                <a:cs typeface="Catamaran"/>
                <a:sym typeface="Catamaran"/>
              </a:rPr>
              <a:t>nested loops</a:t>
            </a:r>
            <a:r>
              <a:rPr lang="en">
                <a:latin typeface="Catamaran"/>
                <a:ea typeface="Catamaran"/>
                <a:cs typeface="Catamaran"/>
                <a:sym typeface="Catamaran"/>
              </a:rPr>
              <a:t>, and he needs your help writing a program that can do this. The output should be similar to the one shown below.</a:t>
            </a:r>
            <a:endParaRPr sz="10000">
              <a:latin typeface="Catamaran"/>
              <a:ea typeface="Catamaran"/>
              <a:cs typeface="Catamaran"/>
              <a:sym typeface="Catamaran"/>
            </a:endParaRPr>
          </a:p>
        </p:txBody>
      </p:sp>
      <p:sp>
        <p:nvSpPr>
          <p:cNvPr id="1195" name="Google Shape;1195;p148"/>
          <p:cNvSpPr txBox="1"/>
          <p:nvPr/>
        </p:nvSpPr>
        <p:spPr>
          <a:xfrm>
            <a:off x="2577600" y="2947575"/>
            <a:ext cx="4010700" cy="21378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 sz="1200">
                <a:latin typeface="Catamaran"/>
                <a:ea typeface="Catamaran"/>
                <a:cs typeface="Catamaran"/>
                <a:sym typeface="Catamaran"/>
              </a:rPr>
              <a:t>Output:</a:t>
            </a:r>
            <a:endParaRPr sz="1200">
              <a:latin typeface="Courier New"/>
              <a:ea typeface="Courier New"/>
              <a:cs typeface="Courier New"/>
              <a:sym typeface="Courier New"/>
            </a:endParaRPr>
          </a:p>
          <a:p>
            <a:pPr indent="0" lvl="0" marL="0" marR="0" rtl="0" algn="l">
              <a:lnSpc>
                <a:spcPct val="100000"/>
              </a:lnSpc>
              <a:spcBef>
                <a:spcPts val="0"/>
              </a:spcBef>
              <a:spcAft>
                <a:spcPts val="0"/>
              </a:spcAft>
              <a:buNone/>
            </a:pPr>
            <a:r>
              <a:rPr lang="en" sz="1200">
                <a:latin typeface="Courier New"/>
                <a:ea typeface="Courier New"/>
                <a:cs typeface="Courier New"/>
                <a:sym typeface="Courier New"/>
              </a:rPr>
              <a:t>1   2   3   4   5   6   7   8   9   10</a:t>
            </a:r>
            <a:endParaRPr sz="1200">
              <a:latin typeface="Courier New"/>
              <a:ea typeface="Courier New"/>
              <a:cs typeface="Courier New"/>
              <a:sym typeface="Courier New"/>
            </a:endParaRPr>
          </a:p>
          <a:p>
            <a:pPr indent="0" lvl="0" marL="0" marR="0" rtl="0" algn="l">
              <a:lnSpc>
                <a:spcPct val="100000"/>
              </a:lnSpc>
              <a:spcBef>
                <a:spcPts val="0"/>
              </a:spcBef>
              <a:spcAft>
                <a:spcPts val="0"/>
              </a:spcAft>
              <a:buNone/>
            </a:pPr>
            <a:r>
              <a:rPr lang="en" sz="1200">
                <a:latin typeface="Courier New"/>
                <a:ea typeface="Courier New"/>
                <a:cs typeface="Courier New"/>
                <a:sym typeface="Courier New"/>
              </a:rPr>
              <a:t>2   4   6   8   10  12  14  16  18  20</a:t>
            </a:r>
            <a:endParaRPr sz="1200">
              <a:latin typeface="Courier New"/>
              <a:ea typeface="Courier New"/>
              <a:cs typeface="Courier New"/>
              <a:sym typeface="Courier New"/>
            </a:endParaRPr>
          </a:p>
          <a:p>
            <a:pPr indent="0" lvl="0" marL="0" marR="0" rtl="0" algn="l">
              <a:lnSpc>
                <a:spcPct val="100000"/>
              </a:lnSpc>
              <a:spcBef>
                <a:spcPts val="0"/>
              </a:spcBef>
              <a:spcAft>
                <a:spcPts val="0"/>
              </a:spcAft>
              <a:buNone/>
            </a:pPr>
            <a:r>
              <a:rPr lang="en" sz="1200">
                <a:latin typeface="Courier New"/>
                <a:ea typeface="Courier New"/>
                <a:cs typeface="Courier New"/>
                <a:sym typeface="Courier New"/>
              </a:rPr>
              <a:t>3   6   9   12  15  18  21  24  27  30</a:t>
            </a:r>
            <a:endParaRPr sz="1200">
              <a:latin typeface="Courier New"/>
              <a:ea typeface="Courier New"/>
              <a:cs typeface="Courier New"/>
              <a:sym typeface="Courier New"/>
            </a:endParaRPr>
          </a:p>
          <a:p>
            <a:pPr indent="0" lvl="0" marL="0" marR="0" rtl="0" algn="l">
              <a:lnSpc>
                <a:spcPct val="100000"/>
              </a:lnSpc>
              <a:spcBef>
                <a:spcPts val="0"/>
              </a:spcBef>
              <a:spcAft>
                <a:spcPts val="0"/>
              </a:spcAft>
              <a:buNone/>
            </a:pPr>
            <a:r>
              <a:rPr lang="en" sz="1200">
                <a:latin typeface="Courier New"/>
                <a:ea typeface="Courier New"/>
                <a:cs typeface="Courier New"/>
                <a:sym typeface="Courier New"/>
              </a:rPr>
              <a:t>4   8   12  16  20  24  28  32  36  40</a:t>
            </a:r>
            <a:endParaRPr sz="1200">
              <a:latin typeface="Courier New"/>
              <a:ea typeface="Courier New"/>
              <a:cs typeface="Courier New"/>
              <a:sym typeface="Courier New"/>
            </a:endParaRPr>
          </a:p>
          <a:p>
            <a:pPr indent="0" lvl="0" marL="0" marR="0" rtl="0" algn="l">
              <a:lnSpc>
                <a:spcPct val="100000"/>
              </a:lnSpc>
              <a:spcBef>
                <a:spcPts val="0"/>
              </a:spcBef>
              <a:spcAft>
                <a:spcPts val="0"/>
              </a:spcAft>
              <a:buNone/>
            </a:pPr>
            <a:r>
              <a:rPr lang="en" sz="1200">
                <a:latin typeface="Courier New"/>
                <a:ea typeface="Courier New"/>
                <a:cs typeface="Courier New"/>
                <a:sym typeface="Courier New"/>
              </a:rPr>
              <a:t>5   10  15  20  25  30  35  40  45  50</a:t>
            </a:r>
            <a:endParaRPr sz="1200">
              <a:latin typeface="Courier New"/>
              <a:ea typeface="Courier New"/>
              <a:cs typeface="Courier New"/>
              <a:sym typeface="Courier New"/>
            </a:endParaRPr>
          </a:p>
          <a:p>
            <a:pPr indent="0" lvl="0" marL="0" marR="0" rtl="0" algn="l">
              <a:lnSpc>
                <a:spcPct val="100000"/>
              </a:lnSpc>
              <a:spcBef>
                <a:spcPts val="0"/>
              </a:spcBef>
              <a:spcAft>
                <a:spcPts val="0"/>
              </a:spcAft>
              <a:buNone/>
            </a:pPr>
            <a:r>
              <a:rPr lang="en" sz="1200">
                <a:latin typeface="Courier New"/>
                <a:ea typeface="Courier New"/>
                <a:cs typeface="Courier New"/>
                <a:sym typeface="Courier New"/>
              </a:rPr>
              <a:t>6   12  18  24  30  36  42  48  54  60</a:t>
            </a:r>
            <a:endParaRPr sz="1200">
              <a:latin typeface="Courier New"/>
              <a:ea typeface="Courier New"/>
              <a:cs typeface="Courier New"/>
              <a:sym typeface="Courier New"/>
            </a:endParaRPr>
          </a:p>
          <a:p>
            <a:pPr indent="0" lvl="0" marL="0" marR="0" rtl="0" algn="l">
              <a:lnSpc>
                <a:spcPct val="100000"/>
              </a:lnSpc>
              <a:spcBef>
                <a:spcPts val="0"/>
              </a:spcBef>
              <a:spcAft>
                <a:spcPts val="0"/>
              </a:spcAft>
              <a:buNone/>
            </a:pPr>
            <a:r>
              <a:rPr lang="en" sz="1200">
                <a:latin typeface="Courier New"/>
                <a:ea typeface="Courier New"/>
                <a:cs typeface="Courier New"/>
                <a:sym typeface="Courier New"/>
              </a:rPr>
              <a:t>7   14  21  28  35  42  49  56  63  70</a:t>
            </a:r>
            <a:endParaRPr sz="1200">
              <a:latin typeface="Courier New"/>
              <a:ea typeface="Courier New"/>
              <a:cs typeface="Courier New"/>
              <a:sym typeface="Courier New"/>
            </a:endParaRPr>
          </a:p>
          <a:p>
            <a:pPr indent="0" lvl="0" marL="0" marR="0" rtl="0" algn="l">
              <a:lnSpc>
                <a:spcPct val="100000"/>
              </a:lnSpc>
              <a:spcBef>
                <a:spcPts val="0"/>
              </a:spcBef>
              <a:spcAft>
                <a:spcPts val="0"/>
              </a:spcAft>
              <a:buNone/>
            </a:pPr>
            <a:r>
              <a:rPr lang="en" sz="1200">
                <a:latin typeface="Courier New"/>
                <a:ea typeface="Courier New"/>
                <a:cs typeface="Courier New"/>
                <a:sym typeface="Courier New"/>
              </a:rPr>
              <a:t>8   16  24  32  40  48  56  64  72  80</a:t>
            </a:r>
            <a:endParaRPr sz="1200">
              <a:latin typeface="Courier New"/>
              <a:ea typeface="Courier New"/>
              <a:cs typeface="Courier New"/>
              <a:sym typeface="Courier New"/>
            </a:endParaRPr>
          </a:p>
          <a:p>
            <a:pPr indent="0" lvl="0" marL="0" marR="0" rtl="0" algn="l">
              <a:lnSpc>
                <a:spcPct val="100000"/>
              </a:lnSpc>
              <a:spcBef>
                <a:spcPts val="0"/>
              </a:spcBef>
              <a:spcAft>
                <a:spcPts val="0"/>
              </a:spcAft>
              <a:buNone/>
            </a:pPr>
            <a:r>
              <a:rPr lang="en" sz="1200">
                <a:latin typeface="Courier New"/>
                <a:ea typeface="Courier New"/>
                <a:cs typeface="Courier New"/>
                <a:sym typeface="Courier New"/>
              </a:rPr>
              <a:t>9   18  27  36  45  54  63  72  81  90</a:t>
            </a:r>
            <a:endParaRPr sz="1200">
              <a:latin typeface="Courier New"/>
              <a:ea typeface="Courier New"/>
              <a:cs typeface="Courier New"/>
              <a:sym typeface="Courier New"/>
            </a:endParaRPr>
          </a:p>
          <a:p>
            <a:pPr indent="0" lvl="0" marL="0" marR="0" rtl="0" algn="l">
              <a:lnSpc>
                <a:spcPct val="100000"/>
              </a:lnSpc>
              <a:spcBef>
                <a:spcPts val="0"/>
              </a:spcBef>
              <a:spcAft>
                <a:spcPts val="0"/>
              </a:spcAft>
              <a:buNone/>
            </a:pPr>
            <a:r>
              <a:rPr lang="en" sz="1200">
                <a:latin typeface="Courier New"/>
                <a:ea typeface="Courier New"/>
                <a:cs typeface="Courier New"/>
                <a:sym typeface="Courier New"/>
              </a:rPr>
              <a:t>10  20  30  40  50  60  70  80  90  100</a:t>
            </a:r>
            <a:endParaRPr b="0" i="0" sz="1400" u="none" cap="none" strike="noStrike">
              <a:solidFill>
                <a:srgbClr val="000000"/>
              </a:solidFill>
              <a:latin typeface="Roboto"/>
              <a:ea typeface="Roboto"/>
              <a:cs typeface="Roboto"/>
              <a:sym typeface="Roboto"/>
            </a:endParaRPr>
          </a:p>
        </p:txBody>
      </p:sp>
    </p:spTree>
  </p:cSld>
  <p:clrMapOvr>
    <a:masterClrMapping/>
  </p:clrMapOvr>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E7CC3"/>
        </a:solidFill>
      </p:bgPr>
    </p:bg>
    <p:spTree>
      <p:nvGrpSpPr>
        <p:cNvPr id="1199" name="Shape 1199"/>
        <p:cNvGrpSpPr/>
        <p:nvPr/>
      </p:nvGrpSpPr>
      <p:grpSpPr>
        <a:xfrm>
          <a:off x="0" y="0"/>
          <a:ext cx="0" cy="0"/>
          <a:chOff x="0" y="0"/>
          <a:chExt cx="0" cy="0"/>
        </a:xfrm>
      </p:grpSpPr>
      <p:sp>
        <p:nvSpPr>
          <p:cNvPr id="1200" name="Google Shape;1200;p149"/>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Catamaran"/>
                <a:ea typeface="Catamaran"/>
                <a:cs typeface="Catamaran"/>
                <a:sym typeface="Catamaran"/>
              </a:rPr>
              <a:t>Section 7: </a:t>
            </a:r>
            <a:r>
              <a:rPr b="1" lang="en">
                <a:latin typeface="Catamaran"/>
                <a:ea typeface="Catamaran"/>
                <a:cs typeface="Catamaran"/>
                <a:sym typeface="Catamaran"/>
              </a:rPr>
              <a:t>Loop </a:t>
            </a:r>
            <a:r>
              <a:rPr lang="en">
                <a:latin typeface="Catamaran"/>
                <a:ea typeface="Catamaran"/>
                <a:cs typeface="Catamaran"/>
                <a:sym typeface="Catamaran"/>
              </a:rPr>
              <a:t>Questions</a:t>
            </a:r>
            <a:endParaRPr>
              <a:latin typeface="Catamaran"/>
              <a:ea typeface="Catamaran"/>
              <a:cs typeface="Catamaran"/>
              <a:sym typeface="Catamaran"/>
            </a:endParaRPr>
          </a:p>
        </p:txBody>
      </p:sp>
      <p:sp>
        <p:nvSpPr>
          <p:cNvPr id="1201" name="Google Shape;1201;p149"/>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Catamaran"/>
              <a:buChar char="●"/>
            </a:pPr>
            <a:r>
              <a:rPr lang="en">
                <a:latin typeface="Catamaran"/>
                <a:ea typeface="Catamaran"/>
                <a:cs typeface="Catamaran"/>
                <a:sym typeface="Catamaran"/>
              </a:rPr>
              <a:t>Name the </a:t>
            </a:r>
            <a:r>
              <a:rPr b="1" lang="en">
                <a:latin typeface="Catamaran"/>
                <a:ea typeface="Catamaran"/>
                <a:cs typeface="Catamaran"/>
                <a:sym typeface="Catamaran"/>
              </a:rPr>
              <a:t>3 types</a:t>
            </a:r>
            <a:r>
              <a:rPr lang="en">
                <a:latin typeface="Catamaran"/>
                <a:ea typeface="Catamaran"/>
                <a:cs typeface="Catamaran"/>
                <a:sym typeface="Catamaran"/>
              </a:rPr>
              <a:t> of loops! Then explain what each are used best for!</a:t>
            </a:r>
            <a:endParaRPr>
              <a:latin typeface="Catamaran"/>
              <a:ea typeface="Catamaran"/>
              <a:cs typeface="Catamaran"/>
              <a:sym typeface="Catamaran"/>
            </a:endParaRPr>
          </a:p>
          <a:p>
            <a:pPr indent="-342900" lvl="0" marL="457200" rtl="0" algn="l">
              <a:spcBef>
                <a:spcPts val="0"/>
              </a:spcBef>
              <a:spcAft>
                <a:spcPts val="0"/>
              </a:spcAft>
              <a:buSzPts val="1800"/>
              <a:buFont typeface="Catamaran"/>
              <a:buChar char="●"/>
            </a:pPr>
            <a:r>
              <a:rPr lang="en">
                <a:latin typeface="Catamaran"/>
                <a:ea typeface="Catamaran"/>
                <a:cs typeface="Catamaran"/>
                <a:sym typeface="Catamaran"/>
              </a:rPr>
              <a:t>What is a </a:t>
            </a:r>
            <a:r>
              <a:rPr b="1" lang="en">
                <a:latin typeface="Catamaran"/>
                <a:ea typeface="Catamaran"/>
                <a:cs typeface="Catamaran"/>
                <a:sym typeface="Catamaran"/>
              </a:rPr>
              <a:t>continue </a:t>
            </a:r>
            <a:r>
              <a:rPr lang="en">
                <a:latin typeface="Catamaran"/>
                <a:ea typeface="Catamaran"/>
                <a:cs typeface="Catamaran"/>
                <a:sym typeface="Catamaran"/>
              </a:rPr>
              <a:t>statement? What is a </a:t>
            </a:r>
            <a:r>
              <a:rPr b="1" lang="en">
                <a:latin typeface="Catamaran"/>
                <a:ea typeface="Catamaran"/>
                <a:cs typeface="Catamaran"/>
                <a:sym typeface="Catamaran"/>
              </a:rPr>
              <a:t>break </a:t>
            </a:r>
            <a:r>
              <a:rPr lang="en">
                <a:latin typeface="Catamaran"/>
                <a:ea typeface="Catamaran"/>
                <a:cs typeface="Catamaran"/>
                <a:sym typeface="Catamaran"/>
              </a:rPr>
              <a:t>statement?</a:t>
            </a:r>
            <a:endParaRPr>
              <a:latin typeface="Catamaran"/>
              <a:ea typeface="Catamaran"/>
              <a:cs typeface="Catamaran"/>
              <a:sym typeface="Catamaran"/>
            </a:endParaRPr>
          </a:p>
          <a:p>
            <a:pPr indent="-342900" lvl="0" marL="457200" rtl="0" algn="l">
              <a:spcBef>
                <a:spcPts val="0"/>
              </a:spcBef>
              <a:spcAft>
                <a:spcPts val="0"/>
              </a:spcAft>
              <a:buSzPts val="1800"/>
              <a:buFont typeface="Catamaran"/>
              <a:buChar char="●"/>
            </a:pPr>
            <a:r>
              <a:rPr lang="en">
                <a:latin typeface="Catamaran"/>
                <a:ea typeface="Catamaran"/>
                <a:cs typeface="Catamaran"/>
                <a:sym typeface="Catamaran"/>
              </a:rPr>
              <a:t>What are </a:t>
            </a:r>
            <a:r>
              <a:rPr b="1" lang="en">
                <a:latin typeface="Catamaran"/>
                <a:ea typeface="Catamaran"/>
                <a:cs typeface="Catamaran"/>
                <a:sym typeface="Catamaran"/>
              </a:rPr>
              <a:t>nested </a:t>
            </a:r>
            <a:r>
              <a:rPr lang="en">
                <a:latin typeface="Catamaran"/>
                <a:ea typeface="Catamaran"/>
                <a:cs typeface="Catamaran"/>
                <a:sym typeface="Catamaran"/>
              </a:rPr>
              <a:t>loops?</a:t>
            </a:r>
            <a:endParaRPr>
              <a:latin typeface="Catamaran"/>
              <a:ea typeface="Catamaran"/>
              <a:cs typeface="Catamaran"/>
              <a:sym typeface="Catamaran"/>
            </a:endParaRPr>
          </a:p>
          <a:p>
            <a:pPr indent="0" lvl="0" marL="0" rtl="0" algn="l">
              <a:spcBef>
                <a:spcPts val="0"/>
              </a:spcBef>
              <a:spcAft>
                <a:spcPts val="0"/>
              </a:spcAft>
              <a:buNone/>
            </a:pPr>
            <a:r>
              <a:t/>
            </a:r>
            <a:endParaRPr>
              <a:latin typeface="Catamaran"/>
              <a:ea typeface="Catamaran"/>
              <a:cs typeface="Catamaran"/>
              <a:sym typeface="Catamaran"/>
            </a:endParaRPr>
          </a:p>
          <a:p>
            <a:pPr indent="0" lvl="0" marL="0" rtl="0" algn="l">
              <a:spcBef>
                <a:spcPts val="0"/>
              </a:spcBef>
              <a:spcAft>
                <a:spcPts val="0"/>
              </a:spcAft>
              <a:buNone/>
            </a:pPr>
            <a:r>
              <a:rPr lang="en">
                <a:latin typeface="Catamaran"/>
                <a:ea typeface="Catamaran"/>
                <a:cs typeface="Catamaran"/>
                <a:sym typeface="Catamaran"/>
              </a:rPr>
              <a:t>Review with a</a:t>
            </a:r>
            <a:r>
              <a:rPr lang="en" u="sng">
                <a:solidFill>
                  <a:schemeClr val="hlink"/>
                </a:solidFill>
                <a:latin typeface="Catamaran"/>
                <a:ea typeface="Catamaran"/>
                <a:cs typeface="Catamaran"/>
                <a:sym typeface="Catamaran"/>
                <a:hlinkClick r:id="rId3"/>
              </a:rPr>
              <a:t> kahoot!</a:t>
            </a:r>
            <a:endParaRPr>
              <a:latin typeface="Catamaran"/>
              <a:ea typeface="Catamaran"/>
              <a:cs typeface="Catamaran"/>
              <a:sym typeface="Catamaran"/>
            </a:endParaRPr>
          </a:p>
        </p:txBody>
      </p:sp>
    </p:spTree>
  </p:cSld>
  <p:clrMapOvr>
    <a:masterClrMapping/>
  </p:clrMapOvr>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E7CC3"/>
        </a:solidFill>
      </p:bgPr>
    </p:bg>
    <p:spTree>
      <p:nvGrpSpPr>
        <p:cNvPr id="1205" name="Shape 1205"/>
        <p:cNvGrpSpPr/>
        <p:nvPr/>
      </p:nvGrpSpPr>
      <p:grpSpPr>
        <a:xfrm>
          <a:off x="0" y="0"/>
          <a:ext cx="0" cy="0"/>
          <a:chOff x="0" y="0"/>
          <a:chExt cx="0" cy="0"/>
        </a:xfrm>
      </p:grpSpPr>
      <p:sp>
        <p:nvSpPr>
          <p:cNvPr id="1206" name="Google Shape;1206;p150"/>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800">
                <a:latin typeface="Catamaran"/>
                <a:ea typeface="Catamaran"/>
                <a:cs typeface="Catamaran"/>
                <a:sym typeface="Catamaran"/>
              </a:rPr>
              <a:t>Bonus Section 1</a:t>
            </a:r>
            <a:r>
              <a:rPr lang="en" sz="3800">
                <a:latin typeface="Catamaran"/>
                <a:ea typeface="Catamaran"/>
                <a:cs typeface="Catamaran"/>
                <a:sym typeface="Catamaran"/>
              </a:rPr>
              <a:t>: </a:t>
            </a:r>
            <a:r>
              <a:rPr b="1" lang="en" sz="3800">
                <a:latin typeface="Catamaran"/>
                <a:ea typeface="Catamaran"/>
                <a:cs typeface="Catamaran"/>
                <a:sym typeface="Catamaran"/>
              </a:rPr>
              <a:t>Advanced Strings</a:t>
            </a:r>
            <a:endParaRPr b="1" sz="3800">
              <a:latin typeface="Catamaran"/>
              <a:ea typeface="Catamaran"/>
              <a:cs typeface="Catamaran"/>
              <a:sym typeface="Catamaran"/>
            </a:endParaRPr>
          </a:p>
        </p:txBody>
      </p:sp>
      <p:sp>
        <p:nvSpPr>
          <p:cNvPr id="1207" name="Google Shape;1207;p150"/>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tamaran"/>
                <a:ea typeface="Catamaran"/>
                <a:cs typeface="Catamaran"/>
                <a:sym typeface="Catamaran"/>
              </a:rPr>
              <a:t>Let’s learn more about how we can manipulate strings!</a:t>
            </a:r>
            <a:endParaRPr>
              <a:latin typeface="Catamaran"/>
              <a:ea typeface="Catamaran"/>
              <a:cs typeface="Catamaran"/>
              <a:sym typeface="Catamaran"/>
            </a:endParaRPr>
          </a:p>
        </p:txBody>
      </p:sp>
    </p:spTree>
  </p:cSld>
  <p:clrMapOvr>
    <a:masterClrMapping/>
  </p:clrMapOvr>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1" name="Shape 1211"/>
        <p:cNvGrpSpPr/>
        <p:nvPr/>
      </p:nvGrpSpPr>
      <p:grpSpPr>
        <a:xfrm>
          <a:off x="0" y="0"/>
          <a:ext cx="0" cy="0"/>
          <a:chOff x="0" y="0"/>
          <a:chExt cx="0" cy="0"/>
        </a:xfrm>
      </p:grpSpPr>
      <p:sp>
        <p:nvSpPr>
          <p:cNvPr id="1212" name="Google Shape;1212;p15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latin typeface="Catamaran"/>
                <a:ea typeface="Catamaran"/>
                <a:cs typeface="Catamaran"/>
                <a:sym typeface="Catamaran"/>
              </a:rPr>
              <a:t>Whitespace</a:t>
            </a:r>
            <a:endParaRPr>
              <a:latin typeface="Catamaran"/>
              <a:ea typeface="Catamaran"/>
              <a:cs typeface="Catamaran"/>
              <a:sym typeface="Catamaran"/>
            </a:endParaRPr>
          </a:p>
        </p:txBody>
      </p:sp>
      <p:sp>
        <p:nvSpPr>
          <p:cNvPr id="1213" name="Google Shape;1213;p151"/>
          <p:cNvSpPr txBox="1"/>
          <p:nvPr>
            <p:ph idx="1" type="body"/>
          </p:nvPr>
        </p:nvSpPr>
        <p:spPr>
          <a:xfrm>
            <a:off x="471900" y="1919075"/>
            <a:ext cx="8222100" cy="1967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Characters that the computer is aware of, but are invisible to readers</a:t>
            </a:r>
            <a:endParaRPr>
              <a:latin typeface="Catamaran"/>
              <a:ea typeface="Catamaran"/>
              <a:cs typeface="Catamaran"/>
              <a:sym typeface="Catamaran"/>
            </a:endParaRPr>
          </a:p>
          <a:p>
            <a:pPr indent="-317500" lvl="1" marL="914400" rtl="0" algn="l">
              <a:lnSpc>
                <a:spcPct val="115000"/>
              </a:lnSpc>
              <a:spcBef>
                <a:spcPts val="0"/>
              </a:spcBef>
              <a:spcAft>
                <a:spcPts val="0"/>
              </a:spcAft>
              <a:buSzPts val="1400"/>
              <a:buFont typeface="Catamaran"/>
              <a:buChar char="○"/>
            </a:pPr>
            <a:r>
              <a:rPr lang="en">
                <a:latin typeface="Catamaran"/>
                <a:ea typeface="Catamaran"/>
                <a:cs typeface="Catamaran"/>
                <a:sym typeface="Catamaran"/>
              </a:rPr>
              <a:t>Spaces, tabs, and newlines</a:t>
            </a:r>
            <a:endParaRPr>
              <a:latin typeface="Catamaran"/>
              <a:ea typeface="Catamaran"/>
              <a:cs typeface="Catamaran"/>
              <a:sym typeface="Catamaran"/>
            </a:endParaRPr>
          </a:p>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Spaces</a:t>
            </a:r>
            <a:endParaRPr>
              <a:latin typeface="Catamaran"/>
              <a:ea typeface="Catamaran"/>
              <a:cs typeface="Catamaran"/>
              <a:sym typeface="Catamaran"/>
            </a:endParaRPr>
          </a:p>
          <a:p>
            <a:pPr indent="-317500" lvl="1" marL="914400" rtl="0" algn="l">
              <a:lnSpc>
                <a:spcPct val="115000"/>
              </a:lnSpc>
              <a:spcBef>
                <a:spcPts val="0"/>
              </a:spcBef>
              <a:spcAft>
                <a:spcPts val="0"/>
              </a:spcAft>
              <a:buSzPts val="1400"/>
              <a:buFont typeface="Catamaran"/>
              <a:buChar char="○"/>
            </a:pPr>
            <a:r>
              <a:rPr lang="en">
                <a:latin typeface="Catamaran"/>
                <a:ea typeface="Catamaran"/>
                <a:cs typeface="Catamaran"/>
                <a:sym typeface="Catamaran"/>
              </a:rPr>
              <a:t>Know how to create already</a:t>
            </a:r>
            <a:endParaRPr>
              <a:latin typeface="Catamaran"/>
              <a:ea typeface="Catamaran"/>
              <a:cs typeface="Catamaran"/>
              <a:sym typeface="Catamaran"/>
            </a:endParaRPr>
          </a:p>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Tabs and newlines</a:t>
            </a:r>
            <a:endParaRPr>
              <a:latin typeface="Catamaran"/>
              <a:ea typeface="Catamaran"/>
              <a:cs typeface="Catamaran"/>
              <a:sym typeface="Catamaran"/>
            </a:endParaRPr>
          </a:p>
          <a:p>
            <a:pPr indent="-317500" lvl="1" marL="914400" rtl="0" algn="l">
              <a:lnSpc>
                <a:spcPct val="115000"/>
              </a:lnSpc>
              <a:spcBef>
                <a:spcPts val="0"/>
              </a:spcBef>
              <a:spcAft>
                <a:spcPts val="0"/>
              </a:spcAft>
              <a:buSzPts val="1400"/>
              <a:buFont typeface="Catamaran"/>
              <a:buChar char="○"/>
            </a:pPr>
            <a:r>
              <a:rPr lang="en">
                <a:latin typeface="Catamaran"/>
                <a:ea typeface="Catamaran"/>
                <a:cs typeface="Catamaran"/>
                <a:sym typeface="Catamaran"/>
              </a:rPr>
              <a:t>Created by special character combinations</a:t>
            </a:r>
            <a:endParaRPr>
              <a:latin typeface="Catamaran"/>
              <a:ea typeface="Catamaran"/>
              <a:cs typeface="Catamaran"/>
              <a:sym typeface="Catamaran"/>
            </a:endParaRPr>
          </a:p>
        </p:txBody>
      </p:sp>
    </p:spTree>
  </p:cSld>
  <p:clrMapOvr>
    <a:masterClrMapping/>
  </p:clrMapOvr>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7" name="Shape 1217"/>
        <p:cNvGrpSpPr/>
        <p:nvPr/>
      </p:nvGrpSpPr>
      <p:grpSpPr>
        <a:xfrm>
          <a:off x="0" y="0"/>
          <a:ext cx="0" cy="0"/>
          <a:chOff x="0" y="0"/>
          <a:chExt cx="0" cy="0"/>
        </a:xfrm>
      </p:grpSpPr>
      <p:sp>
        <p:nvSpPr>
          <p:cNvPr id="1218" name="Google Shape;1218;p152"/>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latin typeface="Catamaran"/>
                <a:ea typeface="Catamaran"/>
                <a:cs typeface="Catamaran"/>
                <a:sym typeface="Catamaran"/>
              </a:rPr>
              <a:t>Tabs</a:t>
            </a:r>
            <a:endParaRPr>
              <a:latin typeface="Catamaran"/>
              <a:ea typeface="Catamaran"/>
              <a:cs typeface="Catamaran"/>
              <a:sym typeface="Catamaran"/>
            </a:endParaRPr>
          </a:p>
        </p:txBody>
      </p:sp>
      <p:sp>
        <p:nvSpPr>
          <p:cNvPr id="1219" name="Google Shape;1219;p152"/>
          <p:cNvSpPr txBox="1"/>
          <p:nvPr>
            <p:ph idx="1" type="body"/>
          </p:nvPr>
        </p:nvSpPr>
        <p:spPr>
          <a:xfrm>
            <a:off x="471900" y="1919075"/>
            <a:ext cx="8222100" cy="6528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Two character combination “\t” makes a </a:t>
            </a:r>
            <a:r>
              <a:rPr b="1" lang="en">
                <a:latin typeface="Catamaran"/>
                <a:ea typeface="Catamaran"/>
                <a:cs typeface="Catamaran"/>
                <a:sym typeface="Catamaran"/>
              </a:rPr>
              <a:t>tab </a:t>
            </a:r>
            <a:r>
              <a:rPr lang="en">
                <a:latin typeface="Catamaran"/>
                <a:ea typeface="Catamaran"/>
                <a:cs typeface="Catamaran"/>
                <a:sym typeface="Catamaran"/>
              </a:rPr>
              <a:t>appear in a string</a:t>
            </a:r>
            <a:endParaRPr>
              <a:latin typeface="Catamaran"/>
              <a:ea typeface="Catamaran"/>
              <a:cs typeface="Catamaran"/>
              <a:sym typeface="Catamaran"/>
            </a:endParaRPr>
          </a:p>
          <a:p>
            <a:pPr indent="-317500" lvl="1" marL="914400" rtl="0" algn="l">
              <a:lnSpc>
                <a:spcPct val="115000"/>
              </a:lnSpc>
              <a:spcBef>
                <a:spcPts val="0"/>
              </a:spcBef>
              <a:spcAft>
                <a:spcPts val="0"/>
              </a:spcAft>
              <a:buSzPts val="1400"/>
              <a:buFont typeface="Catamaran"/>
              <a:buChar char="○"/>
            </a:pPr>
            <a:r>
              <a:rPr lang="en">
                <a:latin typeface="Catamaran"/>
                <a:ea typeface="Catamaran"/>
                <a:cs typeface="Catamaran"/>
                <a:sym typeface="Catamaran"/>
              </a:rPr>
              <a:t>Can be used anywhere within a string</a:t>
            </a:r>
            <a:endParaRPr>
              <a:latin typeface="Catamaran"/>
              <a:ea typeface="Catamaran"/>
              <a:cs typeface="Catamaran"/>
              <a:sym typeface="Catamaran"/>
            </a:endParaRPr>
          </a:p>
        </p:txBody>
      </p:sp>
      <p:sp>
        <p:nvSpPr>
          <p:cNvPr id="1220" name="Google Shape;1220;p152"/>
          <p:cNvSpPr txBox="1"/>
          <p:nvPr/>
        </p:nvSpPr>
        <p:spPr>
          <a:xfrm>
            <a:off x="471900" y="2623375"/>
            <a:ext cx="8222100" cy="2310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Catamaran"/>
                <a:ea typeface="Catamaran"/>
                <a:cs typeface="Catamaran"/>
                <a:sym typeface="Catamaran"/>
              </a:rPr>
              <a:t>Code:</a:t>
            </a:r>
            <a:endParaRPr b="0" i="0" sz="15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38761D"/>
                </a:solidFill>
                <a:latin typeface="Courier New"/>
                <a:ea typeface="Courier New"/>
                <a:cs typeface="Courier New"/>
                <a:sym typeface="Courier New"/>
              </a:rPr>
              <a:t>System.out.println</a:t>
            </a:r>
            <a:r>
              <a:rPr b="0" i="0" lang="en" sz="1500" u="none" cap="none" strike="noStrike">
                <a:solidFill>
                  <a:srgbClr val="000000"/>
                </a:solidFill>
                <a:latin typeface="Courier New"/>
                <a:ea typeface="Courier New"/>
                <a:cs typeface="Courier New"/>
                <a:sym typeface="Courier New"/>
              </a:rPr>
              <a:t>(</a:t>
            </a:r>
            <a:r>
              <a:rPr lang="en" sz="1500">
                <a:solidFill>
                  <a:srgbClr val="CC0000"/>
                </a:solidFill>
                <a:latin typeface="Courier New"/>
                <a:ea typeface="Courier New"/>
                <a:cs typeface="Courier New"/>
                <a:sym typeface="Courier New"/>
              </a:rPr>
              <a:t>"He</a:t>
            </a:r>
            <a:r>
              <a:rPr b="0" i="0" lang="en" sz="1500" u="none" cap="none" strike="noStrike">
                <a:solidFill>
                  <a:srgbClr val="CC0000"/>
                </a:solidFill>
                <a:latin typeface="Courier New"/>
                <a:ea typeface="Courier New"/>
                <a:cs typeface="Courier New"/>
                <a:sym typeface="Courier New"/>
              </a:rPr>
              <a:t>llo everyone!</a:t>
            </a:r>
            <a:r>
              <a:rPr lang="en" sz="1500">
                <a:solidFill>
                  <a:srgbClr val="CC0000"/>
                </a:solidFill>
                <a:latin typeface="Courier New"/>
                <a:ea typeface="Courier New"/>
                <a:cs typeface="Courier New"/>
                <a:sym typeface="Courier New"/>
              </a:rPr>
              <a:t>"</a:t>
            </a:r>
            <a:r>
              <a:rPr b="0" i="0" lang="en" sz="1500" u="none" cap="none" strike="noStrike">
                <a:solidFill>
                  <a:srgbClr val="000000"/>
                </a:solidFill>
                <a:latin typeface="Courier New"/>
                <a:ea typeface="Courier New"/>
                <a:cs typeface="Courier New"/>
                <a:sym typeface="Courier New"/>
              </a:rPr>
              <a:t>);</a:t>
            </a:r>
            <a:endParaRPr b="0" i="0" sz="15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38761D"/>
                </a:solidFill>
                <a:latin typeface="Courier New"/>
                <a:ea typeface="Courier New"/>
                <a:cs typeface="Courier New"/>
                <a:sym typeface="Courier New"/>
              </a:rPr>
              <a:t>System.out.println</a:t>
            </a:r>
            <a:r>
              <a:rPr b="0" i="0" lang="en" sz="1500" u="none" cap="none" strike="noStrike">
                <a:solidFill>
                  <a:srgbClr val="000000"/>
                </a:solidFill>
                <a:latin typeface="Courier New"/>
                <a:ea typeface="Courier New"/>
                <a:cs typeface="Courier New"/>
                <a:sym typeface="Courier New"/>
              </a:rPr>
              <a:t>(</a:t>
            </a:r>
            <a:r>
              <a:rPr lang="en" sz="1500">
                <a:solidFill>
                  <a:srgbClr val="CC0000"/>
                </a:solidFill>
                <a:latin typeface="Courier New"/>
                <a:ea typeface="Courier New"/>
                <a:cs typeface="Courier New"/>
                <a:sym typeface="Courier New"/>
              </a:rPr>
              <a:t>"</a:t>
            </a:r>
            <a:r>
              <a:rPr b="0" i="0" lang="en" sz="1500" u="none" cap="none" strike="noStrike">
                <a:solidFill>
                  <a:srgbClr val="CC0000"/>
                </a:solidFill>
                <a:latin typeface="Courier New"/>
                <a:ea typeface="Courier New"/>
                <a:cs typeface="Courier New"/>
                <a:sym typeface="Courier New"/>
              </a:rPr>
              <a:t>\tHello e</a:t>
            </a:r>
            <a:r>
              <a:rPr b="0" i="0" lang="en" sz="1500" u="none" cap="none" strike="noStrike">
                <a:solidFill>
                  <a:srgbClr val="CC0000"/>
                </a:solidFill>
                <a:latin typeface="Courier New"/>
                <a:ea typeface="Courier New"/>
                <a:cs typeface="Courier New"/>
                <a:sym typeface="Courier New"/>
              </a:rPr>
              <a:t>veryone!</a:t>
            </a:r>
            <a:r>
              <a:rPr lang="en" sz="1500">
                <a:solidFill>
                  <a:srgbClr val="CC0000"/>
                </a:solidFill>
                <a:latin typeface="Courier New"/>
                <a:ea typeface="Courier New"/>
                <a:cs typeface="Courier New"/>
                <a:sym typeface="Courier New"/>
              </a:rPr>
              <a:t>"</a:t>
            </a:r>
            <a:r>
              <a:rPr b="0" i="0" lang="en" sz="1500" u="none" cap="none" strike="noStrike">
                <a:solidFill>
                  <a:srgbClr val="000000"/>
                </a:solidFill>
                <a:latin typeface="Courier New"/>
                <a:ea typeface="Courier New"/>
                <a:cs typeface="Courier New"/>
                <a:sym typeface="Courier New"/>
              </a:rPr>
              <a:t>);</a:t>
            </a:r>
            <a:endParaRPr b="0" i="0" sz="15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38761D"/>
                </a:solidFill>
                <a:latin typeface="Courier New"/>
                <a:ea typeface="Courier New"/>
                <a:cs typeface="Courier New"/>
                <a:sym typeface="Courier New"/>
              </a:rPr>
              <a:t>System.out.println</a:t>
            </a:r>
            <a:r>
              <a:rPr b="0" i="0" lang="en" sz="1500" u="none" cap="none" strike="noStrike">
                <a:solidFill>
                  <a:srgbClr val="000000"/>
                </a:solidFill>
                <a:latin typeface="Courier New"/>
                <a:ea typeface="Courier New"/>
                <a:cs typeface="Courier New"/>
                <a:sym typeface="Courier New"/>
              </a:rPr>
              <a:t>(</a:t>
            </a:r>
            <a:r>
              <a:rPr lang="en" sz="1500">
                <a:solidFill>
                  <a:srgbClr val="CC0000"/>
                </a:solidFill>
                <a:latin typeface="Courier New"/>
                <a:ea typeface="Courier New"/>
                <a:cs typeface="Courier New"/>
                <a:sym typeface="Courier New"/>
              </a:rPr>
              <a:t>"</a:t>
            </a:r>
            <a:r>
              <a:rPr b="0" i="0" lang="en" sz="1500" u="none" cap="none" strike="noStrike">
                <a:solidFill>
                  <a:srgbClr val="CC0000"/>
                </a:solidFill>
                <a:latin typeface="Courier New"/>
                <a:ea typeface="Courier New"/>
                <a:cs typeface="Courier New"/>
                <a:sym typeface="Courier New"/>
              </a:rPr>
              <a:t>Hello \teveryone!</a:t>
            </a:r>
            <a:r>
              <a:rPr lang="en" sz="1500">
                <a:solidFill>
                  <a:srgbClr val="CC0000"/>
                </a:solidFill>
                <a:latin typeface="Courier New"/>
                <a:ea typeface="Courier New"/>
                <a:cs typeface="Courier New"/>
                <a:sym typeface="Courier New"/>
              </a:rPr>
              <a:t>"</a:t>
            </a:r>
            <a:r>
              <a:rPr b="0" i="0" lang="en" sz="1500" u="none" cap="none" strike="noStrike">
                <a:solidFill>
                  <a:srgbClr val="000000"/>
                </a:solidFill>
                <a:latin typeface="Courier New"/>
                <a:ea typeface="Courier New"/>
                <a:cs typeface="Courier New"/>
                <a:sym typeface="Courier New"/>
              </a:rPr>
              <a:t>);</a:t>
            </a:r>
            <a:endParaRPr b="0" i="0" sz="15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Catamaran"/>
                <a:ea typeface="Catamaran"/>
                <a:cs typeface="Catamaran"/>
                <a:sym typeface="Catamaran"/>
              </a:rPr>
              <a:t>Output:</a:t>
            </a:r>
            <a:endParaRPr b="0" i="0" sz="15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Courier New"/>
                <a:ea typeface="Courier New"/>
                <a:cs typeface="Courier New"/>
                <a:sym typeface="Courier New"/>
              </a:rPr>
              <a:t>Hello everyone!</a:t>
            </a:r>
            <a:endParaRPr b="0" i="0" sz="15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Courier New"/>
                <a:ea typeface="Courier New"/>
                <a:cs typeface="Courier New"/>
                <a:sym typeface="Courier New"/>
              </a:rPr>
              <a:t>	Hello everyone!</a:t>
            </a:r>
            <a:endParaRPr b="0" i="0" sz="15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Courier New"/>
                <a:ea typeface="Courier New"/>
                <a:cs typeface="Courier New"/>
                <a:sym typeface="Courier New"/>
              </a:rPr>
              <a:t>Hello 	everyone!</a:t>
            </a:r>
            <a:endParaRPr b="0" i="0" sz="1500" u="none" cap="none" strike="noStrike">
              <a:solidFill>
                <a:srgbClr val="000000"/>
              </a:solidFill>
              <a:latin typeface="Courier New"/>
              <a:ea typeface="Courier New"/>
              <a:cs typeface="Courier New"/>
              <a:sym typeface="Courier New"/>
            </a:endParaRPr>
          </a:p>
        </p:txBody>
      </p:sp>
    </p:spTree>
  </p:cSld>
  <p:clrMapOvr>
    <a:masterClrMapping/>
  </p:clrMapOvr>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4" name="Shape 1224"/>
        <p:cNvGrpSpPr/>
        <p:nvPr/>
      </p:nvGrpSpPr>
      <p:grpSpPr>
        <a:xfrm>
          <a:off x="0" y="0"/>
          <a:ext cx="0" cy="0"/>
          <a:chOff x="0" y="0"/>
          <a:chExt cx="0" cy="0"/>
        </a:xfrm>
      </p:grpSpPr>
      <p:sp>
        <p:nvSpPr>
          <p:cNvPr id="1225" name="Google Shape;1225;p153"/>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latin typeface="Catamaran"/>
                <a:ea typeface="Catamaran"/>
                <a:cs typeface="Catamaran"/>
                <a:sym typeface="Catamaran"/>
              </a:rPr>
              <a:t>Newline</a:t>
            </a:r>
            <a:endParaRPr>
              <a:latin typeface="Catamaran"/>
              <a:ea typeface="Catamaran"/>
              <a:cs typeface="Catamaran"/>
              <a:sym typeface="Catamaran"/>
            </a:endParaRPr>
          </a:p>
        </p:txBody>
      </p:sp>
      <p:sp>
        <p:nvSpPr>
          <p:cNvPr id="1226" name="Google Shape;1226;p153"/>
          <p:cNvSpPr txBox="1"/>
          <p:nvPr>
            <p:ph idx="1" type="body"/>
          </p:nvPr>
        </p:nvSpPr>
        <p:spPr>
          <a:xfrm>
            <a:off x="471900" y="1919075"/>
            <a:ext cx="8222100" cy="4407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Two character combination “\n” makes a </a:t>
            </a:r>
            <a:r>
              <a:rPr b="1" lang="en">
                <a:latin typeface="Catamaran"/>
                <a:ea typeface="Catamaran"/>
                <a:cs typeface="Catamaran"/>
                <a:sym typeface="Catamaran"/>
              </a:rPr>
              <a:t>newline </a:t>
            </a:r>
            <a:r>
              <a:rPr lang="en">
                <a:latin typeface="Catamaran"/>
                <a:ea typeface="Catamaran"/>
                <a:cs typeface="Catamaran"/>
                <a:sym typeface="Catamaran"/>
              </a:rPr>
              <a:t>appear in a string</a:t>
            </a:r>
            <a:endParaRPr>
              <a:latin typeface="Catamaran"/>
              <a:ea typeface="Catamaran"/>
              <a:cs typeface="Catamaran"/>
              <a:sym typeface="Catamaran"/>
            </a:endParaRPr>
          </a:p>
        </p:txBody>
      </p:sp>
      <p:sp>
        <p:nvSpPr>
          <p:cNvPr id="1227" name="Google Shape;1227;p153"/>
          <p:cNvSpPr txBox="1"/>
          <p:nvPr/>
        </p:nvSpPr>
        <p:spPr>
          <a:xfrm>
            <a:off x="470250" y="2407550"/>
            <a:ext cx="8203500" cy="1139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Catamaran"/>
                <a:ea typeface="Catamaran"/>
                <a:cs typeface="Catamaran"/>
                <a:sym typeface="Catamaran"/>
              </a:rPr>
              <a:t>Code:</a:t>
            </a:r>
            <a:endParaRPr b="0" i="0" sz="13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38761D"/>
                </a:solidFill>
                <a:latin typeface="Courier New"/>
                <a:ea typeface="Courier New"/>
                <a:cs typeface="Courier New"/>
                <a:sym typeface="Courier New"/>
              </a:rPr>
              <a:t>System.out.println</a:t>
            </a:r>
            <a:r>
              <a:rPr b="0" i="0" lang="en" sz="1300" u="none" cap="none" strike="noStrike">
                <a:solidFill>
                  <a:srgbClr val="000000"/>
                </a:solidFill>
                <a:latin typeface="Courier New"/>
                <a:ea typeface="Courier New"/>
                <a:cs typeface="Courier New"/>
                <a:sym typeface="Courier New"/>
              </a:rPr>
              <a:t>(</a:t>
            </a:r>
            <a:r>
              <a:rPr lang="en" sz="1300">
                <a:solidFill>
                  <a:srgbClr val="CC0000"/>
                </a:solidFill>
                <a:latin typeface="Courier New"/>
                <a:ea typeface="Courier New"/>
                <a:cs typeface="Courier New"/>
                <a:sym typeface="Courier New"/>
              </a:rPr>
              <a:t>"Hello ev</a:t>
            </a:r>
            <a:r>
              <a:rPr b="0" i="0" lang="en" sz="1300" u="none" cap="none" strike="noStrike">
                <a:solidFill>
                  <a:srgbClr val="CC0000"/>
                </a:solidFill>
                <a:latin typeface="Courier New"/>
                <a:ea typeface="Courier New"/>
                <a:cs typeface="Courier New"/>
                <a:sym typeface="Courier New"/>
              </a:rPr>
              <a:t>eryone!</a:t>
            </a:r>
            <a:r>
              <a:rPr lang="en" sz="1300">
                <a:solidFill>
                  <a:srgbClr val="CC0000"/>
                </a:solidFill>
                <a:latin typeface="Courier New"/>
                <a:ea typeface="Courier New"/>
                <a:cs typeface="Courier New"/>
                <a:sym typeface="Courier New"/>
              </a:rPr>
              <a:t>"</a:t>
            </a:r>
            <a:r>
              <a:rPr b="0" i="0" lang="en" sz="1300" u="none" cap="none" strike="noStrike">
                <a:solidFill>
                  <a:srgbClr val="000000"/>
                </a:solidFill>
                <a:latin typeface="Courier New"/>
                <a:ea typeface="Courier New"/>
                <a:cs typeface="Courier New"/>
                <a:sym typeface="Courier New"/>
              </a:rPr>
              <a:t>);</a:t>
            </a:r>
            <a:endParaRPr b="0" i="0" sz="13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Courier New"/>
                <a:ea typeface="Courier New"/>
                <a:cs typeface="Courier New"/>
                <a:sym typeface="Courier New"/>
              </a:rPr>
              <a:t>Output:</a:t>
            </a:r>
            <a:endParaRPr b="0" i="0" sz="13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Courier New"/>
                <a:ea typeface="Courier New"/>
                <a:cs typeface="Courier New"/>
                <a:sym typeface="Courier New"/>
              </a:rPr>
              <a:t>Hello everyone!</a:t>
            </a:r>
            <a:endParaRPr b="0" i="0" sz="13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
        <p:nvSpPr>
          <p:cNvPr id="1228" name="Google Shape;1228;p153"/>
          <p:cNvSpPr txBox="1"/>
          <p:nvPr/>
        </p:nvSpPr>
        <p:spPr>
          <a:xfrm>
            <a:off x="470250" y="3644400"/>
            <a:ext cx="8203500" cy="13818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Catamaran"/>
                <a:ea typeface="Catamaran"/>
                <a:cs typeface="Catamaran"/>
                <a:sym typeface="Catamaran"/>
              </a:rPr>
              <a:t>Code:</a:t>
            </a:r>
            <a:endParaRPr b="0" i="0" sz="13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38761D"/>
                </a:solidFill>
                <a:latin typeface="Courier New"/>
                <a:ea typeface="Courier New"/>
                <a:cs typeface="Courier New"/>
                <a:sym typeface="Courier New"/>
              </a:rPr>
              <a:t>System.out.println</a:t>
            </a:r>
            <a:r>
              <a:rPr b="0" i="0" lang="en" sz="1300" u="none" cap="none" strike="noStrike">
                <a:solidFill>
                  <a:srgbClr val="000000"/>
                </a:solidFill>
                <a:latin typeface="Courier New"/>
                <a:ea typeface="Courier New"/>
                <a:cs typeface="Courier New"/>
                <a:sym typeface="Courier New"/>
              </a:rPr>
              <a:t>(</a:t>
            </a:r>
            <a:r>
              <a:rPr lang="en" sz="1300">
                <a:solidFill>
                  <a:srgbClr val="CC0000"/>
                </a:solidFill>
                <a:latin typeface="Courier New"/>
                <a:ea typeface="Courier New"/>
                <a:cs typeface="Courier New"/>
                <a:sym typeface="Courier New"/>
              </a:rPr>
              <a:t>"</a:t>
            </a:r>
            <a:r>
              <a:rPr b="0" i="0" lang="en" sz="1300" u="none" cap="none" strike="noStrike">
                <a:solidFill>
                  <a:srgbClr val="CC0000"/>
                </a:solidFill>
                <a:latin typeface="Courier New"/>
                <a:ea typeface="Courier New"/>
                <a:cs typeface="Courier New"/>
                <a:sym typeface="Courier New"/>
              </a:rPr>
              <a:t>\nHello everyone!</a:t>
            </a:r>
            <a:r>
              <a:rPr lang="en" sz="1300">
                <a:solidFill>
                  <a:srgbClr val="CC0000"/>
                </a:solidFill>
                <a:latin typeface="Courier New"/>
                <a:ea typeface="Courier New"/>
                <a:cs typeface="Courier New"/>
                <a:sym typeface="Courier New"/>
              </a:rPr>
              <a:t>"</a:t>
            </a:r>
            <a:r>
              <a:rPr b="0" i="0" lang="en" sz="1300" u="none" cap="none" strike="noStrike">
                <a:solidFill>
                  <a:srgbClr val="000000"/>
                </a:solidFill>
                <a:latin typeface="Courier New"/>
                <a:ea typeface="Courier New"/>
                <a:cs typeface="Courier New"/>
                <a:sym typeface="Courier New"/>
              </a:rPr>
              <a:t>);</a:t>
            </a:r>
            <a:endParaRPr b="0" i="0" sz="13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Catamaran"/>
                <a:ea typeface="Catamaran"/>
                <a:cs typeface="Catamaran"/>
                <a:sym typeface="Catamaran"/>
              </a:rPr>
              <a:t>Output:</a:t>
            </a:r>
            <a:endParaRPr b="0" i="0" sz="13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Courier New"/>
                <a:ea typeface="Courier New"/>
                <a:cs typeface="Courier New"/>
                <a:sym typeface="Courier New"/>
              </a:rPr>
              <a:t>Hello everyone!</a:t>
            </a:r>
            <a:endParaRPr b="0" i="0" sz="13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7"/>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latin typeface="Catamaran"/>
                <a:ea typeface="Catamaran"/>
                <a:cs typeface="Catamaran"/>
                <a:sym typeface="Catamaran"/>
              </a:rPr>
              <a:t>Variables</a:t>
            </a:r>
            <a:endParaRPr>
              <a:latin typeface="Catamaran"/>
              <a:ea typeface="Catamaran"/>
              <a:cs typeface="Catamaran"/>
              <a:sym typeface="Catamaran"/>
            </a:endParaRPr>
          </a:p>
        </p:txBody>
      </p:sp>
      <p:sp>
        <p:nvSpPr>
          <p:cNvPr id="201" name="Google Shape;201;p37"/>
          <p:cNvSpPr txBox="1"/>
          <p:nvPr>
            <p:ph idx="1" type="body"/>
          </p:nvPr>
        </p:nvSpPr>
        <p:spPr>
          <a:xfrm>
            <a:off x="471900" y="1838500"/>
            <a:ext cx="8222100" cy="13251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A variable is able to </a:t>
            </a:r>
            <a:r>
              <a:rPr b="1" lang="en">
                <a:latin typeface="Catamaran"/>
                <a:ea typeface="Catamaran"/>
                <a:cs typeface="Catamaran"/>
                <a:sym typeface="Catamaran"/>
              </a:rPr>
              <a:t>hold a value</a:t>
            </a:r>
            <a:endParaRPr b="1">
              <a:latin typeface="Catamaran"/>
              <a:ea typeface="Catamaran"/>
              <a:cs typeface="Catamaran"/>
              <a:sym typeface="Catamaran"/>
            </a:endParaRPr>
          </a:p>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Java </a:t>
            </a:r>
            <a:r>
              <a:rPr b="1" lang="en" u="sng">
                <a:latin typeface="Catamaran"/>
                <a:ea typeface="Catamaran"/>
                <a:cs typeface="Catamaran"/>
                <a:sym typeface="Catamaran"/>
              </a:rPr>
              <a:t>needs</a:t>
            </a:r>
            <a:r>
              <a:rPr b="1" lang="en">
                <a:latin typeface="Catamaran"/>
                <a:ea typeface="Catamaran"/>
                <a:cs typeface="Catamaran"/>
                <a:sym typeface="Catamaran"/>
              </a:rPr>
              <a:t> </a:t>
            </a:r>
            <a:r>
              <a:rPr lang="en">
                <a:latin typeface="Catamaran"/>
                <a:ea typeface="Catamaran"/>
                <a:cs typeface="Catamaran"/>
                <a:sym typeface="Catamaran"/>
              </a:rPr>
              <a:t>explicit variable declaration</a:t>
            </a:r>
            <a:endParaRPr>
              <a:latin typeface="Catamaran"/>
              <a:ea typeface="Catamaran"/>
              <a:cs typeface="Catamaran"/>
              <a:sym typeface="Catamaran"/>
            </a:endParaRPr>
          </a:p>
          <a:p>
            <a:pPr indent="-317500" lvl="1" marL="914400" rtl="0" algn="l">
              <a:lnSpc>
                <a:spcPct val="115000"/>
              </a:lnSpc>
              <a:spcBef>
                <a:spcPts val="0"/>
              </a:spcBef>
              <a:spcAft>
                <a:spcPts val="0"/>
              </a:spcAft>
              <a:buSzPts val="1400"/>
              <a:buFont typeface="Catamaran"/>
              <a:buChar char="○"/>
            </a:pPr>
            <a:r>
              <a:rPr lang="en">
                <a:latin typeface="Catamaran"/>
                <a:ea typeface="Catamaran"/>
                <a:cs typeface="Catamaran"/>
                <a:sym typeface="Catamaran"/>
              </a:rPr>
              <a:t>Variable type + Variable name + assignment operator (=) + variable value</a:t>
            </a:r>
            <a:endParaRPr>
              <a:latin typeface="Catamaran"/>
              <a:ea typeface="Catamaran"/>
              <a:cs typeface="Catamaran"/>
              <a:sym typeface="Catamaran"/>
            </a:endParaRPr>
          </a:p>
        </p:txBody>
      </p:sp>
      <p:sp>
        <p:nvSpPr>
          <p:cNvPr id="202" name="Google Shape;202;p37"/>
          <p:cNvSpPr txBox="1"/>
          <p:nvPr/>
        </p:nvSpPr>
        <p:spPr>
          <a:xfrm>
            <a:off x="460950" y="3011200"/>
            <a:ext cx="8222100" cy="13752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tamaran"/>
                <a:ea typeface="Catamaran"/>
                <a:cs typeface="Catamaran"/>
                <a:sym typeface="Catamaran"/>
              </a:rPr>
              <a:t>Code:</a:t>
            </a:r>
            <a:endParaRPr b="0" i="0" sz="14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BF39C0"/>
                </a:solidFill>
                <a:latin typeface="Courier New"/>
                <a:ea typeface="Courier New"/>
                <a:cs typeface="Courier New"/>
                <a:sym typeface="Courier New"/>
              </a:rPr>
              <a:t>String</a:t>
            </a:r>
            <a:r>
              <a:rPr b="0" i="0" lang="en" sz="1400" u="none" cap="none" strike="noStrike">
                <a:solidFill>
                  <a:srgbClr val="000000"/>
                </a:solidFill>
                <a:latin typeface="Courier New"/>
                <a:ea typeface="Courier New"/>
                <a:cs typeface="Courier New"/>
                <a:sym typeface="Courier New"/>
              </a:rPr>
              <a:t> message = </a:t>
            </a:r>
            <a:r>
              <a:rPr lang="en">
                <a:solidFill>
                  <a:srgbClr val="CC0000"/>
                </a:solidFill>
                <a:latin typeface="Courier New"/>
                <a:ea typeface="Courier New"/>
                <a:cs typeface="Courier New"/>
                <a:sym typeface="Courier New"/>
              </a:rPr>
              <a:t>"H</a:t>
            </a:r>
            <a:r>
              <a:rPr b="0" i="0" lang="en" sz="1400" u="none" cap="none" strike="noStrike">
                <a:solidFill>
                  <a:srgbClr val="CC0000"/>
                </a:solidFill>
                <a:latin typeface="Courier New"/>
                <a:ea typeface="Courier New"/>
                <a:cs typeface="Courier New"/>
                <a:sym typeface="Courier New"/>
              </a:rPr>
              <a:t>ello world!</a:t>
            </a:r>
            <a:r>
              <a:rPr lang="en">
                <a:solidFill>
                  <a:srgbClr val="CC0000"/>
                </a:solidFill>
                <a:latin typeface="Courier New"/>
                <a:ea typeface="Courier New"/>
                <a:cs typeface="Courier New"/>
                <a:sym typeface="Courier New"/>
              </a:rPr>
              <a:t>"</a:t>
            </a:r>
            <a:r>
              <a:rPr b="0" i="0" lang="en" sz="1400" u="none" cap="none" strike="noStrike">
                <a:solidFill>
                  <a:srgbClr val="000000"/>
                </a:solidFill>
                <a:latin typeface="Courier New"/>
                <a:ea typeface="Courier New"/>
                <a:cs typeface="Courier New"/>
                <a:sym typeface="Courier New"/>
              </a:rPr>
              <a:t>;</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38761D"/>
                </a:solidFill>
                <a:latin typeface="Courier New"/>
                <a:ea typeface="Courier New"/>
                <a:cs typeface="Courier New"/>
                <a:sym typeface="Courier New"/>
              </a:rPr>
              <a:t>System.out.println</a:t>
            </a:r>
            <a:r>
              <a:rPr b="0" i="0" lang="en" sz="1400" u="none" cap="none" strike="noStrike">
                <a:solidFill>
                  <a:srgbClr val="000000"/>
                </a:solidFill>
                <a:latin typeface="Courier New"/>
                <a:ea typeface="Courier New"/>
                <a:cs typeface="Courier New"/>
                <a:sym typeface="Courier New"/>
              </a:rPr>
              <a:t>(message);</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tamaran"/>
                <a:ea typeface="Catamaran"/>
                <a:cs typeface="Catamaran"/>
                <a:sym typeface="Catamaran"/>
              </a:rPr>
              <a:t>Output:</a:t>
            </a:r>
            <a:endParaRPr b="0" i="0" sz="14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urier New"/>
                <a:ea typeface="Courier New"/>
                <a:cs typeface="Courier New"/>
                <a:sym typeface="Courier New"/>
              </a:rPr>
              <a:t>Hello world!</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urier New"/>
              <a:ea typeface="Courier New"/>
              <a:cs typeface="Courier New"/>
              <a:sym typeface="Courier New"/>
            </a:endParaRPr>
          </a:p>
        </p:txBody>
      </p:sp>
      <p:sp>
        <p:nvSpPr>
          <p:cNvPr id="203" name="Google Shape;203;p37"/>
          <p:cNvSpPr txBox="1"/>
          <p:nvPr>
            <p:ph idx="1" type="body"/>
          </p:nvPr>
        </p:nvSpPr>
        <p:spPr>
          <a:xfrm>
            <a:off x="471900" y="4538675"/>
            <a:ext cx="8222100" cy="4812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The </a:t>
            </a:r>
            <a:r>
              <a:rPr lang="en">
                <a:latin typeface="Catamaran"/>
                <a:ea typeface="Catamaran"/>
                <a:cs typeface="Catamaran"/>
                <a:sym typeface="Catamaran"/>
              </a:rPr>
              <a:t>print statement is often used to output variables</a:t>
            </a:r>
            <a:endParaRPr>
              <a:latin typeface="Catamaran"/>
              <a:ea typeface="Catamaran"/>
              <a:cs typeface="Catamaran"/>
              <a:sym typeface="Catamaran"/>
            </a:endParaRPr>
          </a:p>
        </p:txBody>
      </p:sp>
    </p:spTree>
  </p:cSld>
  <p:clrMapOvr>
    <a:masterClrMapping/>
  </p:clrMapOvr>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2" name="Shape 1232"/>
        <p:cNvGrpSpPr/>
        <p:nvPr/>
      </p:nvGrpSpPr>
      <p:grpSpPr>
        <a:xfrm>
          <a:off x="0" y="0"/>
          <a:ext cx="0" cy="0"/>
          <a:chOff x="0" y="0"/>
          <a:chExt cx="0" cy="0"/>
        </a:xfrm>
      </p:grpSpPr>
      <p:sp>
        <p:nvSpPr>
          <p:cNvPr id="1233" name="Google Shape;1233;p154"/>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latin typeface="Catamaran"/>
                <a:ea typeface="Catamaran"/>
                <a:cs typeface="Catamaran"/>
                <a:sym typeface="Catamaran"/>
              </a:rPr>
              <a:t>Newline (continued)</a:t>
            </a:r>
            <a:endParaRPr>
              <a:latin typeface="Catamaran"/>
              <a:ea typeface="Catamaran"/>
              <a:cs typeface="Catamaran"/>
              <a:sym typeface="Catamaran"/>
            </a:endParaRPr>
          </a:p>
        </p:txBody>
      </p:sp>
      <p:sp>
        <p:nvSpPr>
          <p:cNvPr id="1234" name="Google Shape;1234;p154"/>
          <p:cNvSpPr txBox="1"/>
          <p:nvPr/>
        </p:nvSpPr>
        <p:spPr>
          <a:xfrm>
            <a:off x="460950" y="1975625"/>
            <a:ext cx="8222100" cy="29340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atamaran"/>
                <a:ea typeface="Catamaran"/>
                <a:cs typeface="Catamaran"/>
                <a:sym typeface="Catamaran"/>
              </a:rPr>
              <a:t>Code:</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38761D"/>
                </a:solidFill>
                <a:latin typeface="Courier New"/>
                <a:ea typeface="Courier New"/>
                <a:cs typeface="Courier New"/>
                <a:sym typeface="Courier New"/>
              </a:rPr>
              <a:t>System.out.println</a:t>
            </a:r>
            <a:r>
              <a:rPr b="0" i="0" lang="en" sz="1600" u="none" cap="none" strike="noStrike">
                <a:solidFill>
                  <a:srgbClr val="000000"/>
                </a:solidFill>
                <a:latin typeface="Courier New"/>
                <a:ea typeface="Courier New"/>
                <a:cs typeface="Courier New"/>
                <a:sym typeface="Courier New"/>
              </a:rPr>
              <a:t>(</a:t>
            </a:r>
            <a:r>
              <a:rPr lang="en" sz="1600">
                <a:solidFill>
                  <a:srgbClr val="CC0000"/>
                </a:solidFill>
                <a:latin typeface="Courier New"/>
                <a:ea typeface="Courier New"/>
                <a:cs typeface="Courier New"/>
                <a:sym typeface="Courier New"/>
              </a:rPr>
              <a:t>"\n\</a:t>
            </a:r>
            <a:r>
              <a:rPr b="0" i="0" lang="en" sz="1600" u="none" cap="none" strike="noStrike">
                <a:solidFill>
                  <a:srgbClr val="CC0000"/>
                </a:solidFill>
                <a:latin typeface="Courier New"/>
                <a:ea typeface="Courier New"/>
                <a:cs typeface="Courier New"/>
                <a:sym typeface="Courier New"/>
              </a:rPr>
              <a:t>n\nHello everyone!</a:t>
            </a:r>
            <a:r>
              <a:rPr lang="en" sz="1600">
                <a:solidFill>
                  <a:srgbClr val="CC0000"/>
                </a:solidFill>
                <a:latin typeface="Courier New"/>
                <a:ea typeface="Courier New"/>
                <a:cs typeface="Courier New"/>
                <a:sym typeface="Courier New"/>
              </a:rPr>
              <a:t>"</a:t>
            </a:r>
            <a:r>
              <a:rPr b="0" i="0" lang="en" sz="1600" u="none" cap="none" strike="noStrike">
                <a:solidFill>
                  <a:srgbClr val="000000"/>
                </a:solidFill>
                <a:latin typeface="Courier New"/>
                <a:ea typeface="Courier New"/>
                <a:cs typeface="Courier New"/>
                <a:sym typeface="Courier New"/>
              </a:rPr>
              <a:t>);</a:t>
            </a:r>
            <a:endParaRPr b="0" i="0" sz="16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38761D"/>
                </a:solidFill>
                <a:latin typeface="Courier New"/>
                <a:ea typeface="Courier New"/>
                <a:cs typeface="Courier New"/>
                <a:sym typeface="Courier New"/>
              </a:rPr>
              <a:t>System.out.println</a:t>
            </a:r>
            <a:r>
              <a:rPr b="0" i="0" lang="en" sz="1600" u="none" cap="none" strike="noStrike">
                <a:solidFill>
                  <a:srgbClr val="000000"/>
                </a:solidFill>
                <a:latin typeface="Courier New"/>
                <a:ea typeface="Courier New"/>
                <a:cs typeface="Courier New"/>
                <a:sym typeface="Courier New"/>
              </a:rPr>
              <a:t>(</a:t>
            </a:r>
            <a:r>
              <a:rPr lang="en" sz="1600">
                <a:solidFill>
                  <a:srgbClr val="CC0000"/>
                </a:solidFill>
                <a:latin typeface="Courier New"/>
                <a:ea typeface="Courier New"/>
                <a:cs typeface="Courier New"/>
                <a:sym typeface="Courier New"/>
              </a:rPr>
              <a:t>"</a:t>
            </a:r>
            <a:r>
              <a:rPr b="0" i="0" lang="en" sz="1600" u="none" cap="none" strike="noStrike">
                <a:solidFill>
                  <a:srgbClr val="CC0000"/>
                </a:solidFill>
                <a:latin typeface="Courier New"/>
                <a:ea typeface="Courier New"/>
                <a:cs typeface="Courier New"/>
                <a:sym typeface="Courier New"/>
              </a:rPr>
              <a:t>Hello\neveryone!</a:t>
            </a:r>
            <a:r>
              <a:rPr lang="en" sz="1600">
                <a:solidFill>
                  <a:srgbClr val="CC0000"/>
                </a:solidFill>
                <a:latin typeface="Courier New"/>
                <a:ea typeface="Courier New"/>
                <a:cs typeface="Courier New"/>
                <a:sym typeface="Courier New"/>
              </a:rPr>
              <a:t>"</a:t>
            </a:r>
            <a:r>
              <a:rPr b="0" i="0" lang="en" sz="1600" u="none" cap="none" strike="noStrike">
                <a:solidFill>
                  <a:srgbClr val="000000"/>
                </a:solidFill>
                <a:latin typeface="Courier New"/>
                <a:ea typeface="Courier New"/>
                <a:cs typeface="Courier New"/>
                <a:sym typeface="Courier New"/>
              </a:rPr>
              <a:t>);</a:t>
            </a:r>
            <a:endParaRPr b="0" i="0" sz="16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atamaran"/>
                <a:ea typeface="Catamaran"/>
                <a:cs typeface="Catamaran"/>
                <a:sym typeface="Catamaran"/>
              </a:rPr>
              <a:t>Output:</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ourier New"/>
                <a:ea typeface="Courier New"/>
                <a:cs typeface="Courier New"/>
                <a:sym typeface="Courier New"/>
              </a:rPr>
              <a:t>Hello everyone!</a:t>
            </a:r>
            <a:endParaRPr b="0" i="0" sz="16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ourier New"/>
                <a:ea typeface="Courier New"/>
                <a:cs typeface="Courier New"/>
                <a:sym typeface="Courier New"/>
              </a:rPr>
              <a:t>Hello</a:t>
            </a:r>
            <a:endParaRPr b="0" i="0" sz="16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ourier New"/>
                <a:ea typeface="Courier New"/>
                <a:cs typeface="Courier New"/>
                <a:sym typeface="Courier New"/>
              </a:rPr>
              <a:t>everyone!</a:t>
            </a:r>
            <a:endParaRPr b="0" i="0" sz="1600" u="none" cap="none" strike="noStrike">
              <a:solidFill>
                <a:srgbClr val="000000"/>
              </a:solidFill>
              <a:latin typeface="Courier New"/>
              <a:ea typeface="Courier New"/>
              <a:cs typeface="Courier New"/>
              <a:sym typeface="Courier New"/>
            </a:endParaRPr>
          </a:p>
        </p:txBody>
      </p:sp>
    </p:spTree>
  </p:cSld>
  <p:clrMapOvr>
    <a:masterClrMapping/>
  </p:clrMapOvr>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8" name="Shape 1238"/>
        <p:cNvGrpSpPr/>
        <p:nvPr/>
      </p:nvGrpSpPr>
      <p:grpSpPr>
        <a:xfrm>
          <a:off x="0" y="0"/>
          <a:ext cx="0" cy="0"/>
          <a:chOff x="0" y="0"/>
          <a:chExt cx="0" cy="0"/>
        </a:xfrm>
      </p:grpSpPr>
      <p:sp>
        <p:nvSpPr>
          <p:cNvPr id="1239" name="Google Shape;1239;p155"/>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latin typeface="Catamaran"/>
                <a:ea typeface="Catamaran"/>
                <a:cs typeface="Catamaran"/>
                <a:sym typeface="Catamaran"/>
              </a:rPr>
              <a:t>Stripping whitespace</a:t>
            </a:r>
            <a:endParaRPr>
              <a:latin typeface="Catamaran"/>
              <a:ea typeface="Catamaran"/>
              <a:cs typeface="Catamaran"/>
              <a:sym typeface="Catamaran"/>
            </a:endParaRPr>
          </a:p>
        </p:txBody>
      </p:sp>
      <p:sp>
        <p:nvSpPr>
          <p:cNvPr id="1240" name="Google Shape;1240;p155"/>
          <p:cNvSpPr txBox="1"/>
          <p:nvPr>
            <p:ph idx="1" type="body"/>
          </p:nvPr>
        </p:nvSpPr>
        <p:spPr>
          <a:xfrm>
            <a:off x="471900" y="1919075"/>
            <a:ext cx="8222100" cy="13197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Many times, users will be asked to input text</a:t>
            </a:r>
            <a:endParaRPr>
              <a:latin typeface="Catamaran"/>
              <a:ea typeface="Catamaran"/>
              <a:cs typeface="Catamaran"/>
              <a:sym typeface="Catamaran"/>
            </a:endParaRPr>
          </a:p>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Very easy for users to include whitespace by mistake</a:t>
            </a:r>
            <a:endParaRPr>
              <a:latin typeface="Catamaran"/>
              <a:ea typeface="Catamaran"/>
              <a:cs typeface="Catamaran"/>
              <a:sym typeface="Catamaran"/>
            </a:endParaRPr>
          </a:p>
          <a:p>
            <a:pPr indent="-317500" lvl="1" marL="914400" rtl="0" algn="l">
              <a:lnSpc>
                <a:spcPct val="115000"/>
              </a:lnSpc>
              <a:spcBef>
                <a:spcPts val="0"/>
              </a:spcBef>
              <a:spcAft>
                <a:spcPts val="0"/>
              </a:spcAft>
              <a:buSzPts val="1400"/>
              <a:buFont typeface="Catamaran"/>
              <a:buChar char="○"/>
            </a:pPr>
            <a:r>
              <a:rPr lang="en">
                <a:latin typeface="Catamaran"/>
                <a:ea typeface="Catamaran"/>
                <a:cs typeface="Catamaran"/>
                <a:sym typeface="Catamaran"/>
              </a:rPr>
              <a:t>Spaces, tabs, or newlines</a:t>
            </a:r>
            <a:endParaRPr>
              <a:latin typeface="Catamaran"/>
              <a:ea typeface="Catamaran"/>
              <a:cs typeface="Catamaran"/>
              <a:sym typeface="Catamaran"/>
            </a:endParaRPr>
          </a:p>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Good idea to “strip” the whitespace from strings before you start working with them</a:t>
            </a:r>
            <a:endParaRPr>
              <a:latin typeface="Catamaran"/>
              <a:ea typeface="Catamaran"/>
              <a:cs typeface="Catamaran"/>
              <a:sym typeface="Catamaran"/>
            </a:endParaRPr>
          </a:p>
          <a:p>
            <a:pPr indent="-317500" lvl="1" marL="914400" rtl="0" algn="l">
              <a:lnSpc>
                <a:spcPct val="115000"/>
              </a:lnSpc>
              <a:spcBef>
                <a:spcPts val="0"/>
              </a:spcBef>
              <a:spcAft>
                <a:spcPts val="0"/>
              </a:spcAft>
              <a:buSzPts val="1400"/>
              <a:buFont typeface="Catamaran"/>
              <a:buChar char="○"/>
            </a:pPr>
            <a:r>
              <a:rPr lang="en">
                <a:latin typeface="Catamaran"/>
                <a:ea typeface="Catamaran"/>
                <a:cs typeface="Catamaran"/>
                <a:sym typeface="Catamaran"/>
              </a:rPr>
              <a:t>Can strip from left side, right side, or both sides</a:t>
            </a:r>
            <a:endParaRPr>
              <a:latin typeface="Catamaran"/>
              <a:ea typeface="Catamaran"/>
              <a:cs typeface="Catamaran"/>
              <a:sym typeface="Catamaran"/>
            </a:endParaRPr>
          </a:p>
        </p:txBody>
      </p:sp>
    </p:spTree>
  </p:cSld>
  <p:clrMapOvr>
    <a:masterClrMapping/>
  </p:clrMapOvr>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4" name="Shape 1244"/>
        <p:cNvGrpSpPr/>
        <p:nvPr/>
      </p:nvGrpSpPr>
      <p:grpSpPr>
        <a:xfrm>
          <a:off x="0" y="0"/>
          <a:ext cx="0" cy="0"/>
          <a:chOff x="0" y="0"/>
          <a:chExt cx="0" cy="0"/>
        </a:xfrm>
      </p:grpSpPr>
      <p:sp>
        <p:nvSpPr>
          <p:cNvPr id="1245" name="Google Shape;1245;p156"/>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latin typeface="Catamaran"/>
                <a:ea typeface="Catamaran"/>
                <a:cs typeface="Catamaran"/>
                <a:sym typeface="Catamaran"/>
              </a:rPr>
              <a:t>Stripping whitespace (continued)</a:t>
            </a:r>
            <a:endParaRPr>
              <a:latin typeface="Catamaran"/>
              <a:ea typeface="Catamaran"/>
              <a:cs typeface="Catamaran"/>
              <a:sym typeface="Catamaran"/>
            </a:endParaRPr>
          </a:p>
        </p:txBody>
      </p:sp>
      <p:sp>
        <p:nvSpPr>
          <p:cNvPr id="1246" name="Google Shape;1246;p156"/>
          <p:cNvSpPr txBox="1"/>
          <p:nvPr/>
        </p:nvSpPr>
        <p:spPr>
          <a:xfrm>
            <a:off x="471900" y="2027850"/>
            <a:ext cx="8222100" cy="27930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tamaran"/>
                <a:ea typeface="Catamaran"/>
                <a:cs typeface="Catamaran"/>
                <a:sym typeface="Catamaran"/>
              </a:rPr>
              <a:t>Code:</a:t>
            </a:r>
            <a:endParaRPr b="0" i="0" sz="14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BF39C0"/>
                </a:solidFill>
                <a:latin typeface="Courier New"/>
                <a:ea typeface="Courier New"/>
                <a:cs typeface="Courier New"/>
                <a:sym typeface="Courier New"/>
              </a:rPr>
              <a:t>String</a:t>
            </a:r>
            <a:r>
              <a:rPr b="0" i="0" lang="en" sz="1400" u="none" cap="none" strike="noStrike">
                <a:solidFill>
                  <a:srgbClr val="000000"/>
                </a:solidFill>
                <a:latin typeface="Courier New"/>
                <a:ea typeface="Courier New"/>
                <a:cs typeface="Courier New"/>
                <a:sym typeface="Courier New"/>
              </a:rPr>
              <a:t> name = </a:t>
            </a:r>
            <a:r>
              <a:rPr lang="en">
                <a:solidFill>
                  <a:srgbClr val="CC0000"/>
                </a:solidFill>
                <a:latin typeface="Courier New"/>
                <a:ea typeface="Courier New"/>
                <a:cs typeface="Courier New"/>
                <a:sym typeface="Courier New"/>
              </a:rPr>
              <a:t>" e</a:t>
            </a:r>
            <a:r>
              <a:rPr b="0" i="0" lang="en" sz="1400" u="none" cap="none" strike="noStrike">
                <a:solidFill>
                  <a:srgbClr val="CC0000"/>
                </a:solidFill>
                <a:latin typeface="Courier New"/>
                <a:ea typeface="Courier New"/>
                <a:cs typeface="Courier New"/>
                <a:sym typeface="Courier New"/>
              </a:rPr>
              <a:t>ric </a:t>
            </a:r>
            <a:r>
              <a:rPr lang="en">
                <a:solidFill>
                  <a:srgbClr val="CC0000"/>
                </a:solidFill>
                <a:latin typeface="Courier New"/>
                <a:ea typeface="Courier New"/>
                <a:cs typeface="Courier New"/>
                <a:sym typeface="Courier New"/>
              </a:rPr>
              <a:t>"</a:t>
            </a:r>
            <a:r>
              <a:rPr b="0" i="0" lang="en" sz="1400" u="none" cap="none" strike="noStrike">
                <a:solidFill>
                  <a:srgbClr val="000000"/>
                </a:solidFill>
                <a:latin typeface="Courier New"/>
                <a:ea typeface="Courier New"/>
                <a:cs typeface="Courier New"/>
                <a:sym typeface="Courier New"/>
              </a:rPr>
              <a:t>;</a:t>
            </a:r>
            <a:r>
              <a:rPr b="0" i="0" lang="en" sz="1400" u="none" cap="none" strike="noStrike">
                <a:solidFill>
                  <a:srgbClr val="CC0000"/>
                </a:solidFill>
                <a:latin typeface="Courier New"/>
                <a:ea typeface="Courier New"/>
                <a:cs typeface="Courier New"/>
                <a:sym typeface="Courier New"/>
              </a:rPr>
              <a:t> </a:t>
            </a:r>
            <a:endParaRPr b="0" i="0" sz="1400" u="none" cap="none" strike="noStrike">
              <a:solidFill>
                <a:srgbClr val="CC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38761D"/>
                </a:solidFill>
                <a:latin typeface="Courier New"/>
                <a:ea typeface="Courier New"/>
                <a:cs typeface="Courier New"/>
                <a:sym typeface="Courier New"/>
              </a:rPr>
              <a:t>System.out.println</a:t>
            </a:r>
            <a:r>
              <a:rPr b="0" i="0" lang="en" sz="1400" u="none" cap="none" strike="noStrike">
                <a:solidFill>
                  <a:srgbClr val="000000"/>
                </a:solidFill>
                <a:latin typeface="Courier New"/>
                <a:ea typeface="Courier New"/>
                <a:cs typeface="Courier New"/>
                <a:sym typeface="Courier New"/>
              </a:rPr>
              <a:t>(</a:t>
            </a:r>
            <a:r>
              <a:rPr lang="en">
                <a:solidFill>
                  <a:srgbClr val="CC0000"/>
                </a:solidFill>
                <a:latin typeface="Courier New"/>
                <a:ea typeface="Courier New"/>
                <a:cs typeface="Courier New"/>
                <a:sym typeface="Courier New"/>
              </a:rPr>
              <a:t>"</a:t>
            </a:r>
            <a:r>
              <a:rPr b="0" i="0" lang="en" sz="1400" u="none" cap="none" strike="noStrike">
                <a:solidFill>
                  <a:srgbClr val="CC0000"/>
                </a:solidFill>
                <a:latin typeface="Courier New"/>
                <a:ea typeface="Courier New"/>
                <a:cs typeface="Courier New"/>
                <a:sym typeface="Courier New"/>
              </a:rPr>
              <a:t>-</a:t>
            </a:r>
            <a:r>
              <a:rPr lang="en">
                <a:solidFill>
                  <a:srgbClr val="CC0000"/>
                </a:solidFill>
                <a:latin typeface="Courier New"/>
                <a:ea typeface="Courier New"/>
                <a:cs typeface="Courier New"/>
                <a:sym typeface="Courier New"/>
              </a:rPr>
              <a:t>"</a:t>
            </a:r>
            <a:r>
              <a:rPr b="0" i="0" lang="en" sz="1400" u="none" cap="none" strike="noStrike">
                <a:solidFill>
                  <a:srgbClr val="000000"/>
                </a:solidFill>
                <a:latin typeface="Courier New"/>
                <a:ea typeface="Courier New"/>
                <a:cs typeface="Courier New"/>
                <a:sym typeface="Courier New"/>
              </a:rPr>
              <a:t> + name.stripLeading() + </a:t>
            </a:r>
            <a:r>
              <a:rPr lang="en">
                <a:solidFill>
                  <a:srgbClr val="CC0000"/>
                </a:solidFill>
                <a:latin typeface="Courier New"/>
                <a:ea typeface="Courier New"/>
                <a:cs typeface="Courier New"/>
                <a:sym typeface="Courier New"/>
              </a:rPr>
              <a:t>"</a:t>
            </a:r>
            <a:r>
              <a:rPr b="0" i="0" lang="en" sz="1400" u="none" cap="none" strike="noStrike">
                <a:solidFill>
                  <a:srgbClr val="CC0000"/>
                </a:solidFill>
                <a:latin typeface="Courier New"/>
                <a:ea typeface="Courier New"/>
                <a:cs typeface="Courier New"/>
                <a:sym typeface="Courier New"/>
              </a:rPr>
              <a:t>-</a:t>
            </a:r>
            <a:r>
              <a:rPr lang="en">
                <a:solidFill>
                  <a:srgbClr val="CC0000"/>
                </a:solidFill>
                <a:latin typeface="Courier New"/>
                <a:ea typeface="Courier New"/>
                <a:cs typeface="Courier New"/>
                <a:sym typeface="Courier New"/>
              </a:rPr>
              <a:t>"</a:t>
            </a:r>
            <a:r>
              <a:rPr b="0" i="0" lang="en" sz="1400" u="none" cap="none" strike="noStrike">
                <a:solidFill>
                  <a:srgbClr val="000000"/>
                </a:solidFill>
                <a:latin typeface="Courier New"/>
                <a:ea typeface="Courier New"/>
                <a:cs typeface="Courier New"/>
                <a:sym typeface="Courier New"/>
              </a:rPr>
              <a:t>);</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38761D"/>
                </a:solidFill>
                <a:latin typeface="Courier New"/>
                <a:ea typeface="Courier New"/>
                <a:cs typeface="Courier New"/>
                <a:sym typeface="Courier New"/>
              </a:rPr>
              <a:t>System.out.println</a:t>
            </a:r>
            <a:r>
              <a:rPr b="0" i="0" lang="en" sz="1400" u="none" cap="none" strike="noStrike">
                <a:solidFill>
                  <a:srgbClr val="000000"/>
                </a:solidFill>
                <a:latin typeface="Courier New"/>
                <a:ea typeface="Courier New"/>
                <a:cs typeface="Courier New"/>
                <a:sym typeface="Courier New"/>
              </a:rPr>
              <a:t>(</a:t>
            </a:r>
            <a:r>
              <a:rPr lang="en">
                <a:solidFill>
                  <a:srgbClr val="CC0000"/>
                </a:solidFill>
                <a:latin typeface="Courier New"/>
                <a:ea typeface="Courier New"/>
                <a:cs typeface="Courier New"/>
                <a:sym typeface="Courier New"/>
              </a:rPr>
              <a:t>"</a:t>
            </a:r>
            <a:r>
              <a:rPr b="0" i="0" lang="en" sz="1400" u="none" cap="none" strike="noStrike">
                <a:solidFill>
                  <a:srgbClr val="CC0000"/>
                </a:solidFill>
                <a:latin typeface="Courier New"/>
                <a:ea typeface="Courier New"/>
                <a:cs typeface="Courier New"/>
                <a:sym typeface="Courier New"/>
              </a:rPr>
              <a:t>-</a:t>
            </a:r>
            <a:r>
              <a:rPr lang="en">
                <a:solidFill>
                  <a:srgbClr val="CC0000"/>
                </a:solidFill>
                <a:latin typeface="Courier New"/>
                <a:ea typeface="Courier New"/>
                <a:cs typeface="Courier New"/>
                <a:sym typeface="Courier New"/>
              </a:rPr>
              <a:t>"</a:t>
            </a:r>
            <a:r>
              <a:rPr b="0" i="0" lang="en" sz="1400" u="none" cap="none" strike="noStrike">
                <a:solidFill>
                  <a:srgbClr val="000000"/>
                </a:solidFill>
                <a:latin typeface="Courier New"/>
                <a:ea typeface="Courier New"/>
                <a:cs typeface="Courier New"/>
                <a:sym typeface="Courier New"/>
              </a:rPr>
              <a:t> + name.stripTrailing() + </a:t>
            </a:r>
            <a:r>
              <a:rPr lang="en">
                <a:solidFill>
                  <a:srgbClr val="CC0000"/>
                </a:solidFill>
                <a:latin typeface="Courier New"/>
                <a:ea typeface="Courier New"/>
                <a:cs typeface="Courier New"/>
                <a:sym typeface="Courier New"/>
              </a:rPr>
              <a:t>"</a:t>
            </a:r>
            <a:r>
              <a:rPr b="0" i="0" lang="en" sz="1400" u="none" cap="none" strike="noStrike">
                <a:solidFill>
                  <a:srgbClr val="CC0000"/>
                </a:solidFill>
                <a:latin typeface="Courier New"/>
                <a:ea typeface="Courier New"/>
                <a:cs typeface="Courier New"/>
                <a:sym typeface="Courier New"/>
              </a:rPr>
              <a:t>-</a:t>
            </a:r>
            <a:r>
              <a:rPr lang="en">
                <a:solidFill>
                  <a:srgbClr val="CC0000"/>
                </a:solidFill>
                <a:latin typeface="Courier New"/>
                <a:ea typeface="Courier New"/>
                <a:cs typeface="Courier New"/>
                <a:sym typeface="Courier New"/>
              </a:rPr>
              <a:t>"</a:t>
            </a:r>
            <a:r>
              <a:rPr b="0" i="0" lang="en" sz="1400" u="none" cap="none" strike="noStrike">
                <a:solidFill>
                  <a:srgbClr val="000000"/>
                </a:solidFill>
                <a:latin typeface="Courier New"/>
                <a:ea typeface="Courier New"/>
                <a:cs typeface="Courier New"/>
                <a:sym typeface="Courier New"/>
              </a:rPr>
              <a:t>);</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38761D"/>
                </a:solidFill>
                <a:latin typeface="Courier New"/>
                <a:ea typeface="Courier New"/>
                <a:cs typeface="Courier New"/>
                <a:sym typeface="Courier New"/>
              </a:rPr>
              <a:t>System.out.println</a:t>
            </a:r>
            <a:r>
              <a:rPr b="0" i="0" lang="en" sz="1400" u="none" cap="none" strike="noStrike">
                <a:solidFill>
                  <a:srgbClr val="000000"/>
                </a:solidFill>
                <a:latin typeface="Courier New"/>
                <a:ea typeface="Courier New"/>
                <a:cs typeface="Courier New"/>
                <a:sym typeface="Courier New"/>
              </a:rPr>
              <a:t>(</a:t>
            </a:r>
            <a:r>
              <a:rPr lang="en">
                <a:solidFill>
                  <a:srgbClr val="CC0000"/>
                </a:solidFill>
                <a:latin typeface="Courier New"/>
                <a:ea typeface="Courier New"/>
                <a:cs typeface="Courier New"/>
                <a:sym typeface="Courier New"/>
              </a:rPr>
              <a:t>"</a:t>
            </a:r>
            <a:r>
              <a:rPr b="0" i="0" lang="en" sz="1400" u="none" cap="none" strike="noStrike">
                <a:solidFill>
                  <a:srgbClr val="CC0000"/>
                </a:solidFill>
                <a:latin typeface="Courier New"/>
                <a:ea typeface="Courier New"/>
                <a:cs typeface="Courier New"/>
                <a:sym typeface="Courier New"/>
              </a:rPr>
              <a:t>-</a:t>
            </a:r>
            <a:r>
              <a:rPr lang="en">
                <a:solidFill>
                  <a:srgbClr val="CC0000"/>
                </a:solidFill>
                <a:latin typeface="Courier New"/>
                <a:ea typeface="Courier New"/>
                <a:cs typeface="Courier New"/>
                <a:sym typeface="Courier New"/>
              </a:rPr>
              <a:t>"</a:t>
            </a:r>
            <a:r>
              <a:rPr b="0" i="0" lang="en" sz="1400" u="none" cap="none" strike="noStrike">
                <a:solidFill>
                  <a:srgbClr val="000000"/>
                </a:solidFill>
                <a:latin typeface="Courier New"/>
                <a:ea typeface="Courier New"/>
                <a:cs typeface="Courier New"/>
                <a:sym typeface="Courier New"/>
              </a:rPr>
              <a:t> + name.strip() + </a:t>
            </a:r>
            <a:r>
              <a:rPr lang="en">
                <a:solidFill>
                  <a:srgbClr val="CC0000"/>
                </a:solidFill>
                <a:latin typeface="Courier New"/>
                <a:ea typeface="Courier New"/>
                <a:cs typeface="Courier New"/>
                <a:sym typeface="Courier New"/>
              </a:rPr>
              <a:t>"</a:t>
            </a:r>
            <a:r>
              <a:rPr b="0" i="0" lang="en" sz="1400" u="none" cap="none" strike="noStrike">
                <a:solidFill>
                  <a:srgbClr val="CC0000"/>
                </a:solidFill>
                <a:latin typeface="Courier New"/>
                <a:ea typeface="Courier New"/>
                <a:cs typeface="Courier New"/>
                <a:sym typeface="Courier New"/>
              </a:rPr>
              <a:t>-</a:t>
            </a:r>
            <a:r>
              <a:rPr lang="en">
                <a:solidFill>
                  <a:srgbClr val="CC0000"/>
                </a:solidFill>
                <a:latin typeface="Courier New"/>
                <a:ea typeface="Courier New"/>
                <a:cs typeface="Courier New"/>
                <a:sym typeface="Courier New"/>
              </a:rPr>
              <a:t>"</a:t>
            </a:r>
            <a:r>
              <a:rPr b="0" i="0" lang="en" sz="1400" u="none" cap="none" strike="noStrike">
                <a:solidFill>
                  <a:srgbClr val="000000"/>
                </a:solidFill>
                <a:latin typeface="Courier New"/>
                <a:ea typeface="Courier New"/>
                <a:cs typeface="Courier New"/>
                <a:sym typeface="Courier New"/>
              </a:rPr>
              <a:t>);</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tamaran"/>
                <a:ea typeface="Catamaran"/>
                <a:cs typeface="Catamaran"/>
                <a:sym typeface="Catamaran"/>
              </a:rPr>
              <a:t>Output:</a:t>
            </a:r>
            <a:endParaRPr b="0" i="0" sz="14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urier New"/>
                <a:ea typeface="Courier New"/>
                <a:cs typeface="Courier New"/>
                <a:sym typeface="Courier New"/>
              </a:rPr>
              <a:t>-eric -</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urier New"/>
                <a:ea typeface="Courier New"/>
                <a:cs typeface="Courier New"/>
                <a:sym typeface="Courier New"/>
              </a:rPr>
              <a:t>- eric-</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urier New"/>
                <a:ea typeface="Courier New"/>
                <a:cs typeface="Courier New"/>
                <a:sym typeface="Courier New"/>
              </a:rPr>
              <a:t>-eric-</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Tree>
  </p:cSld>
  <p:clrMapOvr>
    <a:masterClrMapping/>
  </p:clrMapOvr>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0" name="Shape 1250"/>
        <p:cNvGrpSpPr/>
        <p:nvPr/>
      </p:nvGrpSpPr>
      <p:grpSpPr>
        <a:xfrm>
          <a:off x="0" y="0"/>
          <a:ext cx="0" cy="0"/>
          <a:chOff x="0" y="0"/>
          <a:chExt cx="0" cy="0"/>
        </a:xfrm>
      </p:grpSpPr>
      <p:sp>
        <p:nvSpPr>
          <p:cNvPr id="1251" name="Google Shape;1251;p157"/>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latin typeface="Catamaran"/>
                <a:ea typeface="Catamaran"/>
                <a:cs typeface="Catamaran"/>
                <a:sym typeface="Catamaran"/>
              </a:rPr>
              <a:t>String Length</a:t>
            </a:r>
            <a:endParaRPr>
              <a:latin typeface="Catamaran"/>
              <a:ea typeface="Catamaran"/>
              <a:cs typeface="Catamaran"/>
              <a:sym typeface="Catamaran"/>
            </a:endParaRPr>
          </a:p>
        </p:txBody>
      </p:sp>
      <p:sp>
        <p:nvSpPr>
          <p:cNvPr id="1252" name="Google Shape;1252;p157"/>
          <p:cNvSpPr txBox="1"/>
          <p:nvPr>
            <p:ph idx="1" type="body"/>
          </p:nvPr>
        </p:nvSpPr>
        <p:spPr>
          <a:xfrm>
            <a:off x="471900" y="1919075"/>
            <a:ext cx="8222100" cy="4407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String in Java is an object</a:t>
            </a:r>
            <a:endParaRPr>
              <a:latin typeface="Catamaran"/>
              <a:ea typeface="Catamaran"/>
              <a:cs typeface="Catamaran"/>
              <a:sym typeface="Catamaran"/>
            </a:endParaRPr>
          </a:p>
          <a:p>
            <a:pPr indent="-317500" lvl="1" marL="914400" rtl="0" algn="l">
              <a:lnSpc>
                <a:spcPct val="115000"/>
              </a:lnSpc>
              <a:spcBef>
                <a:spcPts val="0"/>
              </a:spcBef>
              <a:spcAft>
                <a:spcPts val="0"/>
              </a:spcAft>
              <a:buSzPts val="1400"/>
              <a:buFont typeface="Catamaran"/>
              <a:buChar char="○"/>
            </a:pPr>
            <a:r>
              <a:rPr lang="en">
                <a:latin typeface="Catamaran"/>
                <a:ea typeface="Catamaran"/>
                <a:cs typeface="Catamaran"/>
                <a:sym typeface="Catamaran"/>
              </a:rPr>
              <a:t>This means you can use methods to perform string operations</a:t>
            </a:r>
            <a:endParaRPr>
              <a:latin typeface="Catamaran"/>
              <a:ea typeface="Catamaran"/>
              <a:cs typeface="Catamaran"/>
              <a:sym typeface="Catamaran"/>
            </a:endParaRPr>
          </a:p>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Length of string found with length() method</a:t>
            </a:r>
            <a:endParaRPr>
              <a:latin typeface="Catamaran"/>
              <a:ea typeface="Catamaran"/>
              <a:cs typeface="Catamaran"/>
              <a:sym typeface="Catamaran"/>
            </a:endParaRPr>
          </a:p>
        </p:txBody>
      </p:sp>
      <p:sp>
        <p:nvSpPr>
          <p:cNvPr id="1253" name="Google Shape;1253;p157"/>
          <p:cNvSpPr txBox="1"/>
          <p:nvPr/>
        </p:nvSpPr>
        <p:spPr>
          <a:xfrm>
            <a:off x="470250" y="3263400"/>
            <a:ext cx="8203500" cy="13818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Catamaran"/>
                <a:ea typeface="Catamaran"/>
                <a:cs typeface="Catamaran"/>
                <a:sym typeface="Catamaran"/>
              </a:rPr>
              <a:t>Code:</a:t>
            </a:r>
            <a:endParaRPr b="0" i="0" sz="13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BF39C0"/>
                </a:solidFill>
                <a:latin typeface="Courier New"/>
                <a:ea typeface="Courier New"/>
                <a:cs typeface="Courier New"/>
                <a:sym typeface="Courier New"/>
              </a:rPr>
              <a:t>String</a:t>
            </a:r>
            <a:r>
              <a:rPr b="0" i="0" lang="en" sz="1300" u="none" cap="none" strike="noStrike">
                <a:solidFill>
                  <a:srgbClr val="000000"/>
                </a:solidFill>
                <a:latin typeface="Courier New"/>
                <a:ea typeface="Courier New"/>
                <a:cs typeface="Courier New"/>
                <a:sym typeface="Courier New"/>
              </a:rPr>
              <a:t> text = </a:t>
            </a:r>
            <a:r>
              <a:rPr lang="en" sz="1300">
                <a:solidFill>
                  <a:srgbClr val="CC0000"/>
                </a:solidFill>
                <a:latin typeface="Courier New"/>
                <a:ea typeface="Courier New"/>
                <a:cs typeface="Courier New"/>
                <a:sym typeface="Courier New"/>
              </a:rPr>
              <a:t>"H</a:t>
            </a:r>
            <a:r>
              <a:rPr b="0" i="0" lang="en" sz="1300" u="none" cap="none" strike="noStrike">
                <a:solidFill>
                  <a:srgbClr val="CC0000"/>
                </a:solidFill>
                <a:latin typeface="Courier New"/>
                <a:ea typeface="Courier New"/>
                <a:cs typeface="Courier New"/>
                <a:sym typeface="Courier New"/>
              </a:rPr>
              <a:t>ELLOMYNAMEISCLAIRE</a:t>
            </a:r>
            <a:r>
              <a:rPr lang="en" sz="1300">
                <a:solidFill>
                  <a:srgbClr val="CC0000"/>
                </a:solidFill>
                <a:latin typeface="Courier New"/>
                <a:ea typeface="Courier New"/>
                <a:cs typeface="Courier New"/>
                <a:sym typeface="Courier New"/>
              </a:rPr>
              <a:t>"</a:t>
            </a:r>
            <a:r>
              <a:rPr b="0" i="0" lang="en" sz="1300" u="none" cap="none" strike="noStrike">
                <a:solidFill>
                  <a:srgbClr val="CC0000"/>
                </a:solidFill>
                <a:latin typeface="Courier New"/>
                <a:ea typeface="Courier New"/>
                <a:cs typeface="Courier New"/>
                <a:sym typeface="Courier New"/>
              </a:rPr>
              <a:t>;</a:t>
            </a:r>
            <a:endParaRPr b="0" i="0" sz="1300" u="none" cap="none" strike="noStrike">
              <a:solidFill>
                <a:srgbClr val="CC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38761D"/>
                </a:solidFill>
                <a:latin typeface="Courier New"/>
                <a:ea typeface="Courier New"/>
                <a:cs typeface="Courier New"/>
                <a:sym typeface="Courier New"/>
              </a:rPr>
              <a:t>System.out.println</a:t>
            </a:r>
            <a:r>
              <a:rPr b="0" i="0" lang="en" sz="1300" u="none" cap="none" strike="noStrike">
                <a:solidFill>
                  <a:srgbClr val="000000"/>
                </a:solidFill>
                <a:latin typeface="Courier New"/>
                <a:ea typeface="Courier New"/>
                <a:cs typeface="Courier New"/>
                <a:sym typeface="Courier New"/>
              </a:rPr>
              <a:t>(text.</a:t>
            </a:r>
            <a:r>
              <a:rPr b="0" i="0" lang="en" sz="1300" u="none" cap="none" strike="noStrike">
                <a:solidFill>
                  <a:srgbClr val="1155CC"/>
                </a:solidFill>
                <a:latin typeface="Courier New"/>
                <a:ea typeface="Courier New"/>
                <a:cs typeface="Courier New"/>
                <a:sym typeface="Courier New"/>
              </a:rPr>
              <a:t>length()</a:t>
            </a:r>
            <a:r>
              <a:rPr b="0" i="0" lang="en" sz="1300" u="none" cap="none" strike="noStrike">
                <a:solidFill>
                  <a:srgbClr val="000000"/>
                </a:solidFill>
                <a:latin typeface="Courier New"/>
                <a:ea typeface="Courier New"/>
                <a:cs typeface="Courier New"/>
                <a:sym typeface="Courier New"/>
              </a:rPr>
              <a:t>);</a:t>
            </a:r>
            <a:endParaRPr b="0" i="0" sz="13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Catamaran"/>
                <a:ea typeface="Catamaran"/>
                <a:cs typeface="Catamaran"/>
                <a:sym typeface="Catamaran"/>
              </a:rPr>
              <a:t>Output:</a:t>
            </a:r>
            <a:endParaRPr b="0" i="0" sz="13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Courier New"/>
                <a:ea typeface="Courier New"/>
                <a:cs typeface="Courier New"/>
                <a:sym typeface="Courier New"/>
              </a:rPr>
              <a:t>19</a:t>
            </a:r>
            <a:endParaRPr b="0" i="0" sz="13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Tree>
  </p:cSld>
  <p:clrMapOvr>
    <a:masterClrMapping/>
  </p:clrMapOvr>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7" name="Shape 1257"/>
        <p:cNvGrpSpPr/>
        <p:nvPr/>
      </p:nvGrpSpPr>
      <p:grpSpPr>
        <a:xfrm>
          <a:off x="0" y="0"/>
          <a:ext cx="0" cy="0"/>
          <a:chOff x="0" y="0"/>
          <a:chExt cx="0" cy="0"/>
        </a:xfrm>
      </p:grpSpPr>
      <p:sp>
        <p:nvSpPr>
          <p:cNvPr id="1258" name="Google Shape;1258;p158"/>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latin typeface="Catamaran"/>
                <a:ea typeface="Catamaran"/>
                <a:cs typeface="Catamaran"/>
                <a:sym typeface="Catamaran"/>
              </a:rPr>
              <a:t>Changing case</a:t>
            </a:r>
            <a:endParaRPr>
              <a:latin typeface="Catamaran"/>
              <a:ea typeface="Catamaran"/>
              <a:cs typeface="Catamaran"/>
              <a:sym typeface="Catamaran"/>
            </a:endParaRPr>
          </a:p>
        </p:txBody>
      </p:sp>
      <p:sp>
        <p:nvSpPr>
          <p:cNvPr id="1259" name="Google Shape;1259;p158"/>
          <p:cNvSpPr txBox="1"/>
          <p:nvPr>
            <p:ph idx="1" type="body"/>
          </p:nvPr>
        </p:nvSpPr>
        <p:spPr>
          <a:xfrm>
            <a:off x="471900" y="1919075"/>
            <a:ext cx="8222100" cy="7677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Strings can change cases</a:t>
            </a:r>
            <a:endParaRPr>
              <a:latin typeface="Catamaran"/>
              <a:ea typeface="Catamaran"/>
              <a:cs typeface="Catamaran"/>
              <a:sym typeface="Catamaran"/>
            </a:endParaRPr>
          </a:p>
          <a:p>
            <a:pPr indent="0" lvl="0" marL="457200" rtl="0" algn="l">
              <a:lnSpc>
                <a:spcPct val="115000"/>
              </a:lnSpc>
              <a:spcBef>
                <a:spcPts val="1600"/>
              </a:spcBef>
              <a:spcAft>
                <a:spcPts val="1600"/>
              </a:spcAft>
              <a:buSzPts val="1800"/>
              <a:buNone/>
            </a:pPr>
            <a:r>
              <a:t/>
            </a:r>
            <a:endParaRPr/>
          </a:p>
        </p:txBody>
      </p:sp>
      <p:sp>
        <p:nvSpPr>
          <p:cNvPr id="1260" name="Google Shape;1260;p158"/>
          <p:cNvSpPr txBox="1"/>
          <p:nvPr/>
        </p:nvSpPr>
        <p:spPr>
          <a:xfrm>
            <a:off x="494700" y="2402300"/>
            <a:ext cx="8154600" cy="22329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Catamaran"/>
                <a:ea typeface="Catamaran"/>
                <a:cs typeface="Catamaran"/>
                <a:sym typeface="Catamaran"/>
              </a:rPr>
              <a:t>Code:</a:t>
            </a:r>
            <a:endParaRPr b="0" i="0" sz="15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BF39C0"/>
                </a:solidFill>
                <a:latin typeface="Courier New"/>
                <a:ea typeface="Courier New"/>
                <a:cs typeface="Courier New"/>
                <a:sym typeface="Courier New"/>
              </a:rPr>
              <a:t>String</a:t>
            </a:r>
            <a:r>
              <a:rPr b="0" i="0" lang="en" sz="1500" u="none" cap="none" strike="noStrike">
                <a:solidFill>
                  <a:srgbClr val="000000"/>
                </a:solidFill>
                <a:latin typeface="Courier New"/>
                <a:ea typeface="Courier New"/>
                <a:cs typeface="Courier New"/>
                <a:sym typeface="Courier New"/>
              </a:rPr>
              <a:t> firstName = </a:t>
            </a:r>
            <a:r>
              <a:rPr lang="en" sz="1500">
                <a:solidFill>
                  <a:srgbClr val="CC0000"/>
                </a:solidFill>
                <a:latin typeface="Courier New"/>
                <a:ea typeface="Courier New"/>
                <a:cs typeface="Courier New"/>
                <a:sym typeface="Courier New"/>
              </a:rPr>
              <a:t>"e</a:t>
            </a:r>
            <a:r>
              <a:rPr b="0" i="0" lang="en" sz="1500" u="none" cap="none" strike="noStrike">
                <a:solidFill>
                  <a:srgbClr val="CC0000"/>
                </a:solidFill>
                <a:latin typeface="Courier New"/>
                <a:ea typeface="Courier New"/>
                <a:cs typeface="Courier New"/>
                <a:sym typeface="Courier New"/>
              </a:rPr>
              <a:t>ric</a:t>
            </a:r>
            <a:r>
              <a:rPr lang="en" sz="1500">
                <a:solidFill>
                  <a:srgbClr val="CC0000"/>
                </a:solidFill>
                <a:latin typeface="Courier New"/>
                <a:ea typeface="Courier New"/>
                <a:cs typeface="Courier New"/>
                <a:sym typeface="Courier New"/>
              </a:rPr>
              <a:t>"</a:t>
            </a:r>
            <a:r>
              <a:rPr b="0" i="0" lang="en" sz="1500" u="none" cap="none" strike="noStrike">
                <a:solidFill>
                  <a:srgbClr val="000000"/>
                </a:solidFill>
                <a:latin typeface="Courier New"/>
                <a:ea typeface="Courier New"/>
                <a:cs typeface="Courier New"/>
                <a:sym typeface="Courier New"/>
              </a:rPr>
              <a:t>;</a:t>
            </a:r>
            <a:endParaRPr b="0" i="0" sz="15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333333"/>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38761D"/>
                </a:solidFill>
                <a:latin typeface="Courier New"/>
                <a:ea typeface="Courier New"/>
                <a:cs typeface="Courier New"/>
                <a:sym typeface="Courier New"/>
              </a:rPr>
              <a:t>System.out.println</a:t>
            </a:r>
            <a:r>
              <a:rPr b="0" i="0" lang="en" sz="1500" u="none" cap="none" strike="noStrike">
                <a:solidFill>
                  <a:srgbClr val="000000"/>
                </a:solidFill>
                <a:latin typeface="Courier New"/>
                <a:ea typeface="Courier New"/>
                <a:cs typeface="Courier New"/>
                <a:sym typeface="Courier New"/>
              </a:rPr>
              <a:t>(firstName); // Pri</a:t>
            </a:r>
            <a:r>
              <a:rPr lang="en" sz="1500">
                <a:latin typeface="Courier New"/>
                <a:ea typeface="Courier New"/>
                <a:cs typeface="Courier New"/>
                <a:sym typeface="Courier New"/>
              </a:rPr>
              <a:t>nts "eric"</a:t>
            </a:r>
            <a:endParaRPr b="0" i="0" sz="15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38761D"/>
                </a:solidFill>
                <a:latin typeface="Courier New"/>
                <a:ea typeface="Courier New"/>
                <a:cs typeface="Courier New"/>
                <a:sym typeface="Courier New"/>
              </a:rPr>
              <a:t>System.out.println</a:t>
            </a:r>
            <a:r>
              <a:rPr b="0" i="0" lang="en" sz="1500" u="none" cap="none" strike="noStrike">
                <a:solidFill>
                  <a:srgbClr val="000000"/>
                </a:solidFill>
                <a:latin typeface="Courier New"/>
                <a:ea typeface="Courier New"/>
                <a:cs typeface="Courier New"/>
                <a:sym typeface="Courier New"/>
              </a:rPr>
              <a:t>(firstName.toUpperCase()); // Prints </a:t>
            </a:r>
            <a:r>
              <a:rPr lang="en" sz="1500">
                <a:latin typeface="Courier New"/>
                <a:ea typeface="Courier New"/>
                <a:cs typeface="Courier New"/>
                <a:sym typeface="Courier New"/>
              </a:rPr>
              <a:t>"ERIC"</a:t>
            </a:r>
            <a:endParaRPr b="0" i="0" sz="15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333333"/>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Courier New"/>
                <a:ea typeface="Courier New"/>
                <a:cs typeface="Courier New"/>
                <a:sym typeface="Courier New"/>
              </a:rPr>
              <a:t>firstName = </a:t>
            </a:r>
            <a:r>
              <a:rPr lang="en" sz="1500">
                <a:solidFill>
                  <a:srgbClr val="CC0000"/>
                </a:solidFill>
                <a:latin typeface="Courier New"/>
                <a:ea typeface="Courier New"/>
                <a:cs typeface="Courier New"/>
                <a:sym typeface="Courier New"/>
              </a:rPr>
              <a:t>"Er</a:t>
            </a:r>
            <a:r>
              <a:rPr b="0" i="0" lang="en" sz="1500" u="none" cap="none" strike="noStrike">
                <a:solidFill>
                  <a:srgbClr val="CC0000"/>
                </a:solidFill>
                <a:latin typeface="Courier New"/>
                <a:ea typeface="Courier New"/>
                <a:cs typeface="Courier New"/>
                <a:sym typeface="Courier New"/>
              </a:rPr>
              <a:t>ic</a:t>
            </a:r>
            <a:r>
              <a:rPr lang="en" sz="1500">
                <a:solidFill>
                  <a:srgbClr val="CC0000"/>
                </a:solidFill>
                <a:latin typeface="Courier New"/>
                <a:ea typeface="Courier New"/>
                <a:cs typeface="Courier New"/>
                <a:sym typeface="Courier New"/>
              </a:rPr>
              <a:t>"</a:t>
            </a:r>
            <a:r>
              <a:rPr b="0" i="0" lang="en" sz="1500" u="none" cap="none" strike="noStrike">
                <a:solidFill>
                  <a:srgbClr val="000000"/>
                </a:solidFill>
                <a:latin typeface="Courier New"/>
                <a:ea typeface="Courier New"/>
                <a:cs typeface="Courier New"/>
                <a:sym typeface="Courier New"/>
              </a:rPr>
              <a:t>;</a:t>
            </a:r>
            <a:endParaRPr b="0" i="0" sz="15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38761D"/>
                </a:solidFill>
                <a:latin typeface="Courier New"/>
                <a:ea typeface="Courier New"/>
                <a:cs typeface="Courier New"/>
                <a:sym typeface="Courier New"/>
              </a:rPr>
              <a:t>System.out.println</a:t>
            </a:r>
            <a:r>
              <a:rPr b="0" i="0" lang="en" sz="1500" u="none" cap="none" strike="noStrike">
                <a:solidFill>
                  <a:srgbClr val="333333"/>
                </a:solidFill>
                <a:latin typeface="Courier New"/>
                <a:ea typeface="Courier New"/>
                <a:cs typeface="Courier New"/>
                <a:sym typeface="Courier New"/>
              </a:rPr>
              <a:t>(</a:t>
            </a:r>
            <a:r>
              <a:rPr b="0" i="0" lang="en" sz="1500" u="none" cap="none" strike="noStrike">
                <a:solidFill>
                  <a:srgbClr val="000000"/>
                </a:solidFill>
                <a:latin typeface="Courier New"/>
                <a:ea typeface="Courier New"/>
                <a:cs typeface="Courier New"/>
                <a:sym typeface="Courier New"/>
              </a:rPr>
              <a:t>firstName.toLowerCase()); // Pri</a:t>
            </a:r>
            <a:r>
              <a:rPr lang="en" sz="1500">
                <a:latin typeface="Courier New"/>
                <a:ea typeface="Courier New"/>
                <a:cs typeface="Courier New"/>
                <a:sym typeface="Courier New"/>
              </a:rPr>
              <a:t>nts "eric"</a:t>
            </a:r>
            <a:endParaRPr b="0" i="0" sz="15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urier New"/>
              <a:ea typeface="Courier New"/>
              <a:cs typeface="Courier New"/>
              <a:sym typeface="Courier New"/>
            </a:endParaRPr>
          </a:p>
        </p:txBody>
      </p:sp>
    </p:spTree>
  </p:cSld>
  <p:clrMapOvr>
    <a:masterClrMapping/>
  </p:clrMapOvr>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4" name="Shape 1264"/>
        <p:cNvGrpSpPr/>
        <p:nvPr/>
      </p:nvGrpSpPr>
      <p:grpSpPr>
        <a:xfrm>
          <a:off x="0" y="0"/>
          <a:ext cx="0" cy="0"/>
          <a:chOff x="0" y="0"/>
          <a:chExt cx="0" cy="0"/>
        </a:xfrm>
      </p:grpSpPr>
      <p:sp>
        <p:nvSpPr>
          <p:cNvPr id="1265" name="Google Shape;1265;p159"/>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latin typeface="Catamaran"/>
                <a:ea typeface="Catamaran"/>
                <a:cs typeface="Catamaran"/>
                <a:sym typeface="Catamaran"/>
              </a:rPr>
              <a:t>Changing case (continued)</a:t>
            </a:r>
            <a:endParaRPr>
              <a:latin typeface="Catamaran"/>
              <a:ea typeface="Catamaran"/>
              <a:cs typeface="Catamaran"/>
              <a:sym typeface="Catamaran"/>
            </a:endParaRPr>
          </a:p>
        </p:txBody>
      </p:sp>
      <p:sp>
        <p:nvSpPr>
          <p:cNvPr id="1266" name="Google Shape;1266;p159"/>
          <p:cNvSpPr txBox="1"/>
          <p:nvPr/>
        </p:nvSpPr>
        <p:spPr>
          <a:xfrm>
            <a:off x="471900" y="2083600"/>
            <a:ext cx="8272800" cy="12846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tamaran"/>
                <a:ea typeface="Catamaran"/>
                <a:cs typeface="Catamaran"/>
                <a:sym typeface="Catamaran"/>
              </a:rPr>
              <a:t>Output:</a:t>
            </a:r>
            <a:endParaRPr b="0" i="0" sz="14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urier New"/>
                <a:ea typeface="Courier New"/>
                <a:cs typeface="Courier New"/>
                <a:sym typeface="Courier New"/>
              </a:rPr>
              <a:t>eric</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urier New"/>
                <a:ea typeface="Courier New"/>
                <a:cs typeface="Courier New"/>
                <a:sym typeface="Courier New"/>
              </a:rPr>
              <a:t>ERIC</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urier New"/>
                <a:ea typeface="Courier New"/>
                <a:cs typeface="Courier New"/>
                <a:sym typeface="Courier New"/>
              </a:rPr>
              <a:t>eric</a:t>
            </a:r>
            <a:endParaRPr b="0" i="0" sz="1400" u="none" cap="none" strike="noStrike">
              <a:solidFill>
                <a:srgbClr val="000000"/>
              </a:solidFill>
              <a:latin typeface="Courier New"/>
              <a:ea typeface="Courier New"/>
              <a:cs typeface="Courier New"/>
              <a:sym typeface="Courier New"/>
            </a:endParaRPr>
          </a:p>
        </p:txBody>
      </p:sp>
    </p:spTree>
  </p:cSld>
  <p:clrMapOvr>
    <a:masterClrMapping/>
  </p:clrMapOvr>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0" name="Shape 1270"/>
        <p:cNvGrpSpPr/>
        <p:nvPr/>
      </p:nvGrpSpPr>
      <p:grpSpPr>
        <a:xfrm>
          <a:off x="0" y="0"/>
          <a:ext cx="0" cy="0"/>
          <a:chOff x="0" y="0"/>
          <a:chExt cx="0" cy="0"/>
        </a:xfrm>
      </p:grpSpPr>
      <p:sp>
        <p:nvSpPr>
          <p:cNvPr id="1271" name="Google Shape;1271;p160"/>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latin typeface="Catamaran"/>
                <a:ea typeface="Catamaran"/>
                <a:cs typeface="Catamaran"/>
                <a:sym typeface="Catamaran"/>
              </a:rPr>
              <a:t>Substring</a:t>
            </a:r>
            <a:endParaRPr>
              <a:latin typeface="Catamaran"/>
              <a:ea typeface="Catamaran"/>
              <a:cs typeface="Catamaran"/>
              <a:sym typeface="Catamaran"/>
            </a:endParaRPr>
          </a:p>
        </p:txBody>
      </p:sp>
      <p:sp>
        <p:nvSpPr>
          <p:cNvPr id="1272" name="Google Shape;1272;p160"/>
          <p:cNvSpPr txBox="1"/>
          <p:nvPr/>
        </p:nvSpPr>
        <p:spPr>
          <a:xfrm>
            <a:off x="471900" y="1897450"/>
            <a:ext cx="4261200" cy="14301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tamaran"/>
                <a:ea typeface="Catamaran"/>
                <a:cs typeface="Catamaran"/>
                <a:sym typeface="Catamaran"/>
              </a:rPr>
              <a:t>Code:</a:t>
            </a:r>
            <a:endParaRPr b="0" i="0" sz="14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urier New"/>
                <a:ea typeface="Courier New"/>
                <a:cs typeface="Courier New"/>
                <a:sym typeface="Courier New"/>
              </a:rPr>
              <a:t>String b = </a:t>
            </a:r>
            <a:r>
              <a:rPr lang="en">
                <a:solidFill>
                  <a:srgbClr val="CC0000"/>
                </a:solidFill>
                <a:latin typeface="Courier New"/>
                <a:ea typeface="Courier New"/>
                <a:cs typeface="Courier New"/>
                <a:sym typeface="Courier New"/>
              </a:rPr>
              <a:t>"Hel</a:t>
            </a:r>
            <a:r>
              <a:rPr b="0" i="0" lang="en" sz="1400" u="none" cap="none" strike="noStrike">
                <a:solidFill>
                  <a:srgbClr val="CC0000"/>
                </a:solidFill>
                <a:latin typeface="Courier New"/>
                <a:ea typeface="Courier New"/>
                <a:cs typeface="Courier New"/>
                <a:sym typeface="Courier New"/>
              </a:rPr>
              <a:t>lo, World!</a:t>
            </a:r>
            <a:r>
              <a:rPr lang="en">
                <a:solidFill>
                  <a:srgbClr val="CC0000"/>
                </a:solidFill>
                <a:latin typeface="Courier New"/>
                <a:ea typeface="Courier New"/>
                <a:cs typeface="Courier New"/>
                <a:sym typeface="Courier New"/>
              </a:rPr>
              <a:t>"</a:t>
            </a:r>
            <a:r>
              <a:rPr b="0" i="0" lang="en" sz="1400" u="none" cap="none" strike="noStrike">
                <a:solidFill>
                  <a:srgbClr val="000000"/>
                </a:solidFill>
                <a:latin typeface="Courier New"/>
                <a:ea typeface="Courier New"/>
                <a:cs typeface="Courier New"/>
                <a:sym typeface="Courier New"/>
              </a:rPr>
              <a:t>;</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38761D"/>
                </a:solidFill>
                <a:latin typeface="Courier New"/>
                <a:ea typeface="Courier New"/>
                <a:cs typeface="Courier New"/>
                <a:sym typeface="Courier New"/>
              </a:rPr>
              <a:t>System.out.println</a:t>
            </a:r>
            <a:r>
              <a:rPr b="0" i="0" lang="en" sz="1400" u="none" cap="none" strike="noStrike">
                <a:solidFill>
                  <a:srgbClr val="000000"/>
                </a:solidFill>
                <a:latin typeface="Courier New"/>
                <a:ea typeface="Courier New"/>
                <a:cs typeface="Courier New"/>
                <a:sym typeface="Courier New"/>
              </a:rPr>
              <a:t>(b.substring(2, 5));</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tamaran"/>
                <a:ea typeface="Catamaran"/>
                <a:cs typeface="Catamaran"/>
                <a:sym typeface="Catamaran"/>
              </a:rPr>
              <a:t>Output:</a:t>
            </a:r>
            <a:endParaRPr b="0" i="0" sz="14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urier New"/>
                <a:ea typeface="Courier New"/>
                <a:cs typeface="Courier New"/>
                <a:sym typeface="Courier New"/>
              </a:rPr>
              <a:t>llo</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
        <p:nvSpPr>
          <p:cNvPr id="1273" name="Google Shape;1273;p160"/>
          <p:cNvSpPr txBox="1"/>
          <p:nvPr>
            <p:ph idx="1" type="body"/>
          </p:nvPr>
        </p:nvSpPr>
        <p:spPr>
          <a:xfrm>
            <a:off x="460950" y="3442200"/>
            <a:ext cx="8222100" cy="4311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chemeClr val="lt2"/>
              </a:buClr>
              <a:buSzPts val="1800"/>
              <a:buFont typeface="Catamaran"/>
              <a:buChar char="●"/>
            </a:pPr>
            <a:r>
              <a:rPr lang="en">
                <a:latin typeface="Catamaran"/>
                <a:ea typeface="Catamaran"/>
                <a:cs typeface="Catamaran"/>
                <a:sym typeface="Catamaran"/>
              </a:rPr>
              <a:t>Strings are indexed starting at 0</a:t>
            </a:r>
            <a:endParaRPr>
              <a:latin typeface="Catamaran"/>
              <a:ea typeface="Catamaran"/>
              <a:cs typeface="Catamaran"/>
              <a:sym typeface="Catamaran"/>
            </a:endParaRPr>
          </a:p>
          <a:p>
            <a:pPr indent="-342900" lvl="0" marL="457200" marR="0" rtl="0" algn="l">
              <a:lnSpc>
                <a:spcPct val="115000"/>
              </a:lnSpc>
              <a:spcBef>
                <a:spcPts val="0"/>
              </a:spcBef>
              <a:spcAft>
                <a:spcPts val="0"/>
              </a:spcAft>
              <a:buClr>
                <a:schemeClr val="lt2"/>
              </a:buClr>
              <a:buSzPts val="1800"/>
              <a:buFont typeface="Catamaran"/>
              <a:buChar char="●"/>
            </a:pPr>
            <a:r>
              <a:rPr lang="en">
                <a:latin typeface="Catamaran"/>
                <a:ea typeface="Catamaran"/>
                <a:cs typeface="Catamaran"/>
                <a:sym typeface="Catamaran"/>
              </a:rPr>
              <a:t>Gets the characters from position 2 to position 4</a:t>
            </a:r>
            <a:endParaRPr>
              <a:latin typeface="Catamaran"/>
              <a:ea typeface="Catamaran"/>
              <a:cs typeface="Catamaran"/>
              <a:sym typeface="Catamaran"/>
            </a:endParaRPr>
          </a:p>
          <a:p>
            <a:pPr indent="-342900" lvl="0" marL="457200" marR="0" rtl="0" algn="l">
              <a:lnSpc>
                <a:spcPct val="115000"/>
              </a:lnSpc>
              <a:spcBef>
                <a:spcPts val="0"/>
              </a:spcBef>
              <a:spcAft>
                <a:spcPts val="0"/>
              </a:spcAft>
              <a:buClr>
                <a:schemeClr val="lt2"/>
              </a:buClr>
              <a:buSzPts val="1800"/>
              <a:buFont typeface="Catamaran"/>
              <a:buChar char="●"/>
            </a:pPr>
            <a:r>
              <a:rPr lang="en">
                <a:latin typeface="Catamaran"/>
                <a:ea typeface="Catamaran"/>
                <a:cs typeface="Catamaran"/>
                <a:sym typeface="Catamaran"/>
              </a:rPr>
              <a:t>The first argument is inclusive while the second is exclusive </a:t>
            </a:r>
            <a:endParaRPr>
              <a:latin typeface="Catamaran"/>
              <a:ea typeface="Catamaran"/>
              <a:cs typeface="Catamaran"/>
              <a:sym typeface="Catamaran"/>
            </a:endParaRPr>
          </a:p>
        </p:txBody>
      </p:sp>
      <p:sp>
        <p:nvSpPr>
          <p:cNvPr id="1274" name="Google Shape;1274;p160"/>
          <p:cNvSpPr txBox="1"/>
          <p:nvPr/>
        </p:nvSpPr>
        <p:spPr>
          <a:xfrm>
            <a:off x="4971600" y="2227500"/>
            <a:ext cx="3874800" cy="688500"/>
          </a:xfrm>
          <a:prstGeom prst="rect">
            <a:avLst/>
          </a:prstGeom>
          <a:solidFill>
            <a:srgbClr val="FFE5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rgbClr val="000000"/>
                </a:solidFill>
                <a:latin typeface="Catamaran"/>
                <a:ea typeface="Catamaran"/>
                <a:cs typeface="Catamaran"/>
                <a:sym typeface="Catamaran"/>
              </a:rPr>
              <a:t>Note:</a:t>
            </a:r>
            <a:endParaRPr b="1" i="0" sz="1600" u="none" cap="none" strike="noStrike">
              <a:solidFill>
                <a:srgbClr val="000000"/>
              </a:solidFill>
              <a:latin typeface="Catamaran"/>
              <a:ea typeface="Catamaran"/>
              <a:cs typeface="Catamaran"/>
              <a:sym typeface="Catamaran"/>
            </a:endParaRPr>
          </a:p>
          <a:p>
            <a:pPr indent="-330200" lvl="0" marL="457200" marR="0" rtl="0" algn="l">
              <a:lnSpc>
                <a:spcPct val="100000"/>
              </a:lnSpc>
              <a:spcBef>
                <a:spcPts val="0"/>
              </a:spcBef>
              <a:spcAft>
                <a:spcPts val="0"/>
              </a:spcAft>
              <a:buClr>
                <a:srgbClr val="000000"/>
              </a:buClr>
              <a:buSzPts val="1600"/>
              <a:buFont typeface="Catamaran"/>
              <a:buChar char="●"/>
            </a:pPr>
            <a:r>
              <a:rPr b="0" i="0" lang="en" sz="1600" u="none" cap="none" strike="noStrike">
                <a:solidFill>
                  <a:srgbClr val="000000"/>
                </a:solidFill>
                <a:latin typeface="Catamaran"/>
                <a:ea typeface="Catamaran"/>
                <a:cs typeface="Catamaran"/>
                <a:sym typeface="Catamaran"/>
              </a:rPr>
              <a:t>Position 5 is not included</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Tree>
  </p:cSld>
  <p:clrMapOvr>
    <a:masterClrMapping/>
  </p:clrMapOvr>
</p:sld>
</file>

<file path=ppt/slides/slide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8" name="Shape 1278"/>
        <p:cNvGrpSpPr/>
        <p:nvPr/>
      </p:nvGrpSpPr>
      <p:grpSpPr>
        <a:xfrm>
          <a:off x="0" y="0"/>
          <a:ext cx="0" cy="0"/>
          <a:chOff x="0" y="0"/>
          <a:chExt cx="0" cy="0"/>
        </a:xfrm>
      </p:grpSpPr>
      <p:sp>
        <p:nvSpPr>
          <p:cNvPr id="1279" name="Google Shape;1279;p16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latin typeface="Catamaran"/>
                <a:ea typeface="Catamaran"/>
                <a:cs typeface="Catamaran"/>
                <a:sym typeface="Catamaran"/>
              </a:rPr>
              <a:t>Finding a character in a String</a:t>
            </a:r>
            <a:endParaRPr>
              <a:latin typeface="Catamaran"/>
              <a:ea typeface="Catamaran"/>
              <a:cs typeface="Catamaran"/>
              <a:sym typeface="Catamaran"/>
            </a:endParaRPr>
          </a:p>
        </p:txBody>
      </p:sp>
      <p:sp>
        <p:nvSpPr>
          <p:cNvPr id="1280" name="Google Shape;1280;p161"/>
          <p:cNvSpPr txBox="1"/>
          <p:nvPr>
            <p:ph idx="1" type="body"/>
          </p:nvPr>
        </p:nvSpPr>
        <p:spPr>
          <a:xfrm>
            <a:off x="471900" y="1919075"/>
            <a:ext cx="8222100" cy="7677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Index represents position in a string</a:t>
            </a:r>
            <a:endParaRPr>
              <a:latin typeface="Catamaran"/>
              <a:ea typeface="Catamaran"/>
              <a:cs typeface="Catamaran"/>
              <a:sym typeface="Catamaran"/>
            </a:endParaRPr>
          </a:p>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Returns the index of the first occurrence of the specified text</a:t>
            </a:r>
            <a:endParaRPr>
              <a:latin typeface="Catamaran"/>
              <a:ea typeface="Catamaran"/>
              <a:cs typeface="Catamaran"/>
              <a:sym typeface="Catamaran"/>
            </a:endParaRPr>
          </a:p>
          <a:p>
            <a:pPr indent="0" lvl="0" marL="457200" rtl="0" algn="l">
              <a:lnSpc>
                <a:spcPct val="115000"/>
              </a:lnSpc>
              <a:spcBef>
                <a:spcPts val="1600"/>
              </a:spcBef>
              <a:spcAft>
                <a:spcPts val="1600"/>
              </a:spcAft>
              <a:buSzPts val="1800"/>
              <a:buNone/>
            </a:pPr>
            <a:r>
              <a:t/>
            </a:r>
            <a:endParaRPr/>
          </a:p>
        </p:txBody>
      </p:sp>
      <p:sp>
        <p:nvSpPr>
          <p:cNvPr id="1281" name="Google Shape;1281;p161"/>
          <p:cNvSpPr txBox="1"/>
          <p:nvPr/>
        </p:nvSpPr>
        <p:spPr>
          <a:xfrm>
            <a:off x="471900" y="2909900"/>
            <a:ext cx="8154600" cy="19845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Catamaran"/>
                <a:ea typeface="Catamaran"/>
                <a:cs typeface="Catamaran"/>
                <a:sym typeface="Catamaran"/>
              </a:rPr>
              <a:t>Code:</a:t>
            </a:r>
            <a:endParaRPr b="0" i="0" sz="15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BF39C0"/>
                </a:solidFill>
                <a:latin typeface="Courier New"/>
                <a:ea typeface="Courier New"/>
                <a:cs typeface="Courier New"/>
                <a:sym typeface="Courier New"/>
              </a:rPr>
              <a:t>String</a:t>
            </a:r>
            <a:r>
              <a:rPr b="0" i="0" lang="en" sz="1500" u="none" cap="none" strike="noStrike">
                <a:solidFill>
                  <a:srgbClr val="000000"/>
                </a:solidFill>
                <a:latin typeface="Courier New"/>
                <a:ea typeface="Courier New"/>
                <a:cs typeface="Courier New"/>
                <a:sym typeface="Courier New"/>
              </a:rPr>
              <a:t> message = </a:t>
            </a:r>
            <a:r>
              <a:rPr lang="en" sz="1500">
                <a:solidFill>
                  <a:srgbClr val="CC0000"/>
                </a:solidFill>
                <a:latin typeface="Courier New"/>
                <a:ea typeface="Courier New"/>
                <a:cs typeface="Courier New"/>
                <a:sym typeface="Courier New"/>
              </a:rPr>
              <a:t>"januaryfebruarymarch"</a:t>
            </a:r>
            <a:r>
              <a:rPr b="0" i="0" lang="en" sz="1500" u="none" cap="none" strike="noStrike">
                <a:solidFill>
                  <a:srgbClr val="000000"/>
                </a:solidFill>
                <a:latin typeface="Courier New"/>
                <a:ea typeface="Courier New"/>
                <a:cs typeface="Courier New"/>
                <a:sym typeface="Courier New"/>
              </a:rPr>
              <a:t>;</a:t>
            </a:r>
            <a:endParaRPr b="0" i="0" sz="15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500"/>
              <a:buFont typeface="Arial"/>
              <a:buNone/>
            </a:pPr>
            <a:r>
              <a:rPr lang="en" sz="1500">
                <a:latin typeface="Courier New"/>
                <a:ea typeface="Courier New"/>
                <a:cs typeface="Courier New"/>
                <a:sym typeface="Courier New"/>
              </a:rPr>
              <a:t>			   // 0123456</a:t>
            </a:r>
            <a:r>
              <a:rPr b="1" lang="en" sz="1500">
                <a:latin typeface="Courier New"/>
                <a:ea typeface="Courier New"/>
                <a:cs typeface="Courier New"/>
                <a:sym typeface="Courier New"/>
              </a:rPr>
              <a:t>7</a:t>
            </a:r>
            <a:endParaRPr b="1" sz="1500">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333333"/>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38761D"/>
                </a:solidFill>
                <a:latin typeface="Courier New"/>
                <a:ea typeface="Courier New"/>
                <a:cs typeface="Courier New"/>
                <a:sym typeface="Courier New"/>
              </a:rPr>
              <a:t>System.out.println</a:t>
            </a:r>
            <a:r>
              <a:rPr b="0" i="0" lang="en" sz="1500" u="none" cap="none" strike="noStrike">
                <a:solidFill>
                  <a:srgbClr val="000000"/>
                </a:solidFill>
                <a:latin typeface="Courier New"/>
                <a:ea typeface="Courier New"/>
                <a:cs typeface="Courier New"/>
                <a:sym typeface="Courier New"/>
              </a:rPr>
              <a:t>(message.indexOf(</a:t>
            </a:r>
            <a:r>
              <a:rPr lang="en" sz="1500">
                <a:solidFill>
                  <a:srgbClr val="CC0000"/>
                </a:solidFill>
                <a:latin typeface="Courier New"/>
                <a:ea typeface="Courier New"/>
                <a:cs typeface="Courier New"/>
                <a:sym typeface="Courier New"/>
              </a:rPr>
              <a:t>"february"</a:t>
            </a:r>
            <a:r>
              <a:rPr b="0" i="0" lang="en" sz="1500" u="none" cap="none" strike="noStrike">
                <a:solidFill>
                  <a:srgbClr val="000000"/>
                </a:solidFill>
                <a:latin typeface="Courier New"/>
                <a:ea typeface="Courier New"/>
                <a:cs typeface="Courier New"/>
                <a:sym typeface="Courier New"/>
              </a:rPr>
              <a:t>));</a:t>
            </a:r>
            <a:endParaRPr b="0" i="0" sz="15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333333"/>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333333"/>
                </a:solidFill>
                <a:latin typeface="Catamaran"/>
                <a:ea typeface="Catamaran"/>
                <a:cs typeface="Catamaran"/>
                <a:sym typeface="Catamaran"/>
              </a:rPr>
              <a:t>Output:</a:t>
            </a:r>
            <a:endParaRPr b="0" i="0" sz="1500" u="none" cap="none" strike="noStrike">
              <a:solidFill>
                <a:srgbClr val="333333"/>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Courier New"/>
                <a:ea typeface="Courier New"/>
                <a:cs typeface="Courier New"/>
                <a:sym typeface="Courier New"/>
              </a:rPr>
              <a:t>7</a:t>
            </a:r>
            <a:endParaRPr b="0" i="0" sz="15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urier New"/>
              <a:ea typeface="Courier New"/>
              <a:cs typeface="Courier New"/>
              <a:sym typeface="Courier New"/>
            </a:endParaRPr>
          </a:p>
        </p:txBody>
      </p:sp>
    </p:spTree>
  </p:cSld>
  <p:clrMapOvr>
    <a:masterClrMapping/>
  </p:clrMapOvr>
</p:sld>
</file>

<file path=ppt/slides/slide1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E7CC3"/>
        </a:solidFill>
      </p:bgPr>
    </p:bg>
    <p:spTree>
      <p:nvGrpSpPr>
        <p:cNvPr id="1285" name="Shape 1285"/>
        <p:cNvGrpSpPr/>
        <p:nvPr/>
      </p:nvGrpSpPr>
      <p:grpSpPr>
        <a:xfrm>
          <a:off x="0" y="0"/>
          <a:ext cx="0" cy="0"/>
          <a:chOff x="0" y="0"/>
          <a:chExt cx="0" cy="0"/>
        </a:xfrm>
      </p:grpSpPr>
      <p:sp>
        <p:nvSpPr>
          <p:cNvPr id="1286" name="Google Shape;1286;p162"/>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800">
                <a:latin typeface="Catamaran"/>
                <a:ea typeface="Catamaran"/>
                <a:cs typeface="Catamaran"/>
                <a:sym typeface="Catamaran"/>
              </a:rPr>
              <a:t>Bonus Section 2: </a:t>
            </a:r>
            <a:r>
              <a:rPr b="1" lang="en" sz="3800">
                <a:latin typeface="Catamaran"/>
                <a:ea typeface="Catamaran"/>
                <a:cs typeface="Catamaran"/>
                <a:sym typeface="Catamaran"/>
              </a:rPr>
              <a:t>Doubles Exception</a:t>
            </a:r>
            <a:endParaRPr b="1" sz="3800">
              <a:latin typeface="Catamaran"/>
              <a:ea typeface="Catamaran"/>
              <a:cs typeface="Catamaran"/>
              <a:sym typeface="Catamaran"/>
            </a:endParaRPr>
          </a:p>
        </p:txBody>
      </p:sp>
      <p:sp>
        <p:nvSpPr>
          <p:cNvPr id="1287" name="Google Shape;1287;p162"/>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tamaran"/>
                <a:ea typeface="Catamaran"/>
                <a:cs typeface="Catamaran"/>
                <a:sym typeface="Catamaran"/>
              </a:rPr>
              <a:t>The case of the long decimal.</a:t>
            </a:r>
            <a:endParaRPr>
              <a:latin typeface="Catamaran"/>
              <a:ea typeface="Catamaran"/>
              <a:cs typeface="Catamaran"/>
              <a:sym typeface="Catamaran"/>
            </a:endParaRPr>
          </a:p>
        </p:txBody>
      </p:sp>
    </p:spTree>
  </p:cSld>
  <p:clrMapOvr>
    <a:masterClrMapping/>
  </p:clrMapOvr>
</p:sld>
</file>

<file path=ppt/slides/slide1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1" name="Shape 1291"/>
        <p:cNvGrpSpPr/>
        <p:nvPr/>
      </p:nvGrpSpPr>
      <p:grpSpPr>
        <a:xfrm>
          <a:off x="0" y="0"/>
          <a:ext cx="0" cy="0"/>
          <a:chOff x="0" y="0"/>
          <a:chExt cx="0" cy="0"/>
        </a:xfrm>
      </p:grpSpPr>
      <p:sp>
        <p:nvSpPr>
          <p:cNvPr id="1292" name="Google Shape;1292;p163"/>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latin typeface="Catamaran"/>
                <a:ea typeface="Catamaran"/>
                <a:cs typeface="Catamaran"/>
                <a:sym typeface="Catamaran"/>
              </a:rPr>
              <a:t>Special case - double</a:t>
            </a:r>
            <a:endParaRPr>
              <a:latin typeface="Catamaran"/>
              <a:ea typeface="Catamaran"/>
              <a:cs typeface="Catamaran"/>
              <a:sym typeface="Catamaran"/>
            </a:endParaRPr>
          </a:p>
        </p:txBody>
      </p:sp>
      <p:sp>
        <p:nvSpPr>
          <p:cNvPr id="1293" name="Google Shape;1293;p163"/>
          <p:cNvSpPr txBox="1"/>
          <p:nvPr>
            <p:ph idx="1" type="body"/>
          </p:nvPr>
        </p:nvSpPr>
        <p:spPr>
          <a:xfrm>
            <a:off x="471900" y="1919075"/>
            <a:ext cx="8222100" cy="4452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Sometimes will get an answer with an unexpectedly long decimal</a:t>
            </a:r>
            <a:endParaRPr>
              <a:latin typeface="Catamaran"/>
              <a:ea typeface="Catamaran"/>
              <a:cs typeface="Catamaran"/>
              <a:sym typeface="Catamaran"/>
            </a:endParaRPr>
          </a:p>
        </p:txBody>
      </p:sp>
      <p:sp>
        <p:nvSpPr>
          <p:cNvPr id="1294" name="Google Shape;1294;p163"/>
          <p:cNvSpPr txBox="1"/>
          <p:nvPr/>
        </p:nvSpPr>
        <p:spPr>
          <a:xfrm>
            <a:off x="471900" y="2364275"/>
            <a:ext cx="8222100" cy="12261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tamaran"/>
                <a:ea typeface="Catamaran"/>
                <a:cs typeface="Catamaran"/>
                <a:sym typeface="Catamaran"/>
              </a:rPr>
              <a:t>Code:</a:t>
            </a:r>
            <a:endParaRPr b="0" i="0" sz="14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38761D"/>
                </a:solidFill>
                <a:latin typeface="Courier New"/>
                <a:ea typeface="Courier New"/>
                <a:cs typeface="Courier New"/>
                <a:sym typeface="Courier New"/>
              </a:rPr>
              <a:t>System.out.println</a:t>
            </a:r>
            <a:r>
              <a:rPr b="0" i="0" lang="en" sz="1400" u="none" cap="none" strike="noStrike">
                <a:solidFill>
                  <a:srgbClr val="000000"/>
                </a:solidFill>
                <a:latin typeface="Courier New"/>
                <a:ea typeface="Courier New"/>
                <a:cs typeface="Courier New"/>
                <a:sym typeface="Courier New"/>
              </a:rPr>
              <a:t>(0.1+0.2);</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tamaran"/>
                <a:ea typeface="Catamaran"/>
                <a:cs typeface="Catamaran"/>
                <a:sym typeface="Catamaran"/>
              </a:rPr>
              <a:t>Output:</a:t>
            </a:r>
            <a:endParaRPr b="0" i="0" sz="14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urier New"/>
                <a:ea typeface="Courier New"/>
                <a:cs typeface="Courier New"/>
                <a:sym typeface="Courier New"/>
              </a:rPr>
              <a:t>0.30000000000000004</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
        <p:nvSpPr>
          <p:cNvPr id="1295" name="Google Shape;1295;p163"/>
          <p:cNvSpPr txBox="1"/>
          <p:nvPr>
            <p:ph idx="1" type="body"/>
          </p:nvPr>
        </p:nvSpPr>
        <p:spPr>
          <a:xfrm>
            <a:off x="471900" y="3690825"/>
            <a:ext cx="8222100" cy="9837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Instead of working in powers of 10, computers work in powers of 2</a:t>
            </a:r>
            <a:endParaRPr>
              <a:latin typeface="Catamaran"/>
              <a:ea typeface="Catamaran"/>
              <a:cs typeface="Catamaran"/>
              <a:sym typeface="Catamaran"/>
            </a:endParaRPr>
          </a:p>
          <a:p>
            <a:pPr indent="-317500" lvl="1" marL="914400" rtl="0" algn="l">
              <a:lnSpc>
                <a:spcPct val="115000"/>
              </a:lnSpc>
              <a:spcBef>
                <a:spcPts val="0"/>
              </a:spcBef>
              <a:spcAft>
                <a:spcPts val="0"/>
              </a:spcAft>
              <a:buSzPts val="1400"/>
              <a:buFont typeface="Catamaran"/>
              <a:buChar char="○"/>
            </a:pPr>
            <a:r>
              <a:rPr lang="en">
                <a:latin typeface="Catamaran"/>
                <a:ea typeface="Catamaran"/>
                <a:cs typeface="Catamaran"/>
                <a:sym typeface="Catamaran"/>
              </a:rPr>
              <a:t>No exact representation for ‘0.3’ in powers of 2</a:t>
            </a:r>
            <a:endParaRPr>
              <a:latin typeface="Catamaran"/>
              <a:ea typeface="Catamaran"/>
              <a:cs typeface="Catamaran"/>
              <a:sym typeface="Catamaran"/>
            </a:endParaRPr>
          </a:p>
          <a:p>
            <a:pPr indent="-317500" lvl="1" marL="914400" rtl="0" algn="l">
              <a:lnSpc>
                <a:spcPct val="115000"/>
              </a:lnSpc>
              <a:spcBef>
                <a:spcPts val="0"/>
              </a:spcBef>
              <a:spcAft>
                <a:spcPts val="0"/>
              </a:spcAft>
              <a:buSzPts val="1400"/>
              <a:buFont typeface="Catamaran"/>
              <a:buChar char="○"/>
            </a:pPr>
            <a:r>
              <a:rPr lang="en">
                <a:latin typeface="Catamaran"/>
                <a:ea typeface="Catamaran"/>
                <a:cs typeface="Catamaran"/>
                <a:sym typeface="Catamaran"/>
              </a:rPr>
              <a:t>Can also get the same result with other types of operations</a:t>
            </a:r>
            <a:endParaRPr>
              <a:latin typeface="Catamaran"/>
              <a:ea typeface="Catamaran"/>
              <a:cs typeface="Catamaran"/>
              <a:sym typeface="Catamara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8"/>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latin typeface="Catamaran"/>
                <a:ea typeface="Catamaran"/>
                <a:cs typeface="Catamaran"/>
                <a:sym typeface="Catamaran"/>
              </a:rPr>
              <a:t>Variables (continued)</a:t>
            </a:r>
            <a:endParaRPr>
              <a:latin typeface="Catamaran"/>
              <a:ea typeface="Catamaran"/>
              <a:cs typeface="Catamaran"/>
              <a:sym typeface="Catamaran"/>
            </a:endParaRPr>
          </a:p>
        </p:txBody>
      </p:sp>
      <p:sp>
        <p:nvSpPr>
          <p:cNvPr id="209" name="Google Shape;209;p38"/>
          <p:cNvSpPr txBox="1"/>
          <p:nvPr>
            <p:ph idx="1" type="body"/>
          </p:nvPr>
        </p:nvSpPr>
        <p:spPr>
          <a:xfrm>
            <a:off x="471900" y="1919075"/>
            <a:ext cx="8222100" cy="5067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When we first define a variable, it is called </a:t>
            </a:r>
            <a:r>
              <a:rPr b="1" lang="en">
                <a:latin typeface="Catamaran"/>
                <a:ea typeface="Catamaran"/>
                <a:cs typeface="Catamaran"/>
                <a:sym typeface="Catamaran"/>
              </a:rPr>
              <a:t>initialization</a:t>
            </a:r>
            <a:endParaRPr b="1">
              <a:latin typeface="Catamaran"/>
              <a:ea typeface="Catamaran"/>
              <a:cs typeface="Catamaran"/>
              <a:sym typeface="Catamaran"/>
            </a:endParaRPr>
          </a:p>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You can change the value of a variable at any point</a:t>
            </a:r>
            <a:endParaRPr>
              <a:latin typeface="Catamaran"/>
              <a:ea typeface="Catamaran"/>
              <a:cs typeface="Catamaran"/>
              <a:sym typeface="Catamaran"/>
            </a:endParaRPr>
          </a:p>
        </p:txBody>
      </p:sp>
      <p:sp>
        <p:nvSpPr>
          <p:cNvPr id="210" name="Google Shape;210;p38"/>
          <p:cNvSpPr txBox="1"/>
          <p:nvPr/>
        </p:nvSpPr>
        <p:spPr>
          <a:xfrm>
            <a:off x="471900" y="2647950"/>
            <a:ext cx="8222100" cy="2249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 u="none" cap="none" strike="noStrike">
                <a:solidFill>
                  <a:srgbClr val="000000"/>
                </a:solidFill>
                <a:latin typeface="Catamaran"/>
                <a:ea typeface="Catamaran"/>
                <a:cs typeface="Catamaran"/>
                <a:sym typeface="Catamaran"/>
              </a:rPr>
              <a:t>Code:</a:t>
            </a:r>
            <a:endParaRPr b="0" i="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rPr b="0" i="0" lang="en" u="none" cap="none" strike="noStrike">
                <a:solidFill>
                  <a:srgbClr val="BF39C0"/>
                </a:solidFill>
                <a:latin typeface="Courier New"/>
                <a:ea typeface="Courier New"/>
                <a:cs typeface="Courier New"/>
                <a:sym typeface="Courier New"/>
              </a:rPr>
              <a:t>String</a:t>
            </a:r>
            <a:r>
              <a:rPr b="0" i="0" lang="en" u="none" cap="none" strike="noStrike">
                <a:solidFill>
                  <a:srgbClr val="000000"/>
                </a:solidFill>
                <a:latin typeface="Courier New"/>
                <a:ea typeface="Courier New"/>
                <a:cs typeface="Courier New"/>
                <a:sym typeface="Courier New"/>
              </a:rPr>
              <a:t> message = </a:t>
            </a:r>
            <a:r>
              <a:rPr b="0" i="0" lang="en" u="none" cap="none" strike="noStrike">
                <a:solidFill>
                  <a:srgbClr val="CC0000"/>
                </a:solidFill>
                <a:latin typeface="Courier New"/>
                <a:ea typeface="Courier New"/>
                <a:cs typeface="Courier New"/>
                <a:sym typeface="Courier New"/>
              </a:rPr>
              <a:t>"Hello world!"</a:t>
            </a:r>
            <a:r>
              <a:rPr b="0" i="0" lang="en" u="none" cap="none" strike="noStrike">
                <a:solidFill>
                  <a:srgbClr val="000000"/>
                </a:solidFill>
                <a:latin typeface="Courier New"/>
                <a:ea typeface="Courier New"/>
                <a:cs typeface="Courier New"/>
                <a:sym typeface="Courier New"/>
              </a:rPr>
              <a:t>;</a:t>
            </a:r>
            <a:endParaRPr b="0" i="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600"/>
              <a:buFont typeface="Arial"/>
              <a:buNone/>
            </a:pPr>
            <a:r>
              <a:rPr b="0" i="0" lang="en" u="none" cap="none" strike="noStrike">
                <a:solidFill>
                  <a:srgbClr val="38761D"/>
                </a:solidFill>
                <a:latin typeface="Courier New"/>
                <a:ea typeface="Courier New"/>
                <a:cs typeface="Courier New"/>
                <a:sym typeface="Courier New"/>
              </a:rPr>
              <a:t>System.out.println</a:t>
            </a:r>
            <a:r>
              <a:rPr b="0" i="0" lang="en" u="none" cap="none" strike="noStrike">
                <a:solidFill>
                  <a:srgbClr val="000000"/>
                </a:solidFill>
                <a:latin typeface="Courier New"/>
                <a:ea typeface="Courier New"/>
                <a:cs typeface="Courier New"/>
                <a:sym typeface="Courier New"/>
              </a:rPr>
              <a:t>(message);</a:t>
            </a:r>
            <a:endParaRPr b="0" i="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600"/>
              <a:buFont typeface="Arial"/>
              <a:buNone/>
            </a:pPr>
            <a:r>
              <a:t/>
            </a:r>
            <a:endParaRPr b="0" i="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600"/>
              <a:buFont typeface="Arial"/>
              <a:buNone/>
            </a:pPr>
            <a:r>
              <a:rPr b="0" i="0" lang="en" u="none" cap="none" strike="noStrike">
                <a:solidFill>
                  <a:srgbClr val="000000"/>
                </a:solidFill>
                <a:latin typeface="Courier New"/>
                <a:ea typeface="Courier New"/>
                <a:cs typeface="Courier New"/>
                <a:sym typeface="Courier New"/>
              </a:rPr>
              <a:t>message = </a:t>
            </a:r>
            <a:r>
              <a:rPr b="0" i="0" lang="en" u="none" cap="none" strike="noStrike">
                <a:solidFill>
                  <a:srgbClr val="CC0000"/>
                </a:solidFill>
                <a:latin typeface="Courier New"/>
                <a:ea typeface="Courier New"/>
                <a:cs typeface="Courier New"/>
                <a:sym typeface="Courier New"/>
              </a:rPr>
              <a:t>"</a:t>
            </a:r>
            <a:r>
              <a:rPr lang="en">
                <a:solidFill>
                  <a:srgbClr val="CC0000"/>
                </a:solidFill>
                <a:latin typeface="Courier New"/>
                <a:ea typeface="Courier New"/>
                <a:cs typeface="Courier New"/>
                <a:sym typeface="Courier New"/>
              </a:rPr>
              <a:t>Java</a:t>
            </a:r>
            <a:r>
              <a:rPr b="0" i="0" lang="en" u="none" cap="none" strike="noStrike">
                <a:solidFill>
                  <a:srgbClr val="CC0000"/>
                </a:solidFill>
                <a:latin typeface="Courier New"/>
                <a:ea typeface="Courier New"/>
                <a:cs typeface="Courier New"/>
                <a:sym typeface="Courier New"/>
              </a:rPr>
              <a:t> is my favorite language!"</a:t>
            </a:r>
            <a:r>
              <a:rPr b="0" i="0" lang="en" u="none" cap="none" strike="noStrike">
                <a:solidFill>
                  <a:srgbClr val="000000"/>
                </a:solidFill>
                <a:latin typeface="Courier New"/>
                <a:ea typeface="Courier New"/>
                <a:cs typeface="Courier New"/>
                <a:sym typeface="Courier New"/>
              </a:rPr>
              <a:t>;</a:t>
            </a:r>
            <a:endParaRPr b="0" i="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600"/>
              <a:buFont typeface="Arial"/>
              <a:buNone/>
            </a:pPr>
            <a:r>
              <a:rPr b="0" i="0" lang="en" u="none" cap="none" strike="noStrike">
                <a:solidFill>
                  <a:srgbClr val="38761D"/>
                </a:solidFill>
                <a:latin typeface="Courier New"/>
                <a:ea typeface="Courier New"/>
                <a:cs typeface="Courier New"/>
                <a:sym typeface="Courier New"/>
              </a:rPr>
              <a:t>System.out.println</a:t>
            </a:r>
            <a:r>
              <a:rPr b="0" i="0" lang="en" u="none" cap="none" strike="noStrike">
                <a:solidFill>
                  <a:srgbClr val="000000"/>
                </a:solidFill>
                <a:latin typeface="Courier New"/>
                <a:ea typeface="Courier New"/>
                <a:cs typeface="Courier New"/>
                <a:sym typeface="Courier New"/>
              </a:rPr>
              <a:t>(message);</a:t>
            </a:r>
            <a:endParaRPr b="0" i="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600"/>
              <a:buFont typeface="Arial"/>
              <a:buNone/>
            </a:pPr>
            <a:r>
              <a:t/>
            </a:r>
            <a:endParaRPr b="0" i="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600"/>
              <a:buFont typeface="Arial"/>
              <a:buNone/>
            </a:pPr>
            <a:r>
              <a:rPr b="0" i="0" lang="en" u="none" cap="none" strike="noStrike">
                <a:solidFill>
                  <a:srgbClr val="000000"/>
                </a:solidFill>
                <a:latin typeface="Catamaran"/>
                <a:ea typeface="Catamaran"/>
                <a:cs typeface="Catamaran"/>
                <a:sym typeface="Catamaran"/>
              </a:rPr>
              <a:t>Output:</a:t>
            </a:r>
            <a:endParaRPr b="0" i="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rPr b="0" i="0" lang="en" u="none" cap="none" strike="noStrike">
                <a:solidFill>
                  <a:srgbClr val="000000"/>
                </a:solidFill>
                <a:latin typeface="Courier New"/>
                <a:ea typeface="Courier New"/>
                <a:cs typeface="Courier New"/>
                <a:sym typeface="Courier New"/>
              </a:rPr>
              <a:t>Hello World!</a:t>
            </a:r>
            <a:endParaRPr b="0" i="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600"/>
              <a:buFont typeface="Arial"/>
              <a:buNone/>
            </a:pPr>
            <a:r>
              <a:rPr lang="en">
                <a:latin typeface="Courier New"/>
                <a:ea typeface="Courier New"/>
                <a:cs typeface="Courier New"/>
                <a:sym typeface="Courier New"/>
              </a:rPr>
              <a:t>Java </a:t>
            </a:r>
            <a:r>
              <a:rPr b="0" i="0" lang="en" u="none" cap="none" strike="noStrike">
                <a:solidFill>
                  <a:srgbClr val="000000"/>
                </a:solidFill>
                <a:latin typeface="Courier New"/>
                <a:ea typeface="Courier New"/>
                <a:cs typeface="Courier New"/>
                <a:sym typeface="Courier New"/>
              </a:rPr>
              <a:t>is my favorite language!</a:t>
            </a:r>
            <a:endParaRPr b="0" i="0" u="none" cap="none" strike="noStrike">
              <a:solidFill>
                <a:srgbClr val="000000"/>
              </a:solidFill>
              <a:latin typeface="Courier New"/>
              <a:ea typeface="Courier New"/>
              <a:cs typeface="Courier New"/>
              <a:sym typeface="Courier New"/>
            </a:endParaRPr>
          </a:p>
        </p:txBody>
      </p:sp>
    </p:spTree>
  </p:cSld>
  <p:clrMapOvr>
    <a:masterClrMapping/>
  </p:clrMapOvr>
</p:sld>
</file>

<file path=ppt/slides/slide1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E7CC3"/>
        </a:solidFill>
      </p:bgPr>
    </p:bg>
    <p:spTree>
      <p:nvGrpSpPr>
        <p:cNvPr id="1299" name="Shape 1299"/>
        <p:cNvGrpSpPr/>
        <p:nvPr/>
      </p:nvGrpSpPr>
      <p:grpSpPr>
        <a:xfrm>
          <a:off x="0" y="0"/>
          <a:ext cx="0" cy="0"/>
          <a:chOff x="0" y="0"/>
          <a:chExt cx="0" cy="0"/>
        </a:xfrm>
      </p:grpSpPr>
      <p:sp>
        <p:nvSpPr>
          <p:cNvPr id="1300" name="Google Shape;1300;p164"/>
          <p:cNvSpPr txBox="1"/>
          <p:nvPr>
            <p:ph type="ctrTitle"/>
          </p:nvPr>
        </p:nvSpPr>
        <p:spPr>
          <a:xfrm>
            <a:off x="390525" y="1819275"/>
            <a:ext cx="9036300" cy="933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800">
                <a:latin typeface="Catamaran"/>
                <a:ea typeface="Catamaran"/>
                <a:cs typeface="Catamaran"/>
                <a:sym typeface="Catamaran"/>
              </a:rPr>
              <a:t>Bonus Section 3: </a:t>
            </a:r>
            <a:r>
              <a:rPr b="1" lang="en" sz="3800">
                <a:latin typeface="Catamaran"/>
                <a:ea typeface="Catamaran"/>
                <a:cs typeface="Catamaran"/>
                <a:sym typeface="Catamaran"/>
              </a:rPr>
              <a:t>Multidimensional Arrays</a:t>
            </a:r>
            <a:endParaRPr b="1" sz="3800">
              <a:latin typeface="Catamaran"/>
              <a:ea typeface="Catamaran"/>
              <a:cs typeface="Catamaran"/>
              <a:sym typeface="Catamaran"/>
            </a:endParaRPr>
          </a:p>
        </p:txBody>
      </p:sp>
      <p:sp>
        <p:nvSpPr>
          <p:cNvPr id="1301" name="Google Shape;1301;p164"/>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tamaran"/>
                <a:ea typeface="Catamaran"/>
                <a:cs typeface="Catamaran"/>
                <a:sym typeface="Catamaran"/>
              </a:rPr>
              <a:t>Arrays inside arrays!</a:t>
            </a:r>
            <a:endParaRPr>
              <a:latin typeface="Catamaran"/>
              <a:ea typeface="Catamaran"/>
              <a:cs typeface="Catamaran"/>
              <a:sym typeface="Catamaran"/>
            </a:endParaRPr>
          </a:p>
        </p:txBody>
      </p:sp>
    </p:spTree>
  </p:cSld>
  <p:clrMapOvr>
    <a:masterClrMapping/>
  </p:clrMapOvr>
</p:sld>
</file>

<file path=ppt/slides/slide1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5" name="Shape 1305"/>
        <p:cNvGrpSpPr/>
        <p:nvPr/>
      </p:nvGrpSpPr>
      <p:grpSpPr>
        <a:xfrm>
          <a:off x="0" y="0"/>
          <a:ext cx="0" cy="0"/>
          <a:chOff x="0" y="0"/>
          <a:chExt cx="0" cy="0"/>
        </a:xfrm>
      </p:grpSpPr>
      <p:sp>
        <p:nvSpPr>
          <p:cNvPr id="1306" name="Google Shape;1306;p165"/>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latin typeface="Catamaran"/>
                <a:ea typeface="Catamaran"/>
                <a:cs typeface="Catamaran"/>
                <a:sym typeface="Catamaran"/>
              </a:rPr>
              <a:t>Multidimensional Arrays</a:t>
            </a:r>
            <a:endParaRPr>
              <a:latin typeface="Catamaran"/>
              <a:ea typeface="Catamaran"/>
              <a:cs typeface="Catamaran"/>
              <a:sym typeface="Catamaran"/>
            </a:endParaRPr>
          </a:p>
        </p:txBody>
      </p:sp>
      <p:sp>
        <p:nvSpPr>
          <p:cNvPr id="1307" name="Google Shape;1307;p165"/>
          <p:cNvSpPr txBox="1"/>
          <p:nvPr>
            <p:ph idx="1" type="body"/>
          </p:nvPr>
        </p:nvSpPr>
        <p:spPr>
          <a:xfrm>
            <a:off x="471900" y="1919075"/>
            <a:ext cx="8222100" cy="7677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Multidimensional arrays are </a:t>
            </a:r>
            <a:r>
              <a:rPr b="1" lang="en">
                <a:latin typeface="Catamaran"/>
                <a:ea typeface="Catamaran"/>
                <a:cs typeface="Catamaran"/>
                <a:sym typeface="Catamaran"/>
              </a:rPr>
              <a:t>arrays within arrays</a:t>
            </a:r>
            <a:r>
              <a:rPr lang="en">
                <a:latin typeface="Catamaran"/>
                <a:ea typeface="Catamaran"/>
                <a:cs typeface="Catamaran"/>
                <a:sym typeface="Catamaran"/>
              </a:rPr>
              <a:t>.</a:t>
            </a:r>
            <a:endParaRPr>
              <a:latin typeface="Catamaran"/>
              <a:ea typeface="Catamaran"/>
              <a:cs typeface="Catamaran"/>
              <a:sym typeface="Catamaran"/>
            </a:endParaRPr>
          </a:p>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For instance, an array inside an array creates a </a:t>
            </a:r>
            <a:r>
              <a:rPr b="1" lang="en">
                <a:latin typeface="Catamaran"/>
                <a:ea typeface="Catamaran"/>
                <a:cs typeface="Catamaran"/>
                <a:sym typeface="Catamaran"/>
              </a:rPr>
              <a:t>2D array</a:t>
            </a:r>
            <a:r>
              <a:rPr lang="en">
                <a:latin typeface="Catamaran"/>
                <a:ea typeface="Catamaran"/>
                <a:cs typeface="Catamaran"/>
                <a:sym typeface="Catamaran"/>
              </a:rPr>
              <a:t> (rows and columns).</a:t>
            </a:r>
            <a:endParaRPr>
              <a:latin typeface="Catamaran"/>
              <a:ea typeface="Catamaran"/>
              <a:cs typeface="Catamaran"/>
              <a:sym typeface="Catamaran"/>
            </a:endParaRPr>
          </a:p>
          <a:p>
            <a:pPr indent="0" lvl="0" marL="0" rtl="0" algn="l">
              <a:lnSpc>
                <a:spcPct val="115000"/>
              </a:lnSpc>
              <a:spcBef>
                <a:spcPts val="0"/>
              </a:spcBef>
              <a:spcAft>
                <a:spcPts val="0"/>
              </a:spcAft>
              <a:buNone/>
            </a:pPr>
            <a:r>
              <a:t/>
            </a:r>
            <a:endParaRPr>
              <a:latin typeface="Catamaran"/>
              <a:ea typeface="Catamaran"/>
              <a:cs typeface="Catamaran"/>
              <a:sym typeface="Catamaran"/>
            </a:endParaRPr>
          </a:p>
          <a:p>
            <a:pPr indent="0" lvl="0" marL="0" rtl="0" algn="l">
              <a:lnSpc>
                <a:spcPct val="115000"/>
              </a:lnSpc>
              <a:spcBef>
                <a:spcPts val="0"/>
              </a:spcBef>
              <a:spcAft>
                <a:spcPts val="0"/>
              </a:spcAft>
              <a:buNone/>
            </a:pPr>
            <a:r>
              <a:t/>
            </a:r>
            <a:endParaRPr>
              <a:latin typeface="Catamaran"/>
              <a:ea typeface="Catamaran"/>
              <a:cs typeface="Catamaran"/>
              <a:sym typeface="Catamaran"/>
            </a:endParaRPr>
          </a:p>
          <a:p>
            <a:pPr indent="0" lvl="0" marL="0" rtl="0" algn="l">
              <a:lnSpc>
                <a:spcPct val="115000"/>
              </a:lnSpc>
              <a:spcBef>
                <a:spcPts val="0"/>
              </a:spcBef>
              <a:spcAft>
                <a:spcPts val="0"/>
              </a:spcAft>
              <a:buNone/>
            </a:pPr>
            <a:r>
              <a:t/>
            </a:r>
            <a:endParaRPr>
              <a:latin typeface="Catamaran"/>
              <a:ea typeface="Catamaran"/>
              <a:cs typeface="Catamaran"/>
              <a:sym typeface="Catamaran"/>
            </a:endParaRPr>
          </a:p>
          <a:p>
            <a:pPr indent="0" lvl="0" marL="0" rtl="0" algn="l">
              <a:lnSpc>
                <a:spcPct val="115000"/>
              </a:lnSpc>
              <a:spcBef>
                <a:spcPts val="0"/>
              </a:spcBef>
              <a:spcAft>
                <a:spcPts val="0"/>
              </a:spcAft>
              <a:buNone/>
            </a:pPr>
            <a:r>
              <a:t/>
            </a:r>
            <a:endParaRPr>
              <a:latin typeface="Catamaran"/>
              <a:ea typeface="Catamaran"/>
              <a:cs typeface="Catamaran"/>
              <a:sym typeface="Catamaran"/>
            </a:endParaRPr>
          </a:p>
          <a:p>
            <a:pPr indent="-342900" lvl="0" marL="457200" marR="0" rtl="0" algn="l">
              <a:lnSpc>
                <a:spcPct val="115000"/>
              </a:lnSpc>
              <a:spcBef>
                <a:spcPts val="0"/>
              </a:spcBef>
              <a:spcAft>
                <a:spcPts val="0"/>
              </a:spcAft>
              <a:buSzPts val="1800"/>
              <a:buFont typeface="Catamaran"/>
              <a:buChar char="●"/>
            </a:pPr>
            <a:r>
              <a:rPr lang="en">
                <a:latin typeface="Catamaran"/>
                <a:ea typeface="Catamaran"/>
                <a:cs typeface="Catamaran"/>
                <a:sym typeface="Catamaran"/>
              </a:rPr>
              <a:t>The code to above creates an array of 0’s with </a:t>
            </a:r>
            <a:r>
              <a:rPr b="1" lang="en">
                <a:latin typeface="Catamaran"/>
                <a:ea typeface="Catamaran"/>
                <a:cs typeface="Catamaran"/>
                <a:sym typeface="Catamaran"/>
              </a:rPr>
              <a:t>5 rows and 3 columns</a:t>
            </a:r>
            <a:r>
              <a:rPr lang="en">
                <a:latin typeface="Catamaran"/>
                <a:ea typeface="Catamaran"/>
                <a:cs typeface="Catamaran"/>
                <a:sym typeface="Catamaran"/>
              </a:rPr>
              <a:t>.</a:t>
            </a:r>
            <a:endParaRPr>
              <a:latin typeface="Catamaran"/>
              <a:ea typeface="Catamaran"/>
              <a:cs typeface="Catamaran"/>
              <a:sym typeface="Catamaran"/>
            </a:endParaRPr>
          </a:p>
          <a:p>
            <a:pPr indent="-342900" lvl="0" marL="457200" marR="0" rtl="0" algn="l">
              <a:lnSpc>
                <a:spcPct val="115000"/>
              </a:lnSpc>
              <a:spcBef>
                <a:spcPts val="0"/>
              </a:spcBef>
              <a:spcAft>
                <a:spcPts val="0"/>
              </a:spcAft>
              <a:buSzPts val="1800"/>
              <a:buFont typeface="Catamaran"/>
              <a:buChar char="●"/>
            </a:pPr>
            <a:r>
              <a:rPr lang="en">
                <a:latin typeface="Catamaran"/>
                <a:ea typeface="Catamaran"/>
                <a:cs typeface="Catamaran"/>
                <a:sym typeface="Catamaran"/>
              </a:rPr>
              <a:t>Take note of the </a:t>
            </a:r>
            <a:r>
              <a:rPr b="1" lang="en">
                <a:latin typeface="Catamaran"/>
                <a:ea typeface="Catamaran"/>
                <a:cs typeface="Catamaran"/>
                <a:sym typeface="Catamaran"/>
              </a:rPr>
              <a:t>differences </a:t>
            </a:r>
            <a:r>
              <a:rPr lang="en">
                <a:latin typeface="Catamaran"/>
                <a:ea typeface="Catamaran"/>
                <a:cs typeface="Catamaran"/>
                <a:sym typeface="Catamaran"/>
              </a:rPr>
              <a:t>between making a 1D array and a 2D array.</a:t>
            </a:r>
            <a:endParaRPr>
              <a:latin typeface="Catamaran"/>
              <a:ea typeface="Catamaran"/>
              <a:cs typeface="Catamaran"/>
              <a:sym typeface="Catamaran"/>
            </a:endParaRPr>
          </a:p>
        </p:txBody>
      </p:sp>
      <p:sp>
        <p:nvSpPr>
          <p:cNvPr id="1308" name="Google Shape;1308;p165"/>
          <p:cNvSpPr txBox="1"/>
          <p:nvPr/>
        </p:nvSpPr>
        <p:spPr>
          <a:xfrm>
            <a:off x="1398750" y="2923650"/>
            <a:ext cx="6368400" cy="6831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lang="en" sz="1600">
                <a:latin typeface="Catamaran"/>
                <a:ea typeface="Catamaran"/>
                <a:cs typeface="Catamaran"/>
                <a:sym typeface="Catamaran"/>
              </a:rPr>
              <a:t>Example</a:t>
            </a:r>
            <a:r>
              <a:rPr b="0" i="0" lang="en" sz="1600" u="none" cap="none" strike="noStrike">
                <a:solidFill>
                  <a:srgbClr val="000000"/>
                </a:solidFill>
                <a:latin typeface="Catamaran"/>
                <a:ea typeface="Catamaran"/>
                <a:cs typeface="Catamaran"/>
                <a:sym typeface="Catamaran"/>
              </a:rPr>
              <a:t>:</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800"/>
              <a:buFont typeface="Arial"/>
              <a:buNone/>
            </a:pPr>
            <a:r>
              <a:rPr lang="en" sz="1700">
                <a:solidFill>
                  <a:srgbClr val="BF39C0"/>
                </a:solidFill>
                <a:latin typeface="Courier New"/>
                <a:ea typeface="Courier New"/>
                <a:cs typeface="Courier New"/>
                <a:sym typeface="Courier New"/>
              </a:rPr>
              <a:t>int</a:t>
            </a:r>
            <a:r>
              <a:rPr b="0" i="0" lang="en" sz="1700" u="none" cap="none" strike="noStrike">
                <a:solidFill>
                  <a:srgbClr val="000000"/>
                </a:solidFill>
                <a:latin typeface="Courier New"/>
                <a:ea typeface="Courier New"/>
                <a:cs typeface="Courier New"/>
                <a:sym typeface="Courier New"/>
              </a:rPr>
              <a:t>[][] </a:t>
            </a:r>
            <a:r>
              <a:rPr lang="en" sz="1700">
                <a:latin typeface="Courier New"/>
                <a:ea typeface="Courier New"/>
                <a:cs typeface="Courier New"/>
                <a:sym typeface="Courier New"/>
              </a:rPr>
              <a:t>nums </a:t>
            </a:r>
            <a:r>
              <a:rPr b="0" i="0" lang="en" sz="1700" u="none" cap="none" strike="noStrike">
                <a:solidFill>
                  <a:srgbClr val="38761D"/>
                </a:solidFill>
                <a:latin typeface="Courier New"/>
                <a:ea typeface="Courier New"/>
                <a:cs typeface="Courier New"/>
                <a:sym typeface="Courier New"/>
              </a:rPr>
              <a:t>= </a:t>
            </a:r>
            <a:r>
              <a:rPr lang="en" sz="1700">
                <a:latin typeface="Courier New"/>
                <a:ea typeface="Courier New"/>
                <a:cs typeface="Courier New"/>
                <a:sym typeface="Courier New"/>
              </a:rPr>
              <a:t>new </a:t>
            </a:r>
            <a:r>
              <a:rPr lang="en" sz="1700">
                <a:solidFill>
                  <a:srgbClr val="BF39C0"/>
                </a:solidFill>
                <a:latin typeface="Courier New"/>
                <a:ea typeface="Courier New"/>
                <a:cs typeface="Courier New"/>
                <a:sym typeface="Courier New"/>
              </a:rPr>
              <a:t>int</a:t>
            </a:r>
            <a:r>
              <a:rPr lang="en" sz="1700">
                <a:latin typeface="Courier New"/>
                <a:ea typeface="Courier New"/>
                <a:cs typeface="Courier New"/>
                <a:sym typeface="Courier New"/>
              </a:rPr>
              <a:t>[5][3]</a:t>
            </a:r>
            <a:r>
              <a:rPr b="0" i="0" lang="en" sz="1700" u="none" cap="none" strike="noStrike">
                <a:solidFill>
                  <a:srgbClr val="000000"/>
                </a:solidFill>
                <a:latin typeface="Courier New"/>
                <a:ea typeface="Courier New"/>
                <a:cs typeface="Courier New"/>
                <a:sym typeface="Courier New"/>
              </a:rPr>
              <a:t>;</a:t>
            </a:r>
            <a:endParaRPr b="0" i="0" sz="1700" u="none" cap="none" strike="noStrike">
              <a:solidFill>
                <a:srgbClr val="38761D"/>
              </a:solidFill>
              <a:latin typeface="Courier New"/>
              <a:ea typeface="Courier New"/>
              <a:cs typeface="Courier New"/>
              <a:sym typeface="Courier New"/>
            </a:endParaRPr>
          </a:p>
        </p:txBody>
      </p:sp>
    </p:spTree>
  </p:cSld>
  <p:clrMapOvr>
    <a:masterClrMapping/>
  </p:clrMapOvr>
</p:sld>
</file>

<file path=ppt/slides/slide1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2" name="Shape 1312"/>
        <p:cNvGrpSpPr/>
        <p:nvPr/>
      </p:nvGrpSpPr>
      <p:grpSpPr>
        <a:xfrm>
          <a:off x="0" y="0"/>
          <a:ext cx="0" cy="0"/>
          <a:chOff x="0" y="0"/>
          <a:chExt cx="0" cy="0"/>
        </a:xfrm>
      </p:grpSpPr>
      <p:sp>
        <p:nvSpPr>
          <p:cNvPr id="1313" name="Google Shape;1313;p166"/>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latin typeface="Catamaran"/>
                <a:ea typeface="Catamaran"/>
                <a:cs typeface="Catamaran"/>
                <a:sym typeface="Catamaran"/>
              </a:rPr>
              <a:t>2D Arrays</a:t>
            </a:r>
            <a:endParaRPr>
              <a:latin typeface="Catamaran"/>
              <a:ea typeface="Catamaran"/>
              <a:cs typeface="Catamaran"/>
              <a:sym typeface="Catamaran"/>
            </a:endParaRPr>
          </a:p>
        </p:txBody>
      </p:sp>
      <p:sp>
        <p:nvSpPr>
          <p:cNvPr id="1314" name="Google Shape;1314;p166"/>
          <p:cNvSpPr txBox="1"/>
          <p:nvPr>
            <p:ph idx="1" type="body"/>
          </p:nvPr>
        </p:nvSpPr>
        <p:spPr>
          <a:xfrm>
            <a:off x="471900" y="1919075"/>
            <a:ext cx="8222100" cy="7677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If you know each element of the 2D array, you can create it like so:</a:t>
            </a:r>
            <a:endParaRPr>
              <a:latin typeface="Catamaran"/>
              <a:ea typeface="Catamaran"/>
              <a:cs typeface="Catamaran"/>
              <a:sym typeface="Catamaran"/>
            </a:endParaRPr>
          </a:p>
          <a:p>
            <a:pPr indent="0" lvl="0" marL="0" rtl="0" algn="l">
              <a:lnSpc>
                <a:spcPct val="115000"/>
              </a:lnSpc>
              <a:spcBef>
                <a:spcPts val="0"/>
              </a:spcBef>
              <a:spcAft>
                <a:spcPts val="0"/>
              </a:spcAft>
              <a:buNone/>
            </a:pPr>
            <a:r>
              <a:t/>
            </a:r>
            <a:endParaRPr>
              <a:latin typeface="Catamaran"/>
              <a:ea typeface="Catamaran"/>
              <a:cs typeface="Catamaran"/>
              <a:sym typeface="Catamaran"/>
            </a:endParaRPr>
          </a:p>
          <a:p>
            <a:pPr indent="0" lvl="0" marL="0" rtl="0" algn="l">
              <a:lnSpc>
                <a:spcPct val="115000"/>
              </a:lnSpc>
              <a:spcBef>
                <a:spcPts val="0"/>
              </a:spcBef>
              <a:spcAft>
                <a:spcPts val="0"/>
              </a:spcAft>
              <a:buNone/>
            </a:pPr>
            <a:r>
              <a:t/>
            </a:r>
            <a:endParaRPr>
              <a:latin typeface="Catamaran"/>
              <a:ea typeface="Catamaran"/>
              <a:cs typeface="Catamaran"/>
              <a:sym typeface="Catamaran"/>
            </a:endParaRPr>
          </a:p>
          <a:p>
            <a:pPr indent="0" lvl="0" marL="0" rtl="0" algn="l">
              <a:lnSpc>
                <a:spcPct val="115000"/>
              </a:lnSpc>
              <a:spcBef>
                <a:spcPts val="0"/>
              </a:spcBef>
              <a:spcAft>
                <a:spcPts val="0"/>
              </a:spcAft>
              <a:buNone/>
            </a:pPr>
            <a:r>
              <a:t/>
            </a:r>
            <a:endParaRPr>
              <a:latin typeface="Catamaran"/>
              <a:ea typeface="Catamaran"/>
              <a:cs typeface="Catamaran"/>
              <a:sym typeface="Catamaran"/>
            </a:endParaRPr>
          </a:p>
          <a:p>
            <a:pPr indent="0" lvl="0" marL="0" marR="0" rtl="0" algn="l">
              <a:lnSpc>
                <a:spcPct val="115000"/>
              </a:lnSpc>
              <a:spcBef>
                <a:spcPts val="0"/>
              </a:spcBef>
              <a:spcAft>
                <a:spcPts val="0"/>
              </a:spcAft>
              <a:buNone/>
            </a:pPr>
            <a:r>
              <a:t/>
            </a:r>
            <a:endParaRPr>
              <a:latin typeface="Catamaran"/>
              <a:ea typeface="Catamaran"/>
              <a:cs typeface="Catamaran"/>
              <a:sym typeface="Catamaran"/>
            </a:endParaRPr>
          </a:p>
          <a:p>
            <a:pPr indent="0" lvl="0" marL="0" marR="0" rtl="0" algn="l">
              <a:lnSpc>
                <a:spcPct val="115000"/>
              </a:lnSpc>
              <a:spcBef>
                <a:spcPts val="0"/>
              </a:spcBef>
              <a:spcAft>
                <a:spcPts val="0"/>
              </a:spcAft>
              <a:buNone/>
            </a:pPr>
            <a:r>
              <a:t/>
            </a:r>
            <a:endParaRPr>
              <a:latin typeface="Catamaran"/>
              <a:ea typeface="Catamaran"/>
              <a:cs typeface="Catamaran"/>
              <a:sym typeface="Catamaran"/>
            </a:endParaRPr>
          </a:p>
          <a:p>
            <a:pPr indent="-342900" lvl="0" marL="457200" marR="0" rtl="0" algn="l">
              <a:lnSpc>
                <a:spcPct val="115000"/>
              </a:lnSpc>
              <a:spcBef>
                <a:spcPts val="0"/>
              </a:spcBef>
              <a:spcAft>
                <a:spcPts val="0"/>
              </a:spcAft>
              <a:buSzPts val="1800"/>
              <a:buFont typeface="Catamaran"/>
              <a:buChar char="●"/>
            </a:pPr>
            <a:r>
              <a:rPr lang="en">
                <a:latin typeface="Catamaran"/>
                <a:ea typeface="Catamaran"/>
                <a:cs typeface="Catamaran"/>
                <a:sym typeface="Catamaran"/>
              </a:rPr>
              <a:t>What is the </a:t>
            </a:r>
            <a:r>
              <a:rPr b="1" lang="en">
                <a:latin typeface="Catamaran"/>
                <a:ea typeface="Catamaran"/>
                <a:cs typeface="Catamaran"/>
                <a:sym typeface="Catamaran"/>
              </a:rPr>
              <a:t>length </a:t>
            </a:r>
            <a:r>
              <a:rPr lang="en">
                <a:latin typeface="Catamaran"/>
                <a:ea typeface="Catamaran"/>
                <a:cs typeface="Catamaran"/>
                <a:sym typeface="Catamaran"/>
              </a:rPr>
              <a:t>of the second row?</a:t>
            </a:r>
            <a:endParaRPr>
              <a:latin typeface="Catamaran"/>
              <a:ea typeface="Catamaran"/>
              <a:cs typeface="Catamaran"/>
              <a:sym typeface="Catamaran"/>
            </a:endParaRPr>
          </a:p>
        </p:txBody>
      </p:sp>
      <p:sp>
        <p:nvSpPr>
          <p:cNvPr id="1315" name="Google Shape;1315;p166"/>
          <p:cNvSpPr txBox="1"/>
          <p:nvPr/>
        </p:nvSpPr>
        <p:spPr>
          <a:xfrm>
            <a:off x="1398750" y="2618850"/>
            <a:ext cx="6368400" cy="993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lang="en" sz="1600">
                <a:latin typeface="Catamaran"/>
                <a:ea typeface="Catamaran"/>
                <a:cs typeface="Catamaran"/>
                <a:sym typeface="Catamaran"/>
              </a:rPr>
              <a:t>Code</a:t>
            </a:r>
            <a:r>
              <a:rPr b="0" i="0" lang="en" sz="1600" u="none" cap="none" strike="noStrike">
                <a:solidFill>
                  <a:srgbClr val="000000"/>
                </a:solidFill>
                <a:latin typeface="Catamaran"/>
                <a:ea typeface="Catamaran"/>
                <a:cs typeface="Catamaran"/>
                <a:sym typeface="Catamaran"/>
              </a:rPr>
              <a:t>:</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800"/>
              <a:buFont typeface="Arial"/>
              <a:buNone/>
            </a:pPr>
            <a:r>
              <a:rPr lang="en" sz="1700">
                <a:solidFill>
                  <a:srgbClr val="BF39C0"/>
                </a:solidFill>
                <a:latin typeface="Courier New"/>
                <a:ea typeface="Courier New"/>
                <a:cs typeface="Courier New"/>
                <a:sym typeface="Courier New"/>
              </a:rPr>
              <a:t>int</a:t>
            </a:r>
            <a:r>
              <a:rPr b="0" i="0" lang="en" sz="1700" u="none" cap="none" strike="noStrike">
                <a:solidFill>
                  <a:srgbClr val="000000"/>
                </a:solidFill>
                <a:latin typeface="Courier New"/>
                <a:ea typeface="Courier New"/>
                <a:cs typeface="Courier New"/>
                <a:sym typeface="Courier New"/>
              </a:rPr>
              <a:t>[][] </a:t>
            </a:r>
            <a:r>
              <a:rPr lang="en" sz="1700">
                <a:latin typeface="Courier New"/>
                <a:ea typeface="Courier New"/>
                <a:cs typeface="Courier New"/>
                <a:sym typeface="Courier New"/>
              </a:rPr>
              <a:t>nums </a:t>
            </a:r>
            <a:r>
              <a:rPr b="0" i="0" lang="en" sz="1700" u="none" cap="none" strike="noStrike">
                <a:solidFill>
                  <a:srgbClr val="38761D"/>
                </a:solidFill>
                <a:latin typeface="Courier New"/>
                <a:ea typeface="Courier New"/>
                <a:cs typeface="Courier New"/>
                <a:sym typeface="Courier New"/>
              </a:rPr>
              <a:t>= </a:t>
            </a:r>
            <a:r>
              <a:rPr lang="en" sz="1700">
                <a:latin typeface="Courier New"/>
                <a:ea typeface="Courier New"/>
                <a:cs typeface="Courier New"/>
                <a:sym typeface="Courier New"/>
              </a:rPr>
              <a:t>{{1, 2, 3},</a:t>
            </a:r>
            <a:endParaRPr sz="1700">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800"/>
              <a:buFont typeface="Arial"/>
              <a:buNone/>
            </a:pPr>
            <a:r>
              <a:rPr lang="en" sz="1700">
                <a:latin typeface="Courier New"/>
                <a:ea typeface="Courier New"/>
                <a:cs typeface="Courier New"/>
                <a:sym typeface="Courier New"/>
              </a:rPr>
              <a:t>				  {4, 5, 6, 7}};</a:t>
            </a:r>
            <a:endParaRPr sz="1700">
              <a:latin typeface="Courier New"/>
              <a:ea typeface="Courier New"/>
              <a:cs typeface="Courier New"/>
              <a:sym typeface="Courier New"/>
            </a:endParaRPr>
          </a:p>
        </p:txBody>
      </p:sp>
    </p:spTree>
  </p:cSld>
  <p:clrMapOvr>
    <a:masterClrMapping/>
  </p:clrMapOvr>
</p:sld>
</file>

<file path=ppt/slides/slide1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9" name="Shape 1319"/>
        <p:cNvGrpSpPr/>
        <p:nvPr/>
      </p:nvGrpSpPr>
      <p:grpSpPr>
        <a:xfrm>
          <a:off x="0" y="0"/>
          <a:ext cx="0" cy="0"/>
          <a:chOff x="0" y="0"/>
          <a:chExt cx="0" cy="0"/>
        </a:xfrm>
      </p:grpSpPr>
      <p:sp>
        <p:nvSpPr>
          <p:cNvPr id="1320" name="Google Shape;1320;p167"/>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latin typeface="Catamaran"/>
                <a:ea typeface="Catamaran"/>
                <a:cs typeface="Catamaran"/>
                <a:sym typeface="Catamaran"/>
              </a:rPr>
              <a:t>Accessing an Element of a 2D Array</a:t>
            </a:r>
            <a:endParaRPr>
              <a:latin typeface="Catamaran"/>
              <a:ea typeface="Catamaran"/>
              <a:cs typeface="Catamaran"/>
              <a:sym typeface="Catamaran"/>
            </a:endParaRPr>
          </a:p>
        </p:txBody>
      </p:sp>
      <p:sp>
        <p:nvSpPr>
          <p:cNvPr id="1321" name="Google Shape;1321;p167"/>
          <p:cNvSpPr txBox="1"/>
          <p:nvPr>
            <p:ph idx="1" type="body"/>
          </p:nvPr>
        </p:nvSpPr>
        <p:spPr>
          <a:xfrm>
            <a:off x="471900" y="3824075"/>
            <a:ext cx="8222100" cy="7677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SzPts val="1800"/>
              <a:buFont typeface="Catamaran"/>
              <a:buChar char="●"/>
            </a:pPr>
            <a:r>
              <a:rPr lang="en">
                <a:latin typeface="Courier New"/>
                <a:ea typeface="Courier New"/>
                <a:cs typeface="Courier New"/>
                <a:sym typeface="Courier New"/>
              </a:rPr>
              <a:t>[1]</a:t>
            </a:r>
            <a:r>
              <a:rPr lang="en">
                <a:latin typeface="Catamaran"/>
                <a:ea typeface="Catamaran"/>
                <a:cs typeface="Catamaran"/>
                <a:sym typeface="Catamaran"/>
              </a:rPr>
              <a:t> represents the </a:t>
            </a:r>
            <a:r>
              <a:rPr b="1" lang="en">
                <a:latin typeface="Catamaran"/>
                <a:ea typeface="Catamaran"/>
                <a:cs typeface="Catamaran"/>
                <a:sym typeface="Catamaran"/>
              </a:rPr>
              <a:t>row </a:t>
            </a:r>
            <a:r>
              <a:rPr lang="en">
                <a:latin typeface="Catamaran"/>
                <a:ea typeface="Catamaran"/>
                <a:cs typeface="Catamaran"/>
                <a:sym typeface="Catamaran"/>
              </a:rPr>
              <a:t>of the element.</a:t>
            </a:r>
            <a:endParaRPr>
              <a:latin typeface="Catamaran"/>
              <a:ea typeface="Catamaran"/>
              <a:cs typeface="Catamaran"/>
              <a:sym typeface="Catamaran"/>
            </a:endParaRPr>
          </a:p>
          <a:p>
            <a:pPr indent="-342900" lvl="0" marL="457200" marR="0" rtl="0" algn="l">
              <a:lnSpc>
                <a:spcPct val="115000"/>
              </a:lnSpc>
              <a:spcBef>
                <a:spcPts val="0"/>
              </a:spcBef>
              <a:spcAft>
                <a:spcPts val="0"/>
              </a:spcAft>
              <a:buSzPts val="1800"/>
              <a:buFont typeface="Catamaran"/>
              <a:buChar char="●"/>
            </a:pPr>
            <a:r>
              <a:rPr lang="en">
                <a:latin typeface="Courier New"/>
                <a:ea typeface="Courier New"/>
                <a:cs typeface="Courier New"/>
                <a:sym typeface="Courier New"/>
              </a:rPr>
              <a:t>[2]</a:t>
            </a:r>
            <a:r>
              <a:rPr lang="en">
                <a:latin typeface="Catamaran"/>
                <a:ea typeface="Catamaran"/>
                <a:cs typeface="Catamaran"/>
                <a:sym typeface="Catamaran"/>
              </a:rPr>
              <a:t> represents the </a:t>
            </a:r>
            <a:r>
              <a:rPr b="1" lang="en">
                <a:latin typeface="Catamaran"/>
                <a:ea typeface="Catamaran"/>
                <a:cs typeface="Catamaran"/>
                <a:sym typeface="Catamaran"/>
              </a:rPr>
              <a:t>column </a:t>
            </a:r>
            <a:r>
              <a:rPr lang="en">
                <a:latin typeface="Catamaran"/>
                <a:ea typeface="Catamaran"/>
                <a:cs typeface="Catamaran"/>
                <a:sym typeface="Catamaran"/>
              </a:rPr>
              <a:t>of the element.</a:t>
            </a:r>
            <a:endParaRPr>
              <a:latin typeface="Catamaran"/>
              <a:ea typeface="Catamaran"/>
              <a:cs typeface="Catamaran"/>
              <a:sym typeface="Catamaran"/>
            </a:endParaRPr>
          </a:p>
          <a:p>
            <a:pPr indent="-342900" lvl="0" marL="457200" marR="0" rtl="0" algn="l">
              <a:lnSpc>
                <a:spcPct val="115000"/>
              </a:lnSpc>
              <a:spcBef>
                <a:spcPts val="0"/>
              </a:spcBef>
              <a:spcAft>
                <a:spcPts val="0"/>
              </a:spcAft>
              <a:buSzPts val="1800"/>
              <a:buFont typeface="Catamaran"/>
              <a:buChar char="●"/>
            </a:pPr>
            <a:r>
              <a:rPr lang="en">
                <a:latin typeface="Catamaran"/>
                <a:ea typeface="Catamaran"/>
                <a:cs typeface="Catamaran"/>
                <a:sym typeface="Catamaran"/>
              </a:rPr>
              <a:t>Array indexes still start from 0!</a:t>
            </a:r>
            <a:endParaRPr>
              <a:latin typeface="Catamaran"/>
              <a:ea typeface="Catamaran"/>
              <a:cs typeface="Catamaran"/>
              <a:sym typeface="Catamaran"/>
            </a:endParaRPr>
          </a:p>
        </p:txBody>
      </p:sp>
      <p:sp>
        <p:nvSpPr>
          <p:cNvPr id="1322" name="Google Shape;1322;p167"/>
          <p:cNvSpPr txBox="1"/>
          <p:nvPr/>
        </p:nvSpPr>
        <p:spPr>
          <a:xfrm>
            <a:off x="1398750" y="2009250"/>
            <a:ext cx="6368400" cy="16098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lang="en" sz="1300">
                <a:latin typeface="Catamaran"/>
                <a:ea typeface="Catamaran"/>
                <a:cs typeface="Catamaran"/>
                <a:sym typeface="Catamaran"/>
              </a:rPr>
              <a:t>Code</a:t>
            </a:r>
            <a:r>
              <a:rPr b="0" i="0" lang="en" sz="1300" u="none" cap="none" strike="noStrike">
                <a:solidFill>
                  <a:srgbClr val="000000"/>
                </a:solidFill>
                <a:latin typeface="Catamaran"/>
                <a:ea typeface="Catamaran"/>
                <a:cs typeface="Catamaran"/>
                <a:sym typeface="Catamaran"/>
              </a:rPr>
              <a:t>:</a:t>
            </a:r>
            <a:endParaRPr b="0" i="0" sz="13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800"/>
              <a:buFont typeface="Arial"/>
              <a:buNone/>
            </a:pPr>
            <a:r>
              <a:rPr lang="en">
                <a:solidFill>
                  <a:srgbClr val="BF39C0"/>
                </a:solidFill>
                <a:latin typeface="Courier New"/>
                <a:ea typeface="Courier New"/>
                <a:cs typeface="Courier New"/>
                <a:sym typeface="Courier New"/>
              </a:rPr>
              <a:t>int</a:t>
            </a:r>
            <a:r>
              <a:rPr b="0" i="0" lang="en" u="none" cap="none" strike="noStrike">
                <a:solidFill>
                  <a:srgbClr val="000000"/>
                </a:solidFill>
                <a:latin typeface="Courier New"/>
                <a:ea typeface="Courier New"/>
                <a:cs typeface="Courier New"/>
                <a:sym typeface="Courier New"/>
              </a:rPr>
              <a:t>[][] </a:t>
            </a:r>
            <a:r>
              <a:rPr lang="en">
                <a:latin typeface="Courier New"/>
                <a:ea typeface="Courier New"/>
                <a:cs typeface="Courier New"/>
                <a:sym typeface="Courier New"/>
              </a:rPr>
              <a:t>nums </a:t>
            </a:r>
            <a:r>
              <a:rPr b="0" i="0" lang="en" u="none" cap="none" strike="noStrike">
                <a:solidFill>
                  <a:srgbClr val="38761D"/>
                </a:solidFill>
                <a:latin typeface="Courier New"/>
                <a:ea typeface="Courier New"/>
                <a:cs typeface="Courier New"/>
                <a:sym typeface="Courier New"/>
              </a:rPr>
              <a:t>= </a:t>
            </a:r>
            <a:r>
              <a:rPr lang="en">
                <a:latin typeface="Courier New"/>
                <a:ea typeface="Courier New"/>
                <a:cs typeface="Courier New"/>
                <a:sym typeface="Courier New"/>
              </a:rPr>
              <a:t>{{1, 2, 3},</a:t>
            </a:r>
            <a:endParaRPr>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800"/>
              <a:buFont typeface="Arial"/>
              <a:buNone/>
            </a:pPr>
            <a:r>
              <a:rPr lang="en">
                <a:latin typeface="Courier New"/>
                <a:ea typeface="Courier New"/>
                <a:cs typeface="Courier New"/>
                <a:sym typeface="Courier New"/>
              </a:rPr>
              <a:t>			   {4, 5, 6, 7}};</a:t>
            </a:r>
            <a:endParaRPr>
              <a:latin typeface="Courier New"/>
              <a:ea typeface="Courier New"/>
              <a:cs typeface="Courier New"/>
              <a:sym typeface="Courier New"/>
            </a:endParaRPr>
          </a:p>
          <a:p>
            <a:pPr indent="0" lvl="0" marL="0" rtl="0" algn="l">
              <a:spcBef>
                <a:spcPts val="0"/>
              </a:spcBef>
              <a:spcAft>
                <a:spcPts val="0"/>
              </a:spcAft>
              <a:buClr>
                <a:srgbClr val="000000"/>
              </a:buClr>
              <a:buSzPts val="1400"/>
              <a:buFont typeface="Arial"/>
              <a:buNone/>
            </a:pPr>
            <a:r>
              <a:rPr lang="en">
                <a:solidFill>
                  <a:srgbClr val="38761D"/>
                </a:solidFill>
                <a:latin typeface="Courier New"/>
                <a:ea typeface="Courier New"/>
                <a:cs typeface="Courier New"/>
                <a:sym typeface="Courier New"/>
              </a:rPr>
              <a:t>System.out.println</a:t>
            </a:r>
            <a:r>
              <a:rPr lang="en">
                <a:latin typeface="Courier New"/>
                <a:ea typeface="Courier New"/>
                <a:cs typeface="Courier New"/>
                <a:sym typeface="Courier New"/>
              </a:rPr>
              <a:t>(nums[1][2]); </a:t>
            </a:r>
            <a:endParaRPr>
              <a:latin typeface="Courier New"/>
              <a:ea typeface="Courier New"/>
              <a:cs typeface="Courier New"/>
              <a:sym typeface="Courier New"/>
            </a:endParaRPr>
          </a:p>
          <a:p>
            <a:pPr indent="0" lvl="0" marL="0" rtl="0" algn="l">
              <a:spcBef>
                <a:spcPts val="0"/>
              </a:spcBef>
              <a:spcAft>
                <a:spcPts val="0"/>
              </a:spcAft>
              <a:buClr>
                <a:srgbClr val="000000"/>
              </a:buClr>
              <a:buSzPts val="1800"/>
              <a:buFont typeface="Arial"/>
              <a:buNone/>
            </a:pPr>
            <a:r>
              <a:t/>
            </a:r>
            <a:endParaRPr sz="1300">
              <a:latin typeface="Catamaran"/>
              <a:ea typeface="Catamaran"/>
              <a:cs typeface="Catamaran"/>
              <a:sym typeface="Catamaran"/>
            </a:endParaRPr>
          </a:p>
          <a:p>
            <a:pPr indent="0" lvl="0" marL="0" rtl="0" algn="l">
              <a:spcBef>
                <a:spcPts val="0"/>
              </a:spcBef>
              <a:spcAft>
                <a:spcPts val="0"/>
              </a:spcAft>
              <a:buClr>
                <a:srgbClr val="000000"/>
              </a:buClr>
              <a:buSzPts val="1800"/>
              <a:buFont typeface="Arial"/>
              <a:buNone/>
            </a:pPr>
            <a:r>
              <a:rPr lang="en" sz="1300">
                <a:latin typeface="Catamaran"/>
                <a:ea typeface="Catamaran"/>
                <a:cs typeface="Catamaran"/>
                <a:sym typeface="Catamaran"/>
              </a:rPr>
              <a:t>Output:</a:t>
            </a:r>
            <a:endParaRPr sz="1300">
              <a:latin typeface="Catamaran"/>
              <a:ea typeface="Catamaran"/>
              <a:cs typeface="Catamaran"/>
              <a:sym typeface="Catamaran"/>
            </a:endParaRPr>
          </a:p>
          <a:p>
            <a:pPr indent="0" lvl="0" marL="0" rtl="0" algn="l">
              <a:spcBef>
                <a:spcPts val="0"/>
              </a:spcBef>
              <a:spcAft>
                <a:spcPts val="0"/>
              </a:spcAft>
              <a:buClr>
                <a:srgbClr val="000000"/>
              </a:buClr>
              <a:buSzPts val="1800"/>
              <a:buFont typeface="Arial"/>
              <a:buNone/>
            </a:pPr>
            <a:r>
              <a:rPr lang="en" sz="1300">
                <a:latin typeface="Courier New"/>
                <a:ea typeface="Courier New"/>
                <a:cs typeface="Courier New"/>
                <a:sym typeface="Courier New"/>
              </a:rPr>
              <a:t>6</a:t>
            </a:r>
            <a:endParaRPr sz="1300">
              <a:latin typeface="Courier New"/>
              <a:ea typeface="Courier New"/>
              <a:cs typeface="Courier New"/>
              <a:sym typeface="Courier New"/>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9"/>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latin typeface="Catamaran"/>
                <a:ea typeface="Catamaran"/>
                <a:cs typeface="Catamaran"/>
                <a:sym typeface="Catamaran"/>
              </a:rPr>
              <a:t>Naming rules</a:t>
            </a:r>
            <a:endParaRPr>
              <a:latin typeface="Catamaran"/>
              <a:ea typeface="Catamaran"/>
              <a:cs typeface="Catamaran"/>
              <a:sym typeface="Catamaran"/>
            </a:endParaRPr>
          </a:p>
        </p:txBody>
      </p:sp>
      <p:sp>
        <p:nvSpPr>
          <p:cNvPr id="216" name="Google Shape;216;p39"/>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Variables can </a:t>
            </a:r>
            <a:r>
              <a:rPr b="1" lang="en">
                <a:latin typeface="Catamaran"/>
                <a:ea typeface="Catamaran"/>
                <a:cs typeface="Catamaran"/>
                <a:sym typeface="Catamaran"/>
              </a:rPr>
              <a:t>only </a:t>
            </a:r>
            <a:r>
              <a:rPr lang="en">
                <a:latin typeface="Catamaran"/>
                <a:ea typeface="Catamaran"/>
                <a:cs typeface="Catamaran"/>
                <a:sym typeface="Catamaran"/>
              </a:rPr>
              <a:t>contain letters, numbers, underscores, or $</a:t>
            </a:r>
            <a:endParaRPr>
              <a:latin typeface="Catamaran"/>
              <a:ea typeface="Catamaran"/>
              <a:cs typeface="Catamaran"/>
              <a:sym typeface="Catamaran"/>
            </a:endParaRPr>
          </a:p>
          <a:p>
            <a:pPr indent="-317500" lvl="1" marL="914400" rtl="0" algn="l">
              <a:lnSpc>
                <a:spcPct val="115000"/>
              </a:lnSpc>
              <a:spcBef>
                <a:spcPts val="0"/>
              </a:spcBef>
              <a:spcAft>
                <a:spcPts val="0"/>
              </a:spcAft>
              <a:buSzPts val="1400"/>
              <a:buFont typeface="Catamaran"/>
              <a:buChar char="○"/>
            </a:pPr>
            <a:r>
              <a:rPr lang="en">
                <a:latin typeface="Catamaran"/>
                <a:ea typeface="Catamaran"/>
                <a:cs typeface="Catamaran"/>
                <a:sym typeface="Catamaran"/>
              </a:rPr>
              <a:t>May start with letters, underscores, or $, </a:t>
            </a:r>
            <a:r>
              <a:rPr b="1" lang="en">
                <a:latin typeface="Catamaran"/>
                <a:ea typeface="Catamaran"/>
                <a:cs typeface="Catamaran"/>
                <a:sym typeface="Catamaran"/>
              </a:rPr>
              <a:t>cannot</a:t>
            </a:r>
            <a:r>
              <a:rPr lang="en">
                <a:latin typeface="Catamaran"/>
                <a:ea typeface="Catamaran"/>
                <a:cs typeface="Catamaran"/>
                <a:sym typeface="Catamaran"/>
              </a:rPr>
              <a:t> start with numbers</a:t>
            </a:r>
            <a:endParaRPr>
              <a:latin typeface="Catamaran"/>
              <a:ea typeface="Catamaran"/>
              <a:cs typeface="Catamaran"/>
              <a:sym typeface="Catamaran"/>
            </a:endParaRPr>
          </a:p>
          <a:p>
            <a:pPr indent="-342900" lvl="0" marL="457200" marR="279400" rtl="0" algn="l">
              <a:lnSpc>
                <a:spcPct val="115000"/>
              </a:lnSpc>
              <a:spcBef>
                <a:spcPts val="0"/>
              </a:spcBef>
              <a:spcAft>
                <a:spcPts val="0"/>
              </a:spcAft>
              <a:buSzPts val="1800"/>
              <a:buFont typeface="Catamaran"/>
              <a:buChar char="●"/>
            </a:pPr>
            <a:r>
              <a:rPr lang="en">
                <a:latin typeface="Catamaran"/>
                <a:ea typeface="Catamaran"/>
                <a:cs typeface="Catamaran"/>
                <a:sym typeface="Catamaran"/>
              </a:rPr>
              <a:t>Spaces are </a:t>
            </a:r>
            <a:r>
              <a:rPr b="1" lang="en">
                <a:latin typeface="Catamaran"/>
                <a:ea typeface="Catamaran"/>
                <a:cs typeface="Catamaran"/>
                <a:sym typeface="Catamaran"/>
              </a:rPr>
              <a:t>not </a:t>
            </a:r>
            <a:r>
              <a:rPr lang="en">
                <a:latin typeface="Catamaran"/>
                <a:ea typeface="Catamaran"/>
                <a:cs typeface="Catamaran"/>
                <a:sym typeface="Catamaran"/>
              </a:rPr>
              <a:t>allowed in variable names</a:t>
            </a:r>
            <a:endParaRPr>
              <a:latin typeface="Catamaran"/>
              <a:ea typeface="Catamaran"/>
              <a:cs typeface="Catamaran"/>
              <a:sym typeface="Catamaran"/>
            </a:endParaRPr>
          </a:p>
          <a:p>
            <a:pPr indent="-317500" lvl="1" marL="914400" marR="279400" rtl="0" algn="l">
              <a:lnSpc>
                <a:spcPct val="115000"/>
              </a:lnSpc>
              <a:spcBef>
                <a:spcPts val="0"/>
              </a:spcBef>
              <a:spcAft>
                <a:spcPts val="0"/>
              </a:spcAft>
              <a:buSzPts val="1400"/>
              <a:buFont typeface="Catamaran"/>
              <a:buChar char="○"/>
            </a:pPr>
            <a:r>
              <a:rPr lang="en">
                <a:latin typeface="Catamaran"/>
                <a:ea typeface="Catamaran"/>
                <a:cs typeface="Catamaran"/>
                <a:sym typeface="Catamaran"/>
              </a:rPr>
              <a:t>Use underscores instead</a:t>
            </a:r>
            <a:endParaRPr>
              <a:latin typeface="Catamaran"/>
              <a:ea typeface="Catamaran"/>
              <a:cs typeface="Catamaran"/>
              <a:sym typeface="Catamaran"/>
            </a:endParaRPr>
          </a:p>
          <a:p>
            <a:pPr indent="-342900" lvl="0" marL="457200" marR="279400" rtl="0" algn="l">
              <a:lnSpc>
                <a:spcPct val="115000"/>
              </a:lnSpc>
              <a:spcBef>
                <a:spcPts val="0"/>
              </a:spcBef>
              <a:spcAft>
                <a:spcPts val="0"/>
              </a:spcAft>
              <a:buSzPts val="1800"/>
              <a:buFont typeface="Catamaran"/>
              <a:buChar char="●"/>
            </a:pPr>
            <a:r>
              <a:rPr lang="en">
                <a:latin typeface="Catamaran"/>
                <a:ea typeface="Catamaran"/>
                <a:cs typeface="Catamaran"/>
                <a:sym typeface="Catamaran"/>
              </a:rPr>
              <a:t>Variable names should be descriptive </a:t>
            </a:r>
            <a:r>
              <a:rPr b="1" lang="en">
                <a:latin typeface="Catamaran"/>
                <a:ea typeface="Catamaran"/>
                <a:cs typeface="Catamaran"/>
                <a:sym typeface="Catamaran"/>
              </a:rPr>
              <a:t>without being too long</a:t>
            </a:r>
            <a:endParaRPr b="1">
              <a:latin typeface="Catamaran"/>
              <a:ea typeface="Catamaran"/>
              <a:cs typeface="Catamaran"/>
              <a:sym typeface="Catamaran"/>
            </a:endParaRPr>
          </a:p>
          <a:p>
            <a:pPr indent="-342900" lvl="0" marL="457200" marR="279400" rtl="0" algn="l">
              <a:lnSpc>
                <a:spcPct val="115000"/>
              </a:lnSpc>
              <a:spcBef>
                <a:spcPts val="0"/>
              </a:spcBef>
              <a:spcAft>
                <a:spcPts val="0"/>
              </a:spcAft>
              <a:buSzPts val="1800"/>
              <a:buFont typeface="Catamaran"/>
              <a:buChar char="●"/>
            </a:pPr>
            <a:r>
              <a:rPr lang="en">
                <a:latin typeface="Catamaran"/>
                <a:ea typeface="Catamaran"/>
                <a:cs typeface="Catamaran"/>
                <a:sym typeface="Catamaran"/>
              </a:rPr>
              <a:t>Be careful about using the lowercase letter l and the uppercase letter O in places where they could be confused with the numbers 1 and 0</a:t>
            </a:r>
            <a:endParaRPr>
              <a:latin typeface="Catamaran"/>
              <a:ea typeface="Catamaran"/>
              <a:cs typeface="Catamaran"/>
              <a:sym typeface="Catamaran"/>
            </a:endParaRPr>
          </a:p>
          <a:p>
            <a:pPr indent="-342900" lvl="0" marL="457200" marR="279400" rtl="0" algn="l">
              <a:lnSpc>
                <a:spcPct val="115000"/>
              </a:lnSpc>
              <a:spcBef>
                <a:spcPts val="0"/>
              </a:spcBef>
              <a:spcAft>
                <a:spcPts val="0"/>
              </a:spcAft>
              <a:buSzPts val="1800"/>
              <a:buFont typeface="Catamaran"/>
              <a:buChar char="●"/>
            </a:pPr>
            <a:r>
              <a:rPr lang="en">
                <a:latin typeface="Catamaran"/>
                <a:ea typeface="Catamaran"/>
                <a:cs typeface="Catamaran"/>
                <a:sym typeface="Catamaran"/>
              </a:rPr>
              <a:t>Camelcase (variable names are </a:t>
            </a:r>
            <a:r>
              <a:rPr b="1" lang="en">
                <a:latin typeface="Catamaran"/>
                <a:ea typeface="Catamaran"/>
                <a:cs typeface="Catamaran"/>
                <a:sym typeface="Catamaran"/>
              </a:rPr>
              <a:t>case-sensitive</a:t>
            </a:r>
            <a:r>
              <a:rPr lang="en">
                <a:latin typeface="Catamaran"/>
                <a:ea typeface="Catamaran"/>
                <a:cs typeface="Catamaran"/>
                <a:sym typeface="Catamaran"/>
              </a:rPr>
              <a:t>)</a:t>
            </a:r>
            <a:endParaRPr>
              <a:latin typeface="Catamaran"/>
              <a:ea typeface="Catamaran"/>
              <a:cs typeface="Catamaran"/>
              <a:sym typeface="Catamaran"/>
            </a:endParaRPr>
          </a:p>
          <a:p>
            <a:pPr indent="-317500" lvl="1" marL="914400" marR="279400" rtl="0" algn="l">
              <a:lnSpc>
                <a:spcPct val="115000"/>
              </a:lnSpc>
              <a:spcBef>
                <a:spcPts val="0"/>
              </a:spcBef>
              <a:spcAft>
                <a:spcPts val="0"/>
              </a:spcAft>
              <a:buSzPts val="1400"/>
              <a:buFont typeface="Catamaran"/>
              <a:buChar char="○"/>
            </a:pPr>
            <a:r>
              <a:rPr lang="en">
                <a:latin typeface="Catamaran"/>
                <a:ea typeface="Catamaran"/>
                <a:cs typeface="Catamaran"/>
                <a:sym typeface="Catamaran"/>
              </a:rPr>
              <a:t>age, Age, and AGE are considered three different variables</a:t>
            </a:r>
            <a:endParaRPr>
              <a:latin typeface="Catamaran"/>
              <a:ea typeface="Catamaran"/>
              <a:cs typeface="Catamaran"/>
              <a:sym typeface="Catamara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40"/>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latin typeface="Catamaran"/>
                <a:ea typeface="Catamaran"/>
                <a:cs typeface="Catamaran"/>
                <a:sym typeface="Catamaran"/>
              </a:rPr>
              <a:t>Exercises</a:t>
            </a:r>
            <a:endParaRPr>
              <a:latin typeface="Catamaran"/>
              <a:ea typeface="Catamaran"/>
              <a:cs typeface="Catamaran"/>
              <a:sym typeface="Catamaran"/>
            </a:endParaRPr>
          </a:p>
        </p:txBody>
      </p:sp>
      <p:sp>
        <p:nvSpPr>
          <p:cNvPr id="222" name="Google Shape;222;p40"/>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Print your name, birthday, school you go to, and grade on one line each</a:t>
            </a:r>
            <a:endParaRPr>
              <a:latin typeface="Catamaran"/>
              <a:ea typeface="Catamaran"/>
              <a:cs typeface="Catamaran"/>
              <a:sym typeface="Catamaran"/>
            </a:endParaRPr>
          </a:p>
          <a:p>
            <a:pPr indent="-342900" lvl="1" marL="914400" rtl="0" algn="l">
              <a:lnSpc>
                <a:spcPct val="115000"/>
              </a:lnSpc>
              <a:spcBef>
                <a:spcPts val="0"/>
              </a:spcBef>
              <a:spcAft>
                <a:spcPts val="0"/>
              </a:spcAft>
              <a:buSzPts val="1800"/>
              <a:buFont typeface="Catamaran"/>
              <a:buChar char="○"/>
            </a:pPr>
            <a:r>
              <a:rPr lang="en">
                <a:latin typeface="Catamaran"/>
                <a:ea typeface="Catamaran"/>
                <a:cs typeface="Catamaran"/>
                <a:sym typeface="Catamaran"/>
              </a:rPr>
              <a:t>Make sure you use variables!</a:t>
            </a:r>
            <a:endParaRPr>
              <a:latin typeface="Catamaran"/>
              <a:ea typeface="Catamaran"/>
              <a:cs typeface="Catamaran"/>
              <a:sym typeface="Catamaran"/>
            </a:endParaRPr>
          </a:p>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Remember double quotes around the text!</a:t>
            </a:r>
            <a:endParaRPr>
              <a:latin typeface="Catamaran"/>
              <a:ea typeface="Catamaran"/>
              <a:cs typeface="Catamaran"/>
              <a:sym typeface="Catamaran"/>
            </a:endParaRPr>
          </a:p>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To print a new line, use </a:t>
            </a:r>
            <a:r>
              <a:rPr b="1" lang="en">
                <a:latin typeface="Catamaran"/>
                <a:ea typeface="Catamaran"/>
                <a:cs typeface="Catamaran"/>
                <a:sym typeface="Catamaran"/>
              </a:rPr>
              <a:t>System.out.println()</a:t>
            </a:r>
            <a:r>
              <a:rPr lang="en">
                <a:latin typeface="Catamaran"/>
                <a:ea typeface="Catamaran"/>
                <a:cs typeface="Catamaran"/>
                <a:sym typeface="Catamaran"/>
              </a:rPr>
              <a:t>.</a:t>
            </a:r>
            <a:endParaRPr>
              <a:latin typeface="Catamaran"/>
              <a:ea typeface="Catamaran"/>
              <a:cs typeface="Catamaran"/>
              <a:sym typeface="Catamaran"/>
            </a:endParaRPr>
          </a:p>
          <a:p>
            <a:pPr indent="0" lvl="0" marL="0" rtl="0" algn="l">
              <a:lnSpc>
                <a:spcPct val="115000"/>
              </a:lnSpc>
              <a:spcBef>
                <a:spcPts val="1600"/>
              </a:spcBef>
              <a:spcAft>
                <a:spcPts val="0"/>
              </a:spcAft>
              <a:buSzPts val="1800"/>
              <a:buNone/>
            </a:pPr>
            <a:r>
              <a:rPr b="1" lang="en">
                <a:latin typeface="Catamaran"/>
                <a:ea typeface="Catamaran"/>
                <a:cs typeface="Catamaran"/>
                <a:sym typeface="Catamaran"/>
              </a:rPr>
              <a:t>Challenge:</a:t>
            </a:r>
            <a:r>
              <a:rPr lang="en">
                <a:latin typeface="Catamaran"/>
                <a:ea typeface="Catamaran"/>
                <a:cs typeface="Catamaran"/>
                <a:sym typeface="Catamaran"/>
              </a:rPr>
              <a:t> </a:t>
            </a:r>
            <a:r>
              <a:rPr lang="en">
                <a:latin typeface="Catamaran"/>
                <a:ea typeface="Catamaran"/>
                <a:cs typeface="Catamaran"/>
                <a:sym typeface="Catamaran"/>
              </a:rPr>
              <a:t>In the same program, change the variables’ values to your friend’s name, birthday, school, and grade. Print your info first, and then print your friend’s info.</a:t>
            </a:r>
            <a:endParaRPr>
              <a:latin typeface="Catamaran"/>
              <a:ea typeface="Catamaran"/>
              <a:cs typeface="Catamaran"/>
              <a:sym typeface="Catamaran"/>
            </a:endParaRPr>
          </a:p>
          <a:p>
            <a:pPr indent="0" lvl="0" marL="0" rtl="0" algn="l">
              <a:lnSpc>
                <a:spcPct val="115000"/>
              </a:lnSpc>
              <a:spcBef>
                <a:spcPts val="1600"/>
              </a:spcBef>
              <a:spcAft>
                <a:spcPts val="1600"/>
              </a:spcAft>
              <a:buSzPts val="1800"/>
              <a:buNone/>
            </a:pPr>
            <a:r>
              <a:rPr b="1" lang="en">
                <a:latin typeface="Catamaran"/>
                <a:ea typeface="Catamaran"/>
                <a:cs typeface="Catamaran"/>
                <a:sym typeface="Catamaran"/>
              </a:rPr>
              <a:t>Bonus Challenge:</a:t>
            </a:r>
            <a:r>
              <a:rPr lang="en">
                <a:latin typeface="Catamaran"/>
                <a:ea typeface="Catamaran"/>
                <a:cs typeface="Catamaran"/>
                <a:sym typeface="Catamaran"/>
              </a:rPr>
              <a:t> Print all the variables on one line</a:t>
            </a:r>
            <a:endParaRPr>
              <a:latin typeface="Catamaran"/>
              <a:ea typeface="Catamaran"/>
              <a:cs typeface="Catamaran"/>
              <a:sym typeface="Catamaran"/>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41"/>
          <p:cNvSpPr txBox="1"/>
          <p:nvPr>
            <p:ph idx="1" type="body"/>
          </p:nvPr>
        </p:nvSpPr>
        <p:spPr>
          <a:xfrm>
            <a:off x="471900" y="1766675"/>
            <a:ext cx="8222100" cy="4776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You’ll notice in your code there is a large amount of extra code </a:t>
            </a:r>
            <a:endParaRPr>
              <a:latin typeface="Catamaran"/>
              <a:ea typeface="Catamaran"/>
              <a:cs typeface="Catamaran"/>
              <a:sym typeface="Catamaran"/>
            </a:endParaRPr>
          </a:p>
          <a:p>
            <a:pPr indent="0" lvl="0" marL="0" rtl="0" algn="l">
              <a:lnSpc>
                <a:spcPct val="115000"/>
              </a:lnSpc>
              <a:spcBef>
                <a:spcPts val="0"/>
              </a:spcBef>
              <a:spcAft>
                <a:spcPts val="0"/>
              </a:spcAft>
              <a:buNone/>
            </a:pPr>
            <a:r>
              <a:t/>
            </a:r>
            <a:endParaRPr>
              <a:latin typeface="Catamaran"/>
              <a:ea typeface="Catamaran"/>
              <a:cs typeface="Catamaran"/>
              <a:sym typeface="Catamaran"/>
            </a:endParaRPr>
          </a:p>
          <a:p>
            <a:pPr indent="0" lvl="0" marL="0" rtl="0" algn="l">
              <a:lnSpc>
                <a:spcPct val="115000"/>
              </a:lnSpc>
              <a:spcBef>
                <a:spcPts val="0"/>
              </a:spcBef>
              <a:spcAft>
                <a:spcPts val="0"/>
              </a:spcAft>
              <a:buNone/>
            </a:pPr>
            <a:r>
              <a:t/>
            </a:r>
            <a:endParaRPr>
              <a:latin typeface="Catamaran"/>
              <a:ea typeface="Catamaran"/>
              <a:cs typeface="Catamaran"/>
              <a:sym typeface="Catamaran"/>
            </a:endParaRPr>
          </a:p>
          <a:p>
            <a:pPr indent="0" lvl="0" marL="0" rtl="0" algn="l">
              <a:lnSpc>
                <a:spcPct val="115000"/>
              </a:lnSpc>
              <a:spcBef>
                <a:spcPts val="0"/>
              </a:spcBef>
              <a:spcAft>
                <a:spcPts val="0"/>
              </a:spcAft>
              <a:buNone/>
            </a:pPr>
            <a:r>
              <a:t/>
            </a:r>
            <a:endParaRPr>
              <a:latin typeface="Catamaran"/>
              <a:ea typeface="Catamaran"/>
              <a:cs typeface="Catamaran"/>
              <a:sym typeface="Catamaran"/>
            </a:endParaRPr>
          </a:p>
          <a:p>
            <a:pPr indent="0" lvl="0" marL="0" rtl="0" algn="l">
              <a:lnSpc>
                <a:spcPct val="115000"/>
              </a:lnSpc>
              <a:spcBef>
                <a:spcPts val="0"/>
              </a:spcBef>
              <a:spcAft>
                <a:spcPts val="0"/>
              </a:spcAft>
              <a:buNone/>
            </a:pPr>
            <a:r>
              <a:t/>
            </a:r>
            <a:endParaRPr>
              <a:latin typeface="Catamaran"/>
              <a:ea typeface="Catamaran"/>
              <a:cs typeface="Catamaran"/>
              <a:sym typeface="Catamaran"/>
            </a:endParaRPr>
          </a:p>
          <a:p>
            <a:pPr indent="0" lvl="0" marL="0" rtl="0" algn="l">
              <a:lnSpc>
                <a:spcPct val="115000"/>
              </a:lnSpc>
              <a:spcBef>
                <a:spcPts val="0"/>
              </a:spcBef>
              <a:spcAft>
                <a:spcPts val="0"/>
              </a:spcAft>
              <a:buNone/>
            </a:pPr>
            <a:r>
              <a:rPr lang="en">
                <a:latin typeface="Catamaran"/>
                <a:ea typeface="Catamaran"/>
                <a:cs typeface="Catamaran"/>
                <a:sym typeface="Catamaran"/>
              </a:rPr>
              <a:t>		</a:t>
            </a:r>
            <a:endParaRPr>
              <a:latin typeface="Catamaran"/>
              <a:ea typeface="Catamaran"/>
              <a:cs typeface="Catamaran"/>
              <a:sym typeface="Catamaran"/>
            </a:endParaRPr>
          </a:p>
          <a:p>
            <a:pPr indent="0" lvl="0" marL="0" rtl="0" algn="l">
              <a:lnSpc>
                <a:spcPct val="115000"/>
              </a:lnSpc>
              <a:spcBef>
                <a:spcPts val="0"/>
              </a:spcBef>
              <a:spcAft>
                <a:spcPts val="0"/>
              </a:spcAft>
              <a:buNone/>
            </a:pPr>
            <a:r>
              <a:t/>
            </a:r>
            <a:endParaRPr>
              <a:latin typeface="Catamaran"/>
              <a:ea typeface="Catamaran"/>
              <a:cs typeface="Catamaran"/>
              <a:sym typeface="Catamaran"/>
            </a:endParaRPr>
          </a:p>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For now, don’t worry about it - we’ll learn more about it later. Just code between the curly brackets under “public static void main(String[] </a:t>
            </a:r>
            <a:r>
              <a:rPr lang="en">
                <a:latin typeface="Catamaran"/>
                <a:ea typeface="Catamaran"/>
                <a:cs typeface="Catamaran"/>
                <a:sym typeface="Catamaran"/>
              </a:rPr>
              <a:t>args</a:t>
            </a:r>
            <a:r>
              <a:rPr lang="en">
                <a:latin typeface="Catamaran"/>
                <a:ea typeface="Catamaran"/>
                <a:cs typeface="Catamaran"/>
                <a:sym typeface="Catamaran"/>
              </a:rPr>
              <a:t>)</a:t>
            </a:r>
            <a:endParaRPr>
              <a:latin typeface="Catamaran"/>
              <a:ea typeface="Catamaran"/>
              <a:cs typeface="Catamaran"/>
              <a:sym typeface="Catamaran"/>
            </a:endParaRPr>
          </a:p>
        </p:txBody>
      </p:sp>
      <p:sp>
        <p:nvSpPr>
          <p:cNvPr id="228" name="Google Shape;228;p4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latin typeface="Catamaran"/>
                <a:ea typeface="Catamaran"/>
                <a:cs typeface="Catamaran"/>
                <a:sym typeface="Catamaran"/>
              </a:rPr>
              <a:t>Note about Java</a:t>
            </a:r>
            <a:endParaRPr>
              <a:latin typeface="Catamaran"/>
              <a:ea typeface="Catamaran"/>
              <a:cs typeface="Catamaran"/>
              <a:sym typeface="Catamaran"/>
            </a:endParaRPr>
          </a:p>
        </p:txBody>
      </p:sp>
      <p:sp>
        <p:nvSpPr>
          <p:cNvPr id="229" name="Google Shape;229;p41"/>
          <p:cNvSpPr txBox="1"/>
          <p:nvPr/>
        </p:nvSpPr>
        <p:spPr>
          <a:xfrm>
            <a:off x="436050" y="2244275"/>
            <a:ext cx="8271900" cy="17460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lang="en">
                <a:latin typeface="Courier New"/>
                <a:ea typeface="Courier New"/>
                <a:cs typeface="Courier New"/>
                <a:sym typeface="Courier New"/>
              </a:rPr>
              <a:t>p</a:t>
            </a:r>
            <a:r>
              <a:rPr lang="en">
                <a:latin typeface="Courier New"/>
                <a:ea typeface="Courier New"/>
                <a:cs typeface="Courier New"/>
                <a:sym typeface="Courier New"/>
              </a:rPr>
              <a:t>ublic class Main</a:t>
            </a:r>
            <a:endParaRPr>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800"/>
              <a:buFont typeface="Arial"/>
              <a:buNone/>
            </a:pPr>
            <a:r>
              <a:rPr lang="en">
                <a:latin typeface="Courier New"/>
                <a:ea typeface="Courier New"/>
                <a:cs typeface="Courier New"/>
                <a:sym typeface="Courier New"/>
              </a:rPr>
              <a:t>{</a:t>
            </a:r>
            <a:endParaRPr>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800"/>
              <a:buFont typeface="Arial"/>
              <a:buNone/>
            </a:pPr>
            <a:r>
              <a:rPr lang="en">
                <a:latin typeface="Courier New"/>
                <a:ea typeface="Courier New"/>
                <a:cs typeface="Courier New"/>
                <a:sym typeface="Courier New"/>
              </a:rPr>
              <a:t>	</a:t>
            </a:r>
            <a:r>
              <a:rPr lang="en">
                <a:solidFill>
                  <a:srgbClr val="6AA84F"/>
                </a:solidFill>
                <a:latin typeface="Courier New"/>
                <a:ea typeface="Courier New"/>
                <a:cs typeface="Courier New"/>
                <a:sym typeface="Courier New"/>
              </a:rPr>
              <a:t>public static void</a:t>
            </a:r>
            <a:r>
              <a:rPr lang="en">
                <a:latin typeface="Courier New"/>
                <a:ea typeface="Courier New"/>
                <a:cs typeface="Courier New"/>
                <a:sym typeface="Courier New"/>
              </a:rPr>
              <a:t> main(</a:t>
            </a:r>
            <a:r>
              <a:rPr lang="en">
                <a:solidFill>
                  <a:srgbClr val="BF39C0"/>
                </a:solidFill>
                <a:latin typeface="Courier New"/>
                <a:ea typeface="Courier New"/>
                <a:cs typeface="Courier New"/>
                <a:sym typeface="Courier New"/>
              </a:rPr>
              <a:t>String[]</a:t>
            </a:r>
            <a:r>
              <a:rPr lang="en">
                <a:latin typeface="Courier New"/>
                <a:ea typeface="Courier New"/>
                <a:cs typeface="Courier New"/>
                <a:sym typeface="Courier New"/>
              </a:rPr>
              <a:t> </a:t>
            </a:r>
            <a:r>
              <a:rPr lang="en">
                <a:latin typeface="Courier New"/>
                <a:ea typeface="Courier New"/>
                <a:cs typeface="Courier New"/>
                <a:sym typeface="Courier New"/>
              </a:rPr>
              <a:t>args</a:t>
            </a:r>
            <a:r>
              <a:rPr lang="en">
                <a:latin typeface="Courier New"/>
                <a:ea typeface="Courier New"/>
                <a:cs typeface="Courier New"/>
                <a:sym typeface="Courier New"/>
              </a:rPr>
              <a:t>)</a:t>
            </a:r>
            <a:endParaRPr>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800"/>
              <a:buFont typeface="Arial"/>
              <a:buNone/>
            </a:pPr>
            <a:r>
              <a:rPr lang="en">
                <a:latin typeface="Courier New"/>
                <a:ea typeface="Courier New"/>
                <a:cs typeface="Courier New"/>
                <a:sym typeface="Courier New"/>
              </a:rPr>
              <a:t>	{</a:t>
            </a:r>
            <a:endParaRPr sz="1800">
              <a:latin typeface="Catamaran"/>
              <a:ea typeface="Catamaran"/>
              <a:cs typeface="Catamaran"/>
              <a:sym typeface="Catamaran"/>
            </a:endParaRPr>
          </a:p>
          <a:p>
            <a:pPr indent="457200" lvl="0" marL="457200" rtl="0" algn="l">
              <a:spcBef>
                <a:spcPts val="0"/>
              </a:spcBef>
              <a:spcAft>
                <a:spcPts val="0"/>
              </a:spcAft>
              <a:buClr>
                <a:srgbClr val="000000"/>
              </a:buClr>
              <a:buSzPts val="1600"/>
              <a:buFont typeface="Arial"/>
              <a:buNone/>
            </a:pPr>
            <a:r>
              <a:rPr lang="en">
                <a:solidFill>
                  <a:srgbClr val="38761D"/>
                </a:solidFill>
                <a:latin typeface="Courier New"/>
                <a:ea typeface="Courier New"/>
                <a:cs typeface="Courier New"/>
                <a:sym typeface="Courier New"/>
              </a:rPr>
              <a:t>System.out.println</a:t>
            </a:r>
            <a:r>
              <a:rPr lang="en">
                <a:latin typeface="Courier New"/>
                <a:ea typeface="Courier New"/>
                <a:cs typeface="Courier New"/>
                <a:sym typeface="Courier New"/>
              </a:rPr>
              <a:t>(message);</a:t>
            </a:r>
            <a:endParaRPr sz="1800">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800"/>
              <a:buFont typeface="Arial"/>
              <a:buNone/>
            </a:pPr>
            <a:r>
              <a:rPr lang="en">
                <a:latin typeface="Courier New"/>
                <a:ea typeface="Courier New"/>
                <a:cs typeface="Courier New"/>
                <a:sym typeface="Courier New"/>
              </a:rPr>
              <a:t>	}</a:t>
            </a:r>
            <a:endParaRPr>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800"/>
              <a:buFont typeface="Arial"/>
              <a:buNone/>
            </a:pPr>
            <a:r>
              <a:rPr lang="en">
                <a:latin typeface="Courier New"/>
                <a:ea typeface="Courier New"/>
                <a:cs typeface="Courier New"/>
                <a:sym typeface="Courier New"/>
              </a:rPr>
              <a:t>}</a:t>
            </a:r>
            <a:endParaRPr sz="1800">
              <a:latin typeface="Catamaran"/>
              <a:ea typeface="Catamaran"/>
              <a:cs typeface="Catamaran"/>
              <a:sym typeface="Catamaran"/>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E7CC3"/>
        </a:solidFill>
      </p:bgPr>
    </p:bg>
    <p:spTree>
      <p:nvGrpSpPr>
        <p:cNvPr id="233" name="Shape 233"/>
        <p:cNvGrpSpPr/>
        <p:nvPr/>
      </p:nvGrpSpPr>
      <p:grpSpPr>
        <a:xfrm>
          <a:off x="0" y="0"/>
          <a:ext cx="0" cy="0"/>
          <a:chOff x="0" y="0"/>
          <a:chExt cx="0" cy="0"/>
        </a:xfrm>
      </p:grpSpPr>
      <p:sp>
        <p:nvSpPr>
          <p:cNvPr id="234" name="Google Shape;234;p42"/>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Catamaran"/>
                <a:ea typeface="Catamaran"/>
                <a:cs typeface="Catamaran"/>
                <a:sym typeface="Catamaran"/>
              </a:rPr>
              <a:t>Section 1a: </a:t>
            </a:r>
            <a:r>
              <a:rPr b="1" lang="en">
                <a:latin typeface="Catamaran"/>
                <a:ea typeface="Catamaran"/>
                <a:cs typeface="Catamaran"/>
                <a:sym typeface="Catamaran"/>
              </a:rPr>
              <a:t>Foundation</a:t>
            </a:r>
            <a:r>
              <a:rPr lang="en">
                <a:latin typeface="Catamaran"/>
                <a:ea typeface="Catamaran"/>
                <a:cs typeface="Catamaran"/>
                <a:sym typeface="Catamaran"/>
              </a:rPr>
              <a:t> Questions</a:t>
            </a:r>
            <a:endParaRPr>
              <a:latin typeface="Catamaran"/>
              <a:ea typeface="Catamaran"/>
              <a:cs typeface="Catamaran"/>
              <a:sym typeface="Catamaran"/>
            </a:endParaRPr>
          </a:p>
        </p:txBody>
      </p:sp>
      <p:sp>
        <p:nvSpPr>
          <p:cNvPr id="235" name="Google Shape;235;p42"/>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Catamaran"/>
              <a:buChar char="●"/>
            </a:pPr>
            <a:r>
              <a:rPr b="1" lang="en">
                <a:latin typeface="Catamaran"/>
                <a:ea typeface="Catamaran"/>
                <a:cs typeface="Catamaran"/>
                <a:sym typeface="Catamaran"/>
              </a:rPr>
              <a:t>Define </a:t>
            </a:r>
            <a:r>
              <a:rPr lang="en">
                <a:latin typeface="Catamaran"/>
                <a:ea typeface="Catamaran"/>
                <a:cs typeface="Catamaran"/>
                <a:sym typeface="Catamaran"/>
              </a:rPr>
              <a:t>a variable!</a:t>
            </a:r>
            <a:endParaRPr>
              <a:latin typeface="Catamaran"/>
              <a:ea typeface="Catamaran"/>
              <a:cs typeface="Catamaran"/>
              <a:sym typeface="Catamaran"/>
            </a:endParaRPr>
          </a:p>
          <a:p>
            <a:pPr indent="-342900" lvl="0" marL="457200" rtl="0" algn="l">
              <a:spcBef>
                <a:spcPts val="0"/>
              </a:spcBef>
              <a:spcAft>
                <a:spcPts val="0"/>
              </a:spcAft>
              <a:buSzPts val="1800"/>
              <a:buFont typeface="Catamaran"/>
              <a:buChar char="●"/>
            </a:pPr>
            <a:r>
              <a:rPr lang="en">
                <a:latin typeface="Catamaran"/>
                <a:ea typeface="Catamaran"/>
                <a:cs typeface="Catamaran"/>
                <a:sym typeface="Catamaran"/>
              </a:rPr>
              <a:t>Think of a good variable name for a variable that stores your name.</a:t>
            </a:r>
            <a:endParaRPr>
              <a:latin typeface="Catamaran"/>
              <a:ea typeface="Catamaran"/>
              <a:cs typeface="Catamaran"/>
              <a:sym typeface="Catamaran"/>
            </a:endParaRPr>
          </a:p>
          <a:p>
            <a:pPr indent="-342900" lvl="0" marL="457200" rtl="0" algn="l">
              <a:spcBef>
                <a:spcPts val="0"/>
              </a:spcBef>
              <a:spcAft>
                <a:spcPts val="0"/>
              </a:spcAft>
              <a:buSzPts val="1800"/>
              <a:buFont typeface="Catamaran"/>
              <a:buChar char="●"/>
            </a:pPr>
            <a:r>
              <a:rPr b="1" lang="en">
                <a:latin typeface="Catamaran"/>
                <a:ea typeface="Catamaran"/>
                <a:cs typeface="Catamaran"/>
                <a:sym typeface="Catamaran"/>
              </a:rPr>
              <a:t>Why </a:t>
            </a:r>
            <a:r>
              <a:rPr lang="en">
                <a:latin typeface="Catamaran"/>
                <a:ea typeface="Catamaran"/>
                <a:cs typeface="Catamaran"/>
                <a:sym typeface="Catamaran"/>
              </a:rPr>
              <a:t>do </a:t>
            </a:r>
            <a:r>
              <a:rPr lang="en">
                <a:latin typeface="Catamaran"/>
                <a:ea typeface="Catamaran"/>
                <a:cs typeface="Catamaran"/>
                <a:sym typeface="Catamaran"/>
              </a:rPr>
              <a:t>you think</a:t>
            </a:r>
            <a:r>
              <a:rPr lang="en">
                <a:latin typeface="Catamaran"/>
                <a:ea typeface="Catamaran"/>
                <a:cs typeface="Catamaran"/>
                <a:sym typeface="Catamaran"/>
              </a:rPr>
              <a:t> we write ‘String’ in front of our variable name when instantiating?</a:t>
            </a:r>
            <a:endParaRPr>
              <a:latin typeface="Catamaran"/>
              <a:ea typeface="Catamaran"/>
              <a:cs typeface="Catamaran"/>
              <a:sym typeface="Catamaran"/>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E7CC3"/>
        </a:solidFill>
      </p:bgPr>
    </p:bg>
    <p:spTree>
      <p:nvGrpSpPr>
        <p:cNvPr id="239" name="Shape 239"/>
        <p:cNvGrpSpPr/>
        <p:nvPr/>
      </p:nvGrpSpPr>
      <p:grpSpPr>
        <a:xfrm>
          <a:off x="0" y="0"/>
          <a:ext cx="0" cy="0"/>
          <a:chOff x="0" y="0"/>
          <a:chExt cx="0" cy="0"/>
        </a:xfrm>
      </p:grpSpPr>
      <p:sp>
        <p:nvSpPr>
          <p:cNvPr id="240" name="Google Shape;240;p43"/>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300">
                <a:latin typeface="Catamaran"/>
                <a:ea typeface="Catamaran"/>
                <a:cs typeface="Catamaran"/>
                <a:sym typeface="Catamaran"/>
              </a:rPr>
              <a:t>Section</a:t>
            </a:r>
            <a:r>
              <a:rPr lang="en" sz="4300">
                <a:latin typeface="Catamaran"/>
                <a:ea typeface="Catamaran"/>
                <a:cs typeface="Catamaran"/>
                <a:sym typeface="Catamaran"/>
              </a:rPr>
              <a:t> 1b: </a:t>
            </a:r>
            <a:r>
              <a:rPr b="1" lang="en" sz="4300">
                <a:latin typeface="Catamaran"/>
                <a:ea typeface="Catamaran"/>
                <a:cs typeface="Catamaran"/>
                <a:sym typeface="Catamaran"/>
              </a:rPr>
              <a:t>Comments</a:t>
            </a:r>
            <a:endParaRPr b="1" sz="4300">
              <a:latin typeface="Catamaran"/>
              <a:ea typeface="Catamaran"/>
              <a:cs typeface="Catamaran"/>
              <a:sym typeface="Catamaran"/>
            </a:endParaRPr>
          </a:p>
        </p:txBody>
      </p:sp>
      <p:sp>
        <p:nvSpPr>
          <p:cNvPr id="241" name="Google Shape;241;p43"/>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tamaran"/>
                <a:ea typeface="Catamaran"/>
                <a:cs typeface="Catamaran"/>
                <a:sym typeface="Catamaran"/>
              </a:rPr>
              <a:t>Commenting code and good practices!</a:t>
            </a:r>
            <a:endParaRPr>
              <a:latin typeface="Catamaran"/>
              <a:ea typeface="Catamaran"/>
              <a:cs typeface="Catamaran"/>
              <a:sym typeface="Catamar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E7CC3"/>
        </a:solidFill>
      </p:bgPr>
    </p:bg>
    <p:spTree>
      <p:nvGrpSpPr>
        <p:cNvPr id="117" name="Shape 117"/>
        <p:cNvGrpSpPr/>
        <p:nvPr/>
      </p:nvGrpSpPr>
      <p:grpSpPr>
        <a:xfrm>
          <a:off x="0" y="0"/>
          <a:ext cx="0" cy="0"/>
          <a:chOff x="0" y="0"/>
          <a:chExt cx="0" cy="0"/>
        </a:xfrm>
      </p:grpSpPr>
      <p:sp>
        <p:nvSpPr>
          <p:cNvPr id="118" name="Google Shape;118;p26"/>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Catamaran"/>
                <a:ea typeface="Catamaran"/>
                <a:cs typeface="Catamaran"/>
                <a:sym typeface="Catamaran"/>
              </a:rPr>
              <a:t>Intros</a:t>
            </a:r>
            <a:endParaRPr>
              <a:latin typeface="Catamaran"/>
              <a:ea typeface="Catamaran"/>
              <a:cs typeface="Catamaran"/>
              <a:sym typeface="Catamaran"/>
            </a:endParaRPr>
          </a:p>
        </p:txBody>
      </p:sp>
      <p:sp>
        <p:nvSpPr>
          <p:cNvPr id="119" name="Google Shape;119;p26"/>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tamaran"/>
                <a:ea typeface="Catamaran"/>
                <a:cs typeface="Catamaran"/>
                <a:sym typeface="Catamaran"/>
              </a:rPr>
              <a:t>Let’s get started!</a:t>
            </a:r>
            <a:endParaRPr>
              <a:latin typeface="Catamaran"/>
              <a:ea typeface="Catamaran"/>
              <a:cs typeface="Catamaran"/>
              <a:sym typeface="Catamaran"/>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44"/>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latin typeface="Catamaran"/>
                <a:ea typeface="Catamaran"/>
                <a:cs typeface="Catamaran"/>
                <a:sym typeface="Catamaran"/>
              </a:rPr>
              <a:t>Comments</a:t>
            </a:r>
            <a:endParaRPr>
              <a:latin typeface="Catamaran"/>
              <a:ea typeface="Catamaran"/>
              <a:cs typeface="Catamaran"/>
              <a:sym typeface="Catamaran"/>
            </a:endParaRPr>
          </a:p>
        </p:txBody>
      </p:sp>
      <p:sp>
        <p:nvSpPr>
          <p:cNvPr id="247" name="Google Shape;247;p44"/>
          <p:cNvSpPr txBox="1"/>
          <p:nvPr>
            <p:ph idx="1" type="body"/>
          </p:nvPr>
        </p:nvSpPr>
        <p:spPr>
          <a:xfrm>
            <a:off x="471900" y="1919075"/>
            <a:ext cx="8222100" cy="10875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Used to </a:t>
            </a:r>
            <a:r>
              <a:rPr b="1" lang="en">
                <a:latin typeface="Catamaran"/>
                <a:ea typeface="Catamaran"/>
                <a:cs typeface="Catamaran"/>
                <a:sym typeface="Catamaran"/>
              </a:rPr>
              <a:t>clarify </a:t>
            </a:r>
            <a:r>
              <a:rPr lang="en">
                <a:latin typeface="Catamaran"/>
                <a:ea typeface="Catamaran"/>
                <a:cs typeface="Catamaran"/>
                <a:sym typeface="Catamaran"/>
              </a:rPr>
              <a:t>code and are </a:t>
            </a:r>
            <a:r>
              <a:rPr b="1" lang="en">
                <a:latin typeface="Catamaran"/>
                <a:ea typeface="Catamaran"/>
                <a:cs typeface="Catamaran"/>
                <a:sym typeface="Catamaran"/>
              </a:rPr>
              <a:t>not interpreted</a:t>
            </a:r>
            <a:r>
              <a:rPr lang="en">
                <a:latin typeface="Catamaran"/>
                <a:ea typeface="Catamaran"/>
                <a:cs typeface="Catamaran"/>
                <a:sym typeface="Catamaran"/>
              </a:rPr>
              <a:t> by Java</a:t>
            </a:r>
            <a:endParaRPr>
              <a:latin typeface="Catamaran"/>
              <a:ea typeface="Catamaran"/>
              <a:cs typeface="Catamaran"/>
              <a:sym typeface="Catamaran"/>
            </a:endParaRPr>
          </a:p>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Start with the two slash characters ‘//’ and extend to the end of the physical line</a:t>
            </a:r>
            <a:endParaRPr>
              <a:latin typeface="Catamaran"/>
              <a:ea typeface="Catamaran"/>
              <a:cs typeface="Catamaran"/>
              <a:sym typeface="Catamaran"/>
            </a:endParaRPr>
          </a:p>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Allow you to write in English within your program</a:t>
            </a:r>
            <a:endParaRPr>
              <a:latin typeface="Catamaran"/>
              <a:ea typeface="Catamaran"/>
              <a:cs typeface="Catamaran"/>
              <a:sym typeface="Catamaran"/>
            </a:endParaRPr>
          </a:p>
        </p:txBody>
      </p:sp>
      <p:sp>
        <p:nvSpPr>
          <p:cNvPr id="248" name="Google Shape;248;p44"/>
          <p:cNvSpPr txBox="1"/>
          <p:nvPr/>
        </p:nvSpPr>
        <p:spPr>
          <a:xfrm>
            <a:off x="479850" y="3006575"/>
            <a:ext cx="8206200" cy="1430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tamaran"/>
                <a:ea typeface="Catamaran"/>
                <a:cs typeface="Catamaran"/>
                <a:sym typeface="Catamaran"/>
              </a:rPr>
              <a:t>Code:</a:t>
            </a:r>
            <a:endParaRPr b="0" i="0" sz="14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45818E"/>
                </a:solidFill>
                <a:latin typeface="Courier New"/>
                <a:ea typeface="Courier New"/>
                <a:cs typeface="Courier New"/>
                <a:sym typeface="Courier New"/>
              </a:rPr>
              <a:t>// This line is a comment.</a:t>
            </a:r>
            <a:endParaRPr b="0" i="0" sz="1400" u="none" cap="none" strike="noStrike">
              <a:solidFill>
                <a:srgbClr val="45818E"/>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lang="en">
                <a:solidFill>
                  <a:srgbClr val="38761D"/>
                </a:solidFill>
                <a:latin typeface="Courier New"/>
                <a:ea typeface="Courier New"/>
                <a:cs typeface="Courier New"/>
                <a:sym typeface="Courier New"/>
              </a:rPr>
              <a:t>System.out.</a:t>
            </a:r>
            <a:r>
              <a:rPr b="0" i="0" lang="en" sz="1400" u="none" cap="none" strike="noStrike">
                <a:solidFill>
                  <a:srgbClr val="38761D"/>
                </a:solidFill>
                <a:latin typeface="Courier New"/>
                <a:ea typeface="Courier New"/>
                <a:cs typeface="Courier New"/>
                <a:sym typeface="Courier New"/>
              </a:rPr>
              <a:t>print</a:t>
            </a:r>
            <a:r>
              <a:rPr b="0" i="0" lang="en" sz="1400" u="none" cap="none" strike="noStrike">
                <a:solidFill>
                  <a:srgbClr val="000000"/>
                </a:solidFill>
                <a:latin typeface="Courier New"/>
                <a:ea typeface="Courier New"/>
                <a:cs typeface="Courier New"/>
                <a:sym typeface="Courier New"/>
              </a:rPr>
              <a:t>(</a:t>
            </a:r>
            <a:r>
              <a:rPr lang="en">
                <a:solidFill>
                  <a:srgbClr val="CC0000"/>
                </a:solidFill>
                <a:latin typeface="Courier New"/>
                <a:ea typeface="Courier New"/>
                <a:cs typeface="Courier New"/>
                <a:sym typeface="Courier New"/>
              </a:rPr>
              <a:t>"</a:t>
            </a:r>
            <a:r>
              <a:rPr b="0" i="0" lang="en" sz="1400" u="none" cap="none" strike="noStrike">
                <a:solidFill>
                  <a:srgbClr val="CC0000"/>
                </a:solidFill>
                <a:latin typeface="Courier New"/>
                <a:ea typeface="Courier New"/>
                <a:cs typeface="Courier New"/>
                <a:sym typeface="Courier New"/>
              </a:rPr>
              <a:t>This line is not a comment, it is code.</a:t>
            </a:r>
            <a:r>
              <a:rPr lang="en">
                <a:solidFill>
                  <a:srgbClr val="CC0000"/>
                </a:solidFill>
                <a:latin typeface="Courier New"/>
                <a:ea typeface="Courier New"/>
                <a:cs typeface="Courier New"/>
                <a:sym typeface="Courier New"/>
              </a:rPr>
              <a:t>"</a:t>
            </a:r>
            <a:r>
              <a:rPr b="0" i="0" lang="en" sz="1400" u="none" cap="none" strike="noStrike">
                <a:solidFill>
                  <a:srgbClr val="000000"/>
                </a:solidFill>
                <a:latin typeface="Courier New"/>
                <a:ea typeface="Courier New"/>
                <a:cs typeface="Courier New"/>
                <a:sym typeface="Courier New"/>
              </a:rPr>
              <a:t>);</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tamaran"/>
                <a:ea typeface="Catamaran"/>
                <a:cs typeface="Catamaran"/>
                <a:sym typeface="Catamaran"/>
              </a:rPr>
              <a:t>Output:</a:t>
            </a:r>
            <a:endParaRPr b="0" i="0" sz="14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urier New"/>
                <a:ea typeface="Courier New"/>
                <a:cs typeface="Courier New"/>
                <a:sym typeface="Courier New"/>
              </a:rPr>
              <a:t>This line is not a comment, it is code.</a:t>
            </a:r>
            <a:endParaRPr b="0" i="0" sz="1400" u="none" cap="none" strike="noStrike">
              <a:solidFill>
                <a:srgbClr val="000000"/>
              </a:solidFill>
              <a:latin typeface="Courier New"/>
              <a:ea typeface="Courier New"/>
              <a:cs typeface="Courier New"/>
              <a:sym typeface="Courier New"/>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45"/>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latin typeface="Catamaran"/>
                <a:ea typeface="Catamaran"/>
                <a:cs typeface="Catamaran"/>
                <a:sym typeface="Catamaran"/>
              </a:rPr>
              <a:t>Multi-Line </a:t>
            </a:r>
            <a:r>
              <a:rPr lang="en">
                <a:latin typeface="Catamaran"/>
                <a:ea typeface="Catamaran"/>
                <a:cs typeface="Catamaran"/>
                <a:sym typeface="Catamaran"/>
              </a:rPr>
              <a:t>Comments</a:t>
            </a:r>
            <a:endParaRPr>
              <a:latin typeface="Catamaran"/>
              <a:ea typeface="Catamaran"/>
              <a:cs typeface="Catamaran"/>
              <a:sym typeface="Catamaran"/>
            </a:endParaRPr>
          </a:p>
        </p:txBody>
      </p:sp>
      <p:sp>
        <p:nvSpPr>
          <p:cNvPr id="254" name="Google Shape;254;p45"/>
          <p:cNvSpPr txBox="1"/>
          <p:nvPr/>
        </p:nvSpPr>
        <p:spPr>
          <a:xfrm>
            <a:off x="471900" y="1919075"/>
            <a:ext cx="8222100" cy="5265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737373"/>
              </a:buClr>
              <a:buSzPts val="1800"/>
              <a:buFont typeface="Catamaran"/>
              <a:buChar char="●"/>
            </a:pPr>
            <a:r>
              <a:rPr lang="en" sz="1800">
                <a:solidFill>
                  <a:srgbClr val="737373"/>
                </a:solidFill>
                <a:latin typeface="Catamaran"/>
                <a:ea typeface="Catamaran"/>
                <a:cs typeface="Catamaran"/>
                <a:sym typeface="Catamaran"/>
              </a:rPr>
              <a:t>Allows a comment to </a:t>
            </a:r>
            <a:r>
              <a:rPr b="1" lang="en" sz="1800">
                <a:solidFill>
                  <a:srgbClr val="737373"/>
                </a:solidFill>
                <a:latin typeface="Catamaran"/>
                <a:ea typeface="Catamaran"/>
                <a:cs typeface="Catamaran"/>
                <a:sym typeface="Catamaran"/>
              </a:rPr>
              <a:t>extend </a:t>
            </a:r>
            <a:r>
              <a:rPr lang="en" sz="1800">
                <a:solidFill>
                  <a:srgbClr val="737373"/>
                </a:solidFill>
                <a:latin typeface="Catamaran"/>
                <a:ea typeface="Catamaran"/>
                <a:cs typeface="Catamaran"/>
                <a:sym typeface="Catamaran"/>
              </a:rPr>
              <a:t>past 1 line</a:t>
            </a:r>
            <a:endParaRPr sz="1800">
              <a:solidFill>
                <a:srgbClr val="737373"/>
              </a:solidFill>
              <a:latin typeface="Catamaran"/>
              <a:ea typeface="Catamaran"/>
              <a:cs typeface="Catamaran"/>
              <a:sym typeface="Catamaran"/>
            </a:endParaRPr>
          </a:p>
          <a:p>
            <a:pPr indent="-342900" lvl="0" marL="457200" rtl="0" algn="l">
              <a:lnSpc>
                <a:spcPct val="115000"/>
              </a:lnSpc>
              <a:spcBef>
                <a:spcPts val="0"/>
              </a:spcBef>
              <a:spcAft>
                <a:spcPts val="0"/>
              </a:spcAft>
              <a:buClr>
                <a:srgbClr val="737373"/>
              </a:buClr>
              <a:buSzPts val="1800"/>
              <a:buFont typeface="Catamaran"/>
              <a:buChar char="●"/>
            </a:pPr>
            <a:r>
              <a:rPr b="1" lang="en" sz="1800">
                <a:solidFill>
                  <a:srgbClr val="737373"/>
                </a:solidFill>
                <a:latin typeface="Catamaran"/>
                <a:ea typeface="Catamaran"/>
                <a:cs typeface="Catamaran"/>
                <a:sym typeface="Catamaran"/>
              </a:rPr>
              <a:t>/*</a:t>
            </a:r>
            <a:r>
              <a:rPr lang="en" sz="1800">
                <a:solidFill>
                  <a:srgbClr val="737373"/>
                </a:solidFill>
                <a:latin typeface="Catamaran"/>
                <a:ea typeface="Catamaran"/>
                <a:cs typeface="Catamaran"/>
                <a:sym typeface="Catamaran"/>
              </a:rPr>
              <a:t> opens the comment and </a:t>
            </a:r>
            <a:r>
              <a:rPr b="1" lang="en" sz="1800">
                <a:solidFill>
                  <a:srgbClr val="737373"/>
                </a:solidFill>
                <a:latin typeface="Catamaran"/>
                <a:ea typeface="Catamaran"/>
                <a:cs typeface="Catamaran"/>
                <a:sym typeface="Catamaran"/>
              </a:rPr>
              <a:t>*/</a:t>
            </a:r>
            <a:r>
              <a:rPr lang="en" sz="1800">
                <a:solidFill>
                  <a:srgbClr val="737373"/>
                </a:solidFill>
                <a:latin typeface="Catamaran"/>
                <a:ea typeface="Catamaran"/>
                <a:cs typeface="Catamaran"/>
                <a:sym typeface="Catamaran"/>
              </a:rPr>
              <a:t> closes the comment.</a:t>
            </a:r>
            <a:endParaRPr sz="1800">
              <a:solidFill>
                <a:srgbClr val="737373"/>
              </a:solidFill>
              <a:latin typeface="Catamaran"/>
              <a:ea typeface="Catamaran"/>
              <a:cs typeface="Catamaran"/>
              <a:sym typeface="Catamaran"/>
            </a:endParaRPr>
          </a:p>
        </p:txBody>
      </p:sp>
      <p:sp>
        <p:nvSpPr>
          <p:cNvPr id="255" name="Google Shape;255;p45"/>
          <p:cNvSpPr txBox="1"/>
          <p:nvPr/>
        </p:nvSpPr>
        <p:spPr>
          <a:xfrm>
            <a:off x="479850" y="2750375"/>
            <a:ext cx="8206200" cy="21279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tamaran"/>
                <a:ea typeface="Catamaran"/>
                <a:cs typeface="Catamaran"/>
                <a:sym typeface="Catamaran"/>
              </a:rPr>
              <a:t>Code:</a:t>
            </a:r>
            <a:endParaRPr b="0" i="0" sz="14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45818E"/>
                </a:solidFill>
                <a:latin typeface="Courier New"/>
                <a:ea typeface="Courier New"/>
                <a:cs typeface="Courier New"/>
                <a:sym typeface="Courier New"/>
              </a:rPr>
              <a:t>/</a:t>
            </a:r>
            <a:r>
              <a:rPr lang="en">
                <a:solidFill>
                  <a:srgbClr val="45818E"/>
                </a:solidFill>
                <a:latin typeface="Courier New"/>
                <a:ea typeface="Courier New"/>
                <a:cs typeface="Courier New"/>
                <a:sym typeface="Courier New"/>
              </a:rPr>
              <a:t>* </a:t>
            </a:r>
            <a:endParaRPr>
              <a:solidFill>
                <a:srgbClr val="45818E"/>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lang="en">
                <a:solidFill>
                  <a:srgbClr val="45818E"/>
                </a:solidFill>
                <a:latin typeface="Courier New"/>
                <a:ea typeface="Courier New"/>
                <a:cs typeface="Courier New"/>
                <a:sym typeface="Courier New"/>
              </a:rPr>
              <a:t>This line is a multi-line comment.</a:t>
            </a:r>
            <a:endParaRPr>
              <a:solidFill>
                <a:srgbClr val="45818E"/>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lang="en">
                <a:solidFill>
                  <a:srgbClr val="45818E"/>
                </a:solidFill>
                <a:latin typeface="Courier New"/>
                <a:ea typeface="Courier New"/>
                <a:cs typeface="Courier New"/>
                <a:sym typeface="Courier New"/>
              </a:rPr>
              <a:t>It can extend past one line.</a:t>
            </a:r>
            <a:endParaRPr>
              <a:solidFill>
                <a:srgbClr val="45818E"/>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lang="en">
                <a:solidFill>
                  <a:srgbClr val="45818E"/>
                </a:solidFill>
                <a:latin typeface="Courier New"/>
                <a:ea typeface="Courier New"/>
                <a:cs typeface="Courier New"/>
                <a:sym typeface="Courier New"/>
              </a:rPr>
              <a:t>*/</a:t>
            </a:r>
            <a:endParaRPr>
              <a:solidFill>
                <a:srgbClr val="45818E"/>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lang="en">
                <a:solidFill>
                  <a:srgbClr val="38761D"/>
                </a:solidFill>
                <a:latin typeface="Courier New"/>
                <a:ea typeface="Courier New"/>
                <a:cs typeface="Courier New"/>
                <a:sym typeface="Courier New"/>
              </a:rPr>
              <a:t>System.out.</a:t>
            </a:r>
            <a:r>
              <a:rPr b="0" i="0" lang="en" sz="1400" u="none" cap="none" strike="noStrike">
                <a:solidFill>
                  <a:srgbClr val="38761D"/>
                </a:solidFill>
                <a:latin typeface="Courier New"/>
                <a:ea typeface="Courier New"/>
                <a:cs typeface="Courier New"/>
                <a:sym typeface="Courier New"/>
              </a:rPr>
              <a:t>println</a:t>
            </a:r>
            <a:r>
              <a:rPr b="0" i="0" lang="en" sz="1400" u="none" cap="none" strike="noStrike">
                <a:solidFill>
                  <a:srgbClr val="000000"/>
                </a:solidFill>
                <a:latin typeface="Courier New"/>
                <a:ea typeface="Courier New"/>
                <a:cs typeface="Courier New"/>
                <a:sym typeface="Courier New"/>
              </a:rPr>
              <a:t>(</a:t>
            </a:r>
            <a:r>
              <a:rPr lang="en">
                <a:solidFill>
                  <a:srgbClr val="CC0000"/>
                </a:solidFill>
                <a:latin typeface="Courier New"/>
                <a:ea typeface="Courier New"/>
                <a:cs typeface="Courier New"/>
                <a:sym typeface="Courier New"/>
              </a:rPr>
              <a:t>"This line is </a:t>
            </a:r>
            <a:r>
              <a:rPr b="0" i="0" lang="en" sz="1400" u="none" cap="none" strike="noStrike">
                <a:solidFill>
                  <a:srgbClr val="CC0000"/>
                </a:solidFill>
                <a:latin typeface="Courier New"/>
                <a:ea typeface="Courier New"/>
                <a:cs typeface="Courier New"/>
                <a:sym typeface="Courier New"/>
              </a:rPr>
              <a:t>not a comment, it is code.</a:t>
            </a:r>
            <a:r>
              <a:rPr lang="en">
                <a:solidFill>
                  <a:srgbClr val="CC0000"/>
                </a:solidFill>
                <a:latin typeface="Courier New"/>
                <a:ea typeface="Courier New"/>
                <a:cs typeface="Courier New"/>
                <a:sym typeface="Courier New"/>
              </a:rPr>
              <a:t>"</a:t>
            </a:r>
            <a:r>
              <a:rPr b="0" i="0" lang="en" sz="1400" u="none" cap="none" strike="noStrike">
                <a:solidFill>
                  <a:srgbClr val="000000"/>
                </a:solidFill>
                <a:latin typeface="Courier New"/>
                <a:ea typeface="Courier New"/>
                <a:cs typeface="Courier New"/>
                <a:sym typeface="Courier New"/>
              </a:rPr>
              <a:t>);</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tamaran"/>
                <a:ea typeface="Catamaran"/>
                <a:cs typeface="Catamaran"/>
                <a:sym typeface="Catamaran"/>
              </a:rPr>
              <a:t>Output:</a:t>
            </a:r>
            <a:endParaRPr b="0" i="0" sz="14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urier New"/>
                <a:ea typeface="Courier New"/>
                <a:cs typeface="Courier New"/>
                <a:sym typeface="Courier New"/>
              </a:rPr>
              <a:t>This line is not a comment, it is code.</a:t>
            </a:r>
            <a:endParaRPr b="0" i="0" sz="1400" u="none" cap="none" strike="noStrike">
              <a:solidFill>
                <a:srgbClr val="000000"/>
              </a:solidFill>
              <a:latin typeface="Courier New"/>
              <a:ea typeface="Courier New"/>
              <a:cs typeface="Courier New"/>
              <a:sym typeface="Courier New"/>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46"/>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latin typeface="Catamaran"/>
                <a:ea typeface="Catamaran"/>
                <a:cs typeface="Catamaran"/>
                <a:sym typeface="Catamaran"/>
              </a:rPr>
              <a:t>What makes a good comment?</a:t>
            </a:r>
            <a:endParaRPr>
              <a:latin typeface="Catamaran"/>
              <a:ea typeface="Catamaran"/>
              <a:cs typeface="Catamaran"/>
              <a:sym typeface="Catamaran"/>
            </a:endParaRPr>
          </a:p>
        </p:txBody>
      </p:sp>
      <p:sp>
        <p:nvSpPr>
          <p:cNvPr id="261" name="Google Shape;261;p46"/>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a:latin typeface="Catamaran"/>
                <a:ea typeface="Catamaran"/>
                <a:cs typeface="Catamaran"/>
                <a:sym typeface="Catamaran"/>
              </a:rPr>
              <a:t>It is </a:t>
            </a:r>
            <a:r>
              <a:rPr b="1" lang="en">
                <a:latin typeface="Catamaran"/>
                <a:ea typeface="Catamaran"/>
                <a:cs typeface="Catamaran"/>
                <a:sym typeface="Catamaran"/>
              </a:rPr>
              <a:t>short </a:t>
            </a:r>
            <a:r>
              <a:rPr lang="en">
                <a:latin typeface="Catamaran"/>
                <a:ea typeface="Catamaran"/>
                <a:cs typeface="Catamaran"/>
                <a:sym typeface="Catamaran"/>
              </a:rPr>
              <a:t>and to the point, but a complete thought. Most comments should be written in </a:t>
            </a:r>
            <a:r>
              <a:rPr b="1" lang="en">
                <a:latin typeface="Catamaran"/>
                <a:ea typeface="Catamaran"/>
                <a:cs typeface="Catamaran"/>
                <a:sym typeface="Catamaran"/>
              </a:rPr>
              <a:t>complete sentences</a:t>
            </a:r>
            <a:r>
              <a:rPr lang="en">
                <a:latin typeface="Catamaran"/>
                <a:ea typeface="Catamaran"/>
                <a:cs typeface="Catamaran"/>
                <a:sym typeface="Catamaran"/>
              </a:rPr>
              <a:t>.</a:t>
            </a:r>
            <a:endParaRPr>
              <a:latin typeface="Catamaran"/>
              <a:ea typeface="Catamaran"/>
              <a:cs typeface="Catamaran"/>
              <a:sym typeface="Catamaran"/>
            </a:endParaRPr>
          </a:p>
          <a:p>
            <a:pPr indent="-342900" lvl="0" marL="457200" marR="279400" rtl="0" algn="l">
              <a:lnSpc>
                <a:spcPct val="115000"/>
              </a:lnSpc>
              <a:spcBef>
                <a:spcPts val="0"/>
              </a:spcBef>
              <a:spcAft>
                <a:spcPts val="0"/>
              </a:spcAft>
              <a:buSzPts val="1800"/>
              <a:buFont typeface="Catamaran"/>
              <a:buChar char="●"/>
            </a:pPr>
            <a:r>
              <a:rPr lang="en">
                <a:latin typeface="Catamaran"/>
                <a:ea typeface="Catamaran"/>
                <a:cs typeface="Catamaran"/>
                <a:sym typeface="Catamaran"/>
              </a:rPr>
              <a:t>It </a:t>
            </a:r>
            <a:r>
              <a:rPr b="1" lang="en">
                <a:latin typeface="Catamaran"/>
                <a:ea typeface="Catamaran"/>
                <a:cs typeface="Catamaran"/>
                <a:sym typeface="Catamaran"/>
              </a:rPr>
              <a:t>explains your thinking</a:t>
            </a:r>
            <a:r>
              <a:rPr lang="en">
                <a:latin typeface="Catamaran"/>
                <a:ea typeface="Catamaran"/>
                <a:cs typeface="Catamaran"/>
                <a:sym typeface="Catamaran"/>
              </a:rPr>
              <a:t>, so that when you return to the code later you or others will understand how your overall approach to a problem</a:t>
            </a:r>
            <a:endParaRPr>
              <a:latin typeface="Catamaran"/>
              <a:ea typeface="Catamaran"/>
              <a:cs typeface="Catamaran"/>
              <a:sym typeface="Catamaran"/>
            </a:endParaRPr>
          </a:p>
          <a:p>
            <a:pPr indent="-342900" lvl="0" marL="457200" marR="279400" rtl="0" algn="l">
              <a:lnSpc>
                <a:spcPct val="115000"/>
              </a:lnSpc>
              <a:spcBef>
                <a:spcPts val="0"/>
              </a:spcBef>
              <a:spcAft>
                <a:spcPts val="0"/>
              </a:spcAft>
              <a:buSzPts val="1800"/>
              <a:buFont typeface="Catamaran"/>
              <a:buChar char="●"/>
            </a:pPr>
            <a:r>
              <a:rPr lang="en">
                <a:latin typeface="Catamaran"/>
                <a:ea typeface="Catamaran"/>
                <a:cs typeface="Catamaran"/>
                <a:sym typeface="Catamaran"/>
              </a:rPr>
              <a:t>It explains particularly </a:t>
            </a:r>
            <a:r>
              <a:rPr b="1" lang="en">
                <a:latin typeface="Catamaran"/>
                <a:ea typeface="Catamaran"/>
                <a:cs typeface="Catamaran"/>
                <a:sym typeface="Catamaran"/>
              </a:rPr>
              <a:t>difficult </a:t>
            </a:r>
            <a:r>
              <a:rPr lang="en">
                <a:latin typeface="Catamaran"/>
                <a:ea typeface="Catamaran"/>
                <a:cs typeface="Catamaran"/>
                <a:sym typeface="Catamaran"/>
              </a:rPr>
              <a:t>sections of code in detail.</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47"/>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latin typeface="Catamaran"/>
                <a:ea typeface="Catamaran"/>
                <a:cs typeface="Catamaran"/>
                <a:sym typeface="Catamaran"/>
              </a:rPr>
              <a:t>When should you write comments?</a:t>
            </a:r>
            <a:endParaRPr>
              <a:latin typeface="Catamaran"/>
              <a:ea typeface="Catamaran"/>
              <a:cs typeface="Catamaran"/>
              <a:sym typeface="Catamaran"/>
            </a:endParaRPr>
          </a:p>
        </p:txBody>
      </p:sp>
      <p:sp>
        <p:nvSpPr>
          <p:cNvPr id="267" name="Google Shape;267;p47"/>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a:latin typeface="Catamaran"/>
                <a:ea typeface="Catamaran"/>
                <a:cs typeface="Catamaran"/>
                <a:sym typeface="Catamaran"/>
              </a:rPr>
              <a:t>When you have to think about code before writing it.</a:t>
            </a:r>
            <a:endParaRPr>
              <a:latin typeface="Catamaran"/>
              <a:ea typeface="Catamaran"/>
              <a:cs typeface="Catamaran"/>
              <a:sym typeface="Catamaran"/>
            </a:endParaRPr>
          </a:p>
          <a:p>
            <a:pPr indent="-342900" lvl="0" marL="457200" marR="279400" rtl="0" algn="l">
              <a:lnSpc>
                <a:spcPct val="115000"/>
              </a:lnSpc>
              <a:spcBef>
                <a:spcPts val="0"/>
              </a:spcBef>
              <a:spcAft>
                <a:spcPts val="0"/>
              </a:spcAft>
              <a:buSzPts val="1800"/>
              <a:buFont typeface="Catamaran"/>
              <a:buChar char="●"/>
            </a:pPr>
            <a:r>
              <a:rPr lang="en">
                <a:latin typeface="Catamaran"/>
                <a:ea typeface="Catamaran"/>
                <a:cs typeface="Catamaran"/>
                <a:sym typeface="Catamaran"/>
              </a:rPr>
              <a:t>When you are likely to forget later exactly how you were approaching a problem.</a:t>
            </a:r>
            <a:endParaRPr>
              <a:latin typeface="Catamaran"/>
              <a:ea typeface="Catamaran"/>
              <a:cs typeface="Catamaran"/>
              <a:sym typeface="Catamaran"/>
            </a:endParaRPr>
          </a:p>
          <a:p>
            <a:pPr indent="-342900" lvl="0" marL="457200" marR="279400" rtl="0" algn="l">
              <a:lnSpc>
                <a:spcPct val="115000"/>
              </a:lnSpc>
              <a:spcBef>
                <a:spcPts val="0"/>
              </a:spcBef>
              <a:spcAft>
                <a:spcPts val="0"/>
              </a:spcAft>
              <a:buSzPts val="1800"/>
              <a:buFont typeface="Catamaran"/>
              <a:buChar char="●"/>
            </a:pPr>
            <a:r>
              <a:rPr lang="en">
                <a:latin typeface="Catamaran"/>
                <a:ea typeface="Catamaran"/>
                <a:cs typeface="Catamaran"/>
                <a:sym typeface="Catamaran"/>
              </a:rPr>
              <a:t>When there is more than one way to solve a problem.</a:t>
            </a:r>
            <a:endParaRPr>
              <a:latin typeface="Catamaran"/>
              <a:ea typeface="Catamaran"/>
              <a:cs typeface="Catamaran"/>
              <a:sym typeface="Catamaran"/>
            </a:endParaRPr>
          </a:p>
          <a:p>
            <a:pPr indent="-342900" lvl="0" marL="457200" marR="279400" rtl="0" algn="l">
              <a:lnSpc>
                <a:spcPct val="115000"/>
              </a:lnSpc>
              <a:spcBef>
                <a:spcPts val="0"/>
              </a:spcBef>
              <a:spcAft>
                <a:spcPts val="0"/>
              </a:spcAft>
              <a:buSzPts val="1800"/>
              <a:buFont typeface="Catamaran"/>
              <a:buChar char="●"/>
            </a:pPr>
            <a:r>
              <a:rPr lang="en">
                <a:latin typeface="Catamaran"/>
                <a:ea typeface="Catamaran"/>
                <a:cs typeface="Catamaran"/>
                <a:sym typeface="Catamaran"/>
              </a:rPr>
              <a:t>When others are unlikely to anticipate your way of thinking about a problem.</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E7CC3"/>
        </a:solidFill>
      </p:bgPr>
    </p:bg>
    <p:spTree>
      <p:nvGrpSpPr>
        <p:cNvPr id="271" name="Shape 271"/>
        <p:cNvGrpSpPr/>
        <p:nvPr/>
      </p:nvGrpSpPr>
      <p:grpSpPr>
        <a:xfrm>
          <a:off x="0" y="0"/>
          <a:ext cx="0" cy="0"/>
          <a:chOff x="0" y="0"/>
          <a:chExt cx="0" cy="0"/>
        </a:xfrm>
      </p:grpSpPr>
      <p:sp>
        <p:nvSpPr>
          <p:cNvPr id="272" name="Google Shape;272;p48"/>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Catamaran"/>
                <a:ea typeface="Catamaran"/>
                <a:cs typeface="Catamaran"/>
                <a:sym typeface="Catamaran"/>
              </a:rPr>
              <a:t>Section 1b: </a:t>
            </a:r>
            <a:r>
              <a:rPr b="1" lang="en">
                <a:latin typeface="Catamaran"/>
                <a:ea typeface="Catamaran"/>
                <a:cs typeface="Catamaran"/>
                <a:sym typeface="Catamaran"/>
              </a:rPr>
              <a:t>Comments</a:t>
            </a:r>
            <a:r>
              <a:rPr lang="en">
                <a:latin typeface="Catamaran"/>
                <a:ea typeface="Catamaran"/>
                <a:cs typeface="Catamaran"/>
                <a:sym typeface="Catamaran"/>
              </a:rPr>
              <a:t> Questions</a:t>
            </a:r>
            <a:endParaRPr>
              <a:latin typeface="Catamaran"/>
              <a:ea typeface="Catamaran"/>
              <a:cs typeface="Catamaran"/>
              <a:sym typeface="Catamaran"/>
            </a:endParaRPr>
          </a:p>
        </p:txBody>
      </p:sp>
      <p:sp>
        <p:nvSpPr>
          <p:cNvPr id="273" name="Google Shape;273;p48"/>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tamaran"/>
                <a:ea typeface="Catamaran"/>
                <a:cs typeface="Catamaran"/>
                <a:sym typeface="Catamaran"/>
              </a:rPr>
              <a:t>Review with variables with a </a:t>
            </a:r>
            <a:r>
              <a:rPr lang="en" u="sng">
                <a:solidFill>
                  <a:schemeClr val="hlink"/>
                </a:solidFill>
                <a:latin typeface="Catamaran"/>
                <a:ea typeface="Catamaran"/>
                <a:cs typeface="Catamaran"/>
                <a:sym typeface="Catamaran"/>
                <a:hlinkClick r:id="rId3"/>
              </a:rPr>
              <a:t>kahoot</a:t>
            </a:r>
            <a:r>
              <a:rPr lang="en">
                <a:latin typeface="Catamaran"/>
                <a:ea typeface="Catamaran"/>
                <a:cs typeface="Catamaran"/>
                <a:sym typeface="Catamaran"/>
              </a:rPr>
              <a:t>!</a:t>
            </a:r>
            <a:endParaRPr>
              <a:latin typeface="Catamaran"/>
              <a:ea typeface="Catamaran"/>
              <a:cs typeface="Catamaran"/>
              <a:sym typeface="Catamaran"/>
            </a:endParaRPr>
          </a:p>
          <a:p>
            <a:pPr indent="0" lvl="0" marL="0" rtl="0" algn="l">
              <a:spcBef>
                <a:spcPts val="0"/>
              </a:spcBef>
              <a:spcAft>
                <a:spcPts val="0"/>
              </a:spcAft>
              <a:buNone/>
            </a:pPr>
            <a:r>
              <a:rPr lang="en">
                <a:latin typeface="Catamaran"/>
                <a:ea typeface="Catamaran"/>
                <a:cs typeface="Catamaran"/>
                <a:sym typeface="Catamaran"/>
              </a:rPr>
              <a:t>Review comments with a </a:t>
            </a:r>
            <a:r>
              <a:rPr lang="en" u="sng">
                <a:solidFill>
                  <a:schemeClr val="hlink"/>
                </a:solidFill>
                <a:latin typeface="Catamaran"/>
                <a:ea typeface="Catamaran"/>
                <a:cs typeface="Catamaran"/>
                <a:sym typeface="Catamaran"/>
                <a:hlinkClick r:id="rId4"/>
              </a:rPr>
              <a:t>kahoot!</a:t>
            </a:r>
            <a:endParaRPr>
              <a:latin typeface="Catamaran"/>
              <a:ea typeface="Catamaran"/>
              <a:cs typeface="Catamaran"/>
              <a:sym typeface="Catamaran"/>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E7CC3"/>
        </a:solidFill>
      </p:bgPr>
    </p:bg>
    <p:spTree>
      <p:nvGrpSpPr>
        <p:cNvPr id="277" name="Shape 277"/>
        <p:cNvGrpSpPr/>
        <p:nvPr/>
      </p:nvGrpSpPr>
      <p:grpSpPr>
        <a:xfrm>
          <a:off x="0" y="0"/>
          <a:ext cx="0" cy="0"/>
          <a:chOff x="0" y="0"/>
          <a:chExt cx="0" cy="0"/>
        </a:xfrm>
      </p:grpSpPr>
      <p:sp>
        <p:nvSpPr>
          <p:cNvPr id="278" name="Google Shape;278;p49"/>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300">
                <a:latin typeface="Catamaran"/>
                <a:ea typeface="Catamaran"/>
                <a:cs typeface="Catamaran"/>
                <a:sym typeface="Catamaran"/>
              </a:rPr>
              <a:t>Section 2: </a:t>
            </a:r>
            <a:r>
              <a:rPr b="1" lang="en" sz="4300">
                <a:latin typeface="Catamaran"/>
                <a:ea typeface="Catamaran"/>
                <a:cs typeface="Catamaran"/>
                <a:sym typeface="Catamaran"/>
              </a:rPr>
              <a:t>Intro to Programming</a:t>
            </a:r>
            <a:endParaRPr b="1" sz="4300">
              <a:latin typeface="Catamaran"/>
              <a:ea typeface="Catamaran"/>
              <a:cs typeface="Catamaran"/>
              <a:sym typeface="Catamaran"/>
            </a:endParaRPr>
          </a:p>
        </p:txBody>
      </p:sp>
      <p:sp>
        <p:nvSpPr>
          <p:cNvPr id="279" name="Google Shape;279;p49"/>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tamaran"/>
                <a:ea typeface="Catamaran"/>
                <a:cs typeface="Catamaran"/>
                <a:sym typeface="Catamaran"/>
              </a:rPr>
              <a:t>Creating Shapes!</a:t>
            </a:r>
            <a:endParaRPr>
              <a:latin typeface="Catamaran"/>
              <a:ea typeface="Catamaran"/>
              <a:cs typeface="Catamaran"/>
              <a:sym typeface="Catamaran"/>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50"/>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Catamaran"/>
                <a:ea typeface="Catamaran"/>
                <a:cs typeface="Catamaran"/>
                <a:sym typeface="Catamaran"/>
              </a:rPr>
              <a:t>Turtle</a:t>
            </a:r>
            <a:endParaRPr>
              <a:latin typeface="Catamaran"/>
              <a:ea typeface="Catamaran"/>
              <a:cs typeface="Catamaran"/>
              <a:sym typeface="Catamaran"/>
            </a:endParaRPr>
          </a:p>
        </p:txBody>
      </p:sp>
      <p:sp>
        <p:nvSpPr>
          <p:cNvPr id="285" name="Google Shape;285;p50"/>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latin typeface="Catamaran"/>
                <a:ea typeface="Catamaran"/>
                <a:cs typeface="Catamaran"/>
                <a:sym typeface="Catamaran"/>
              </a:rPr>
              <a:t>In Java, a </a:t>
            </a:r>
            <a:r>
              <a:rPr b="1" lang="en">
                <a:latin typeface="Catamaran"/>
                <a:ea typeface="Catamaran"/>
                <a:cs typeface="Catamaran"/>
                <a:sym typeface="Catamaran"/>
              </a:rPr>
              <a:t>library</a:t>
            </a:r>
            <a:r>
              <a:rPr lang="en">
                <a:latin typeface="Catamaran"/>
                <a:ea typeface="Catamaran"/>
                <a:cs typeface="Catamaran"/>
                <a:sym typeface="Catamaran"/>
              </a:rPr>
              <a:t> is a collection of pre-written code that you can easily add to your program</a:t>
            </a:r>
            <a:endParaRPr>
              <a:latin typeface="Catamaran"/>
              <a:ea typeface="Catamaran"/>
              <a:cs typeface="Catamaran"/>
              <a:sym typeface="Catamaran"/>
            </a:endParaRPr>
          </a:p>
          <a:p>
            <a:pPr indent="-342900" lvl="0" marL="457200" rtl="0" algn="l">
              <a:spcBef>
                <a:spcPts val="0"/>
              </a:spcBef>
              <a:spcAft>
                <a:spcPts val="0"/>
              </a:spcAft>
              <a:buSzPts val="1800"/>
              <a:buChar char="●"/>
            </a:pPr>
            <a:r>
              <a:rPr lang="en">
                <a:latin typeface="Catamaran"/>
                <a:ea typeface="Catamaran"/>
                <a:cs typeface="Catamaran"/>
                <a:sym typeface="Catamaran"/>
              </a:rPr>
              <a:t>In Java, one library called </a:t>
            </a:r>
            <a:r>
              <a:rPr b="1" lang="en">
                <a:latin typeface="Catamaran"/>
                <a:ea typeface="Catamaran"/>
                <a:cs typeface="Catamaran"/>
                <a:sym typeface="Catamaran"/>
              </a:rPr>
              <a:t>turtle</a:t>
            </a:r>
            <a:r>
              <a:rPr lang="en">
                <a:latin typeface="Catamaran"/>
                <a:ea typeface="Catamaran"/>
                <a:cs typeface="Catamaran"/>
                <a:sym typeface="Catamaran"/>
              </a:rPr>
              <a:t> allows you to draw shapes!</a:t>
            </a:r>
            <a:endParaRPr>
              <a:latin typeface="Catamaran"/>
              <a:ea typeface="Catamaran"/>
              <a:cs typeface="Catamaran"/>
              <a:sym typeface="Catamaran"/>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51"/>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Catamaran"/>
                <a:ea typeface="Catamaran"/>
                <a:cs typeface="Catamaran"/>
                <a:sym typeface="Catamaran"/>
              </a:rPr>
              <a:t>Setting Turtle Up</a:t>
            </a:r>
            <a:endParaRPr>
              <a:latin typeface="Catamaran"/>
              <a:ea typeface="Catamaran"/>
              <a:cs typeface="Catamaran"/>
              <a:sym typeface="Catamaran"/>
            </a:endParaRPr>
          </a:p>
        </p:txBody>
      </p:sp>
      <p:sp>
        <p:nvSpPr>
          <p:cNvPr id="291" name="Google Shape;291;p51"/>
          <p:cNvSpPr txBox="1"/>
          <p:nvPr>
            <p:ph idx="1" type="body"/>
          </p:nvPr>
        </p:nvSpPr>
        <p:spPr>
          <a:xfrm>
            <a:off x="471900" y="1919075"/>
            <a:ext cx="8222100" cy="10653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Catamaran"/>
              <a:buChar char="●"/>
            </a:pPr>
            <a:r>
              <a:rPr lang="en">
                <a:latin typeface="Catamaran"/>
                <a:ea typeface="Catamaran"/>
                <a:cs typeface="Catamaran"/>
                <a:sym typeface="Catamaran"/>
              </a:rPr>
              <a:t>Before we can start using Turtle to draw lines and shapes, we need to copy and paste a custom class into our repl. </a:t>
            </a:r>
            <a:endParaRPr>
              <a:latin typeface="Catamaran"/>
              <a:ea typeface="Catamaran"/>
              <a:cs typeface="Catamaran"/>
              <a:sym typeface="Catamaran"/>
            </a:endParaRPr>
          </a:p>
          <a:p>
            <a:pPr indent="-342900" lvl="0" marL="457200" rtl="0" algn="l">
              <a:spcBef>
                <a:spcPts val="0"/>
              </a:spcBef>
              <a:spcAft>
                <a:spcPts val="0"/>
              </a:spcAft>
              <a:buSzPts val="1800"/>
              <a:buFont typeface="Catamaran"/>
              <a:buChar char="●"/>
            </a:pPr>
            <a:r>
              <a:rPr lang="en">
                <a:latin typeface="Catamaran"/>
                <a:ea typeface="Catamaran"/>
                <a:cs typeface="Catamaran"/>
                <a:sym typeface="Catamaran"/>
              </a:rPr>
              <a:t>Click the “Add file” button, and name it Turtle.java.</a:t>
            </a:r>
            <a:endParaRPr>
              <a:latin typeface="Catamaran"/>
              <a:ea typeface="Catamaran"/>
              <a:cs typeface="Catamaran"/>
              <a:sym typeface="Catamaran"/>
            </a:endParaRPr>
          </a:p>
        </p:txBody>
      </p:sp>
      <p:pic>
        <p:nvPicPr>
          <p:cNvPr id="292" name="Google Shape;292;p51"/>
          <p:cNvPicPr preferRelativeResize="0"/>
          <p:nvPr/>
        </p:nvPicPr>
        <p:blipFill>
          <a:blip r:embed="rId3">
            <a:alphaModFix/>
          </a:blip>
          <a:stretch>
            <a:fillRect/>
          </a:stretch>
        </p:blipFill>
        <p:spPr>
          <a:xfrm>
            <a:off x="6408625" y="2571750"/>
            <a:ext cx="2332650" cy="1421800"/>
          </a:xfrm>
          <a:prstGeom prst="rect">
            <a:avLst/>
          </a:prstGeom>
          <a:noFill/>
          <a:ln>
            <a:noFill/>
          </a:ln>
        </p:spPr>
      </p:pic>
      <p:sp>
        <p:nvSpPr>
          <p:cNvPr id="293" name="Google Shape;293;p51"/>
          <p:cNvSpPr txBox="1"/>
          <p:nvPr/>
        </p:nvSpPr>
        <p:spPr>
          <a:xfrm>
            <a:off x="471900" y="2878225"/>
            <a:ext cx="5836500" cy="20580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chemeClr val="lt2"/>
              </a:buClr>
              <a:buSzPts val="1800"/>
              <a:buFont typeface="Catamaran"/>
              <a:buChar char="●"/>
            </a:pPr>
            <a:r>
              <a:rPr lang="en" sz="1800">
                <a:solidFill>
                  <a:schemeClr val="lt2"/>
                </a:solidFill>
                <a:latin typeface="Catamaran"/>
                <a:ea typeface="Catamaran"/>
                <a:cs typeface="Catamaran"/>
                <a:sym typeface="Catamaran"/>
              </a:rPr>
              <a:t>Click the link below and copy-paste all of the code into your Turtle.java file. </a:t>
            </a:r>
            <a:endParaRPr sz="1800">
              <a:solidFill>
                <a:schemeClr val="lt2"/>
              </a:solidFill>
              <a:latin typeface="Catamaran"/>
              <a:ea typeface="Catamaran"/>
              <a:cs typeface="Catamaran"/>
              <a:sym typeface="Catamaran"/>
            </a:endParaRPr>
          </a:p>
          <a:p>
            <a:pPr indent="-317500" lvl="1" marL="914400" rtl="0" algn="l">
              <a:lnSpc>
                <a:spcPct val="115000"/>
              </a:lnSpc>
              <a:spcBef>
                <a:spcPts val="0"/>
              </a:spcBef>
              <a:spcAft>
                <a:spcPts val="0"/>
              </a:spcAft>
              <a:buClr>
                <a:schemeClr val="lt2"/>
              </a:buClr>
              <a:buSzPts val="1400"/>
              <a:buFont typeface="Catamaran"/>
              <a:buChar char="○"/>
            </a:pPr>
            <a:r>
              <a:rPr lang="en">
                <a:solidFill>
                  <a:schemeClr val="lt2"/>
                </a:solidFill>
                <a:latin typeface="Catamaran"/>
                <a:ea typeface="Catamaran"/>
                <a:cs typeface="Catamaran"/>
                <a:sym typeface="Catamaran"/>
              </a:rPr>
              <a:t>Don’t worry about what it all means for now. All you need to know is that the code in your Turtle.java file allows everything else you type in the Main.java file to work.</a:t>
            </a:r>
            <a:endParaRPr>
              <a:solidFill>
                <a:schemeClr val="lt2"/>
              </a:solidFill>
              <a:latin typeface="Catamaran"/>
              <a:ea typeface="Catamaran"/>
              <a:cs typeface="Catamaran"/>
              <a:sym typeface="Catamaran"/>
            </a:endParaRPr>
          </a:p>
          <a:p>
            <a:pPr indent="-342900" lvl="0" marL="457200" rtl="0" algn="l">
              <a:spcBef>
                <a:spcPts val="0"/>
              </a:spcBef>
              <a:spcAft>
                <a:spcPts val="0"/>
              </a:spcAft>
              <a:buClr>
                <a:schemeClr val="lt2"/>
              </a:buClr>
              <a:buSzPts val="1800"/>
              <a:buFont typeface="Catamaran"/>
              <a:buChar char="●"/>
            </a:pPr>
            <a:r>
              <a:rPr lang="en" u="sng">
                <a:solidFill>
                  <a:schemeClr val="hlink"/>
                </a:solidFill>
                <a:latin typeface="Catamaran"/>
                <a:ea typeface="Catamaran"/>
                <a:cs typeface="Catamaran"/>
                <a:sym typeface="Catamaran"/>
                <a:hlinkClick r:id="rId4"/>
              </a:rPr>
              <a:t>https://docs.google.com/viewer?a=v&amp;pid=sites&amp;srcid=YXNtc2Eub3JnfGphdmEtdHVydGxlfGd4OjdlYzYyYjViZDdkNzRkZmI</a:t>
            </a:r>
            <a:r>
              <a:rPr lang="en">
                <a:latin typeface="Catamaran"/>
                <a:ea typeface="Catamaran"/>
                <a:cs typeface="Catamaran"/>
                <a:sym typeface="Catamaran"/>
              </a:rPr>
              <a:t> </a:t>
            </a:r>
            <a:endParaRPr>
              <a:latin typeface="Catamaran"/>
              <a:ea typeface="Catamaran"/>
              <a:cs typeface="Catamaran"/>
              <a:sym typeface="Catamaran"/>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52"/>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Catamaran"/>
                <a:ea typeface="Catamaran"/>
                <a:cs typeface="Catamaran"/>
                <a:sym typeface="Catamaran"/>
              </a:rPr>
              <a:t>Basics of Turtle</a:t>
            </a:r>
            <a:endParaRPr>
              <a:latin typeface="Catamaran"/>
              <a:ea typeface="Catamaran"/>
              <a:cs typeface="Catamaran"/>
              <a:sym typeface="Catamaran"/>
            </a:endParaRPr>
          </a:p>
        </p:txBody>
      </p:sp>
      <p:sp>
        <p:nvSpPr>
          <p:cNvPr id="299" name="Google Shape;299;p52"/>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Catamaran"/>
              <a:buChar char="●"/>
            </a:pPr>
            <a:r>
              <a:rPr lang="en">
                <a:latin typeface="Catamaran"/>
                <a:ea typeface="Catamaran"/>
                <a:cs typeface="Catamaran"/>
                <a:sym typeface="Catamaran"/>
              </a:rPr>
              <a:t>First we must create our turtle</a:t>
            </a:r>
            <a:endParaRPr>
              <a:latin typeface="Catamaran"/>
              <a:ea typeface="Catamaran"/>
              <a:cs typeface="Catamaran"/>
              <a:sym typeface="Catamaran"/>
            </a:endParaRPr>
          </a:p>
          <a:p>
            <a:pPr indent="-342900" lvl="0" marL="457200" rtl="0" algn="l">
              <a:spcBef>
                <a:spcPts val="0"/>
              </a:spcBef>
              <a:spcAft>
                <a:spcPts val="0"/>
              </a:spcAft>
              <a:buSzPts val="1800"/>
              <a:buFont typeface="Catamaran"/>
              <a:buChar char="●"/>
            </a:pPr>
            <a:r>
              <a:rPr lang="en">
                <a:latin typeface="Catamaran"/>
                <a:ea typeface="Catamaran"/>
                <a:cs typeface="Catamaran"/>
                <a:sym typeface="Catamaran"/>
              </a:rPr>
              <a:t>By typing this line, we create our turtle</a:t>
            </a:r>
            <a:endParaRPr>
              <a:latin typeface="Catamaran"/>
              <a:ea typeface="Catamaran"/>
              <a:cs typeface="Catamaran"/>
              <a:sym typeface="Catamaran"/>
            </a:endParaRPr>
          </a:p>
          <a:p>
            <a:pPr indent="0" lvl="0" marL="0" rtl="0" algn="l">
              <a:spcBef>
                <a:spcPts val="0"/>
              </a:spcBef>
              <a:spcAft>
                <a:spcPts val="0"/>
              </a:spcAft>
              <a:buNone/>
            </a:pPr>
            <a:r>
              <a:t/>
            </a:r>
            <a:endParaRPr>
              <a:latin typeface="Catamaran"/>
              <a:ea typeface="Catamaran"/>
              <a:cs typeface="Catamaran"/>
              <a:sym typeface="Catamaran"/>
            </a:endParaRPr>
          </a:p>
        </p:txBody>
      </p:sp>
      <p:sp>
        <p:nvSpPr>
          <p:cNvPr id="300" name="Google Shape;300;p52"/>
          <p:cNvSpPr txBox="1"/>
          <p:nvPr/>
        </p:nvSpPr>
        <p:spPr>
          <a:xfrm>
            <a:off x="471900" y="2943175"/>
            <a:ext cx="3483000" cy="461700"/>
          </a:xfrm>
          <a:prstGeom prst="rect">
            <a:avLst/>
          </a:prstGeom>
          <a:solidFill>
            <a:srgbClr val="FFFFFF"/>
          </a:solidFill>
          <a:ln cap="flat" cmpd="sng" w="9525">
            <a:solidFill>
              <a:srgbClr val="333333"/>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Courier New"/>
                <a:ea typeface="Courier New"/>
                <a:cs typeface="Courier New"/>
                <a:sym typeface="Courier New"/>
              </a:rPr>
              <a:t>Turtle t = new Turtle();</a:t>
            </a:r>
            <a:endParaRPr sz="1800">
              <a:latin typeface="Courier New"/>
              <a:ea typeface="Courier New"/>
              <a:cs typeface="Courier New"/>
              <a:sym typeface="Courier New"/>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53"/>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Catamaran"/>
                <a:ea typeface="Catamaran"/>
                <a:cs typeface="Catamaran"/>
                <a:sym typeface="Catamaran"/>
              </a:rPr>
              <a:t>Moving the Turtle</a:t>
            </a:r>
            <a:endParaRPr>
              <a:latin typeface="Catamaran"/>
              <a:ea typeface="Catamaran"/>
              <a:cs typeface="Catamaran"/>
              <a:sym typeface="Catamaran"/>
            </a:endParaRPr>
          </a:p>
        </p:txBody>
      </p:sp>
      <p:sp>
        <p:nvSpPr>
          <p:cNvPr id="306" name="Google Shape;306;p53"/>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latin typeface="Catamaran"/>
                <a:ea typeface="Catamaran"/>
                <a:cs typeface="Catamaran"/>
                <a:sym typeface="Catamaran"/>
              </a:rPr>
              <a:t>Now add the line</a:t>
            </a:r>
            <a:r>
              <a:rPr lang="en"/>
              <a:t> </a:t>
            </a:r>
            <a:r>
              <a:rPr lang="en">
                <a:solidFill>
                  <a:srgbClr val="000000"/>
                </a:solidFill>
                <a:latin typeface="Courier New"/>
                <a:ea typeface="Courier New"/>
                <a:cs typeface="Courier New"/>
                <a:sym typeface="Courier New"/>
              </a:rPr>
              <a:t>t.forward(100);</a:t>
            </a:r>
            <a:endParaRPr>
              <a:solidFill>
                <a:srgbClr val="000000"/>
              </a:solidFill>
              <a:latin typeface="Courier New"/>
              <a:ea typeface="Courier New"/>
              <a:cs typeface="Courier New"/>
              <a:sym typeface="Courier New"/>
            </a:endParaRPr>
          </a:p>
          <a:p>
            <a:pPr indent="-342900" lvl="0" marL="457200" rtl="0" algn="l">
              <a:spcBef>
                <a:spcPts val="0"/>
              </a:spcBef>
              <a:spcAft>
                <a:spcPts val="0"/>
              </a:spcAft>
              <a:buSzPts val="1800"/>
              <a:buFont typeface="Catamaran"/>
              <a:buChar char="●"/>
            </a:pPr>
            <a:r>
              <a:rPr lang="en">
                <a:latin typeface="Catamaran"/>
                <a:ea typeface="Catamaran"/>
                <a:cs typeface="Catamaran"/>
                <a:sym typeface="Catamaran"/>
              </a:rPr>
              <a:t>As you can see, the turtle moved to the right!</a:t>
            </a:r>
            <a:endParaRPr>
              <a:latin typeface="Catamaran"/>
              <a:ea typeface="Catamaran"/>
              <a:cs typeface="Catamaran"/>
              <a:sym typeface="Catamaran"/>
            </a:endParaRPr>
          </a:p>
          <a:p>
            <a:pPr indent="-342900" lvl="0" marL="457200" rtl="0" algn="l">
              <a:spcBef>
                <a:spcPts val="0"/>
              </a:spcBef>
              <a:spcAft>
                <a:spcPts val="0"/>
              </a:spcAft>
              <a:buSzPts val="1800"/>
              <a:buFont typeface="Catamaran"/>
              <a:buChar char="●"/>
            </a:pPr>
            <a:r>
              <a:rPr lang="en">
                <a:latin typeface="Catamaran"/>
                <a:ea typeface="Catamaran"/>
                <a:cs typeface="Catamaran"/>
                <a:sym typeface="Catamaran"/>
              </a:rPr>
              <a:t>Now try changing the number in the parentheses! What happens? Why?</a:t>
            </a:r>
            <a:endParaRPr>
              <a:latin typeface="Catamaran"/>
              <a:ea typeface="Catamaran"/>
              <a:cs typeface="Catamaran"/>
              <a:sym typeface="Catamaran"/>
            </a:endParaRPr>
          </a:p>
        </p:txBody>
      </p:sp>
      <p:pic>
        <p:nvPicPr>
          <p:cNvPr id="307" name="Google Shape;307;p53"/>
          <p:cNvPicPr preferRelativeResize="0"/>
          <p:nvPr/>
        </p:nvPicPr>
        <p:blipFill>
          <a:blip r:embed="rId3">
            <a:alphaModFix/>
          </a:blip>
          <a:stretch>
            <a:fillRect/>
          </a:stretch>
        </p:blipFill>
        <p:spPr>
          <a:xfrm>
            <a:off x="2527225" y="3032849"/>
            <a:ext cx="3012476" cy="18721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7"/>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latin typeface="Catamaran"/>
                <a:ea typeface="Catamaran"/>
                <a:cs typeface="Catamaran"/>
                <a:sym typeface="Catamaran"/>
              </a:rPr>
              <a:t>Intro</a:t>
            </a:r>
            <a:endParaRPr>
              <a:latin typeface="Catamaran"/>
              <a:ea typeface="Catamaran"/>
              <a:cs typeface="Catamaran"/>
              <a:sym typeface="Catamaran"/>
            </a:endParaRPr>
          </a:p>
        </p:txBody>
      </p:sp>
      <p:sp>
        <p:nvSpPr>
          <p:cNvPr id="125" name="Google Shape;125;p27"/>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Is this your first coding class?</a:t>
            </a:r>
            <a:endParaRPr>
              <a:latin typeface="Catamaran"/>
              <a:ea typeface="Catamaran"/>
              <a:cs typeface="Catamaran"/>
              <a:sym typeface="Catamaran"/>
            </a:endParaRPr>
          </a:p>
          <a:p>
            <a:pPr indent="0" lvl="0" marL="0" rtl="0" algn="l">
              <a:lnSpc>
                <a:spcPct val="115000"/>
              </a:lnSpc>
              <a:spcBef>
                <a:spcPts val="0"/>
              </a:spcBef>
              <a:spcAft>
                <a:spcPts val="0"/>
              </a:spcAft>
              <a:buNone/>
            </a:pPr>
            <a:r>
              <a:t/>
            </a:r>
            <a:endParaRPr>
              <a:latin typeface="Catamaran"/>
              <a:ea typeface="Catamaran"/>
              <a:cs typeface="Catamaran"/>
              <a:sym typeface="Catamaran"/>
            </a:endParaRPr>
          </a:p>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Icebreakers:</a:t>
            </a:r>
            <a:endParaRPr>
              <a:latin typeface="Catamaran"/>
              <a:ea typeface="Catamaran"/>
              <a:cs typeface="Catamaran"/>
              <a:sym typeface="Catamaran"/>
            </a:endParaRPr>
          </a:p>
          <a:p>
            <a:pPr indent="-317500" lvl="1" marL="914400" rtl="0" algn="l">
              <a:lnSpc>
                <a:spcPct val="115000"/>
              </a:lnSpc>
              <a:spcBef>
                <a:spcPts val="0"/>
              </a:spcBef>
              <a:spcAft>
                <a:spcPts val="0"/>
              </a:spcAft>
              <a:buSzPts val="1400"/>
              <a:buFont typeface="Catamaran"/>
              <a:buChar char="○"/>
            </a:pPr>
            <a:r>
              <a:rPr lang="en">
                <a:latin typeface="Catamaran"/>
                <a:ea typeface="Catamaran"/>
                <a:cs typeface="Catamaran"/>
                <a:sym typeface="Catamaran"/>
              </a:rPr>
              <a:t>Name, school district, one fun thing you’re looking forward to this summer</a:t>
            </a:r>
            <a:endParaRPr>
              <a:latin typeface="Catamaran"/>
              <a:ea typeface="Catamaran"/>
              <a:cs typeface="Catamaran"/>
              <a:sym typeface="Catamaran"/>
            </a:endParaRPr>
          </a:p>
          <a:p>
            <a:pPr indent="-317500" lvl="1" marL="914400" rtl="0" algn="l">
              <a:lnSpc>
                <a:spcPct val="115000"/>
              </a:lnSpc>
              <a:spcBef>
                <a:spcPts val="0"/>
              </a:spcBef>
              <a:spcAft>
                <a:spcPts val="0"/>
              </a:spcAft>
              <a:buSzPts val="1400"/>
              <a:buFont typeface="Catamaran"/>
              <a:buChar char="○"/>
            </a:pPr>
            <a:r>
              <a:rPr lang="en">
                <a:latin typeface="Catamaran"/>
                <a:ea typeface="Catamaran"/>
                <a:cs typeface="Catamaran"/>
                <a:sym typeface="Catamaran"/>
              </a:rPr>
              <a:t>Why do you want to code?</a:t>
            </a:r>
            <a:endParaRPr>
              <a:latin typeface="Catamaran"/>
              <a:ea typeface="Catamaran"/>
              <a:cs typeface="Catamaran"/>
              <a:sym typeface="Catamaran"/>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5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Catamaran"/>
                <a:ea typeface="Catamaran"/>
                <a:cs typeface="Catamaran"/>
                <a:sym typeface="Catamaran"/>
              </a:rPr>
              <a:t>t.forward();</a:t>
            </a:r>
            <a:endParaRPr>
              <a:latin typeface="Catamaran"/>
              <a:ea typeface="Catamaran"/>
              <a:cs typeface="Catamaran"/>
              <a:sym typeface="Catamaran"/>
            </a:endParaRPr>
          </a:p>
        </p:txBody>
      </p:sp>
      <p:sp>
        <p:nvSpPr>
          <p:cNvPr id="313" name="Google Shape;313;p54"/>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latin typeface="Catamaran"/>
                <a:ea typeface="Catamaran"/>
                <a:cs typeface="Catamaran"/>
                <a:sym typeface="Catamaran"/>
              </a:rPr>
              <a:t>The line</a:t>
            </a:r>
            <a:r>
              <a:rPr lang="en"/>
              <a:t> </a:t>
            </a:r>
            <a:r>
              <a:rPr lang="en">
                <a:latin typeface="Courier New"/>
                <a:ea typeface="Courier New"/>
                <a:cs typeface="Courier New"/>
                <a:sym typeface="Courier New"/>
              </a:rPr>
              <a:t>t.forward(); </a:t>
            </a:r>
            <a:r>
              <a:rPr lang="en">
                <a:latin typeface="Catamaran"/>
                <a:ea typeface="Catamaran"/>
                <a:cs typeface="Catamaran"/>
                <a:sym typeface="Catamaran"/>
              </a:rPr>
              <a:t>allows you to move the turtle in whichever direction the turtle is facing.</a:t>
            </a:r>
            <a:endParaRPr>
              <a:latin typeface="Catamaran"/>
              <a:ea typeface="Catamaran"/>
              <a:cs typeface="Catamaran"/>
              <a:sym typeface="Catamaran"/>
            </a:endParaRPr>
          </a:p>
          <a:p>
            <a:pPr indent="-342900" lvl="0" marL="457200" rtl="0" algn="l">
              <a:spcBef>
                <a:spcPts val="0"/>
              </a:spcBef>
              <a:spcAft>
                <a:spcPts val="0"/>
              </a:spcAft>
              <a:buSzPts val="1800"/>
              <a:buFont typeface="Catamaran"/>
              <a:buChar char="●"/>
            </a:pPr>
            <a:r>
              <a:rPr lang="en">
                <a:latin typeface="Catamaran"/>
                <a:ea typeface="Catamaran"/>
                <a:cs typeface="Catamaran"/>
                <a:sym typeface="Catamaran"/>
              </a:rPr>
              <a:t>The number in the parentheses is the distance the turtle travels, so a larger number will let the turtle move farther and a smaller number lets the turtle move a shorter distance.</a:t>
            </a:r>
            <a:endParaRPr>
              <a:latin typeface="Catamaran"/>
              <a:ea typeface="Catamaran"/>
              <a:cs typeface="Catamaran"/>
              <a:sym typeface="Catamaran"/>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5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Catamaran"/>
                <a:ea typeface="Catamaran"/>
                <a:cs typeface="Catamaran"/>
                <a:sym typeface="Catamaran"/>
              </a:rPr>
              <a:t>Changing the Direction</a:t>
            </a:r>
            <a:endParaRPr>
              <a:latin typeface="Catamaran"/>
              <a:ea typeface="Catamaran"/>
              <a:cs typeface="Catamaran"/>
              <a:sym typeface="Catamaran"/>
            </a:endParaRPr>
          </a:p>
        </p:txBody>
      </p:sp>
      <p:sp>
        <p:nvSpPr>
          <p:cNvPr id="319" name="Google Shape;319;p55"/>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Catamaran"/>
              <a:buChar char="●"/>
            </a:pPr>
            <a:r>
              <a:rPr lang="en">
                <a:latin typeface="Catamaran"/>
                <a:ea typeface="Catamaran"/>
                <a:cs typeface="Catamaran"/>
                <a:sym typeface="Catamaran"/>
              </a:rPr>
              <a:t>Now try adding two lines in your code:</a:t>
            </a:r>
            <a:endParaRPr>
              <a:latin typeface="Catamaran"/>
              <a:ea typeface="Catamaran"/>
              <a:cs typeface="Catamaran"/>
              <a:sym typeface="Catamaran"/>
            </a:endParaRPr>
          </a:p>
          <a:p>
            <a:pPr indent="0" lvl="0" marL="0" rtl="0" algn="l">
              <a:spcBef>
                <a:spcPts val="0"/>
              </a:spcBef>
              <a:spcAft>
                <a:spcPts val="0"/>
              </a:spcAft>
              <a:buNone/>
            </a:pPr>
            <a:r>
              <a:t/>
            </a:r>
            <a:endParaRPr>
              <a:latin typeface="Catamaran"/>
              <a:ea typeface="Catamaran"/>
              <a:cs typeface="Catamaran"/>
              <a:sym typeface="Catamaran"/>
            </a:endParaRPr>
          </a:p>
          <a:p>
            <a:pPr indent="0" lvl="0" marL="0" rtl="0" algn="l">
              <a:spcBef>
                <a:spcPts val="0"/>
              </a:spcBef>
              <a:spcAft>
                <a:spcPts val="0"/>
              </a:spcAft>
              <a:buNone/>
            </a:pPr>
            <a:r>
              <a:t/>
            </a:r>
            <a:endParaRPr>
              <a:latin typeface="Catamaran"/>
              <a:ea typeface="Catamaran"/>
              <a:cs typeface="Catamaran"/>
              <a:sym typeface="Catamaran"/>
            </a:endParaRPr>
          </a:p>
          <a:p>
            <a:pPr indent="0" lvl="0" marL="0" rtl="0" algn="l">
              <a:spcBef>
                <a:spcPts val="0"/>
              </a:spcBef>
              <a:spcAft>
                <a:spcPts val="0"/>
              </a:spcAft>
              <a:buNone/>
            </a:pPr>
            <a:r>
              <a:t/>
            </a:r>
            <a:endParaRPr>
              <a:latin typeface="Catamaran"/>
              <a:ea typeface="Catamaran"/>
              <a:cs typeface="Catamaran"/>
              <a:sym typeface="Catamaran"/>
            </a:endParaRPr>
          </a:p>
          <a:p>
            <a:pPr indent="-342900" lvl="0" marL="457200" rtl="0" algn="l">
              <a:spcBef>
                <a:spcPts val="0"/>
              </a:spcBef>
              <a:spcAft>
                <a:spcPts val="0"/>
              </a:spcAft>
              <a:buSzPts val="1800"/>
              <a:buChar char="●"/>
            </a:pPr>
            <a:r>
              <a:rPr lang="en">
                <a:latin typeface="Catamaran"/>
                <a:ea typeface="Catamaran"/>
                <a:cs typeface="Catamaran"/>
                <a:sym typeface="Catamaran"/>
              </a:rPr>
              <a:t>What happens? </a:t>
            </a:r>
            <a:r>
              <a:rPr lang="en">
                <a:latin typeface="Catamaran"/>
                <a:ea typeface="Catamaran"/>
                <a:cs typeface="Catamaran"/>
                <a:sym typeface="Catamaran"/>
              </a:rPr>
              <a:t>Try replacing t.left(90) with t.right(90). What happens?</a:t>
            </a:r>
            <a:endParaRPr>
              <a:latin typeface="Catamaran"/>
              <a:ea typeface="Catamaran"/>
              <a:cs typeface="Catamaran"/>
              <a:sym typeface="Catamaran"/>
            </a:endParaRPr>
          </a:p>
          <a:p>
            <a:pPr indent="-342900" lvl="0" marL="457200" rtl="0" algn="l">
              <a:spcBef>
                <a:spcPts val="0"/>
              </a:spcBef>
              <a:spcAft>
                <a:spcPts val="0"/>
              </a:spcAft>
              <a:buSzPts val="1800"/>
              <a:buFont typeface="Catamaran"/>
              <a:buChar char="●"/>
            </a:pPr>
            <a:r>
              <a:rPr lang="en">
                <a:latin typeface="Catamaran"/>
                <a:ea typeface="Catamaran"/>
                <a:cs typeface="Catamaran"/>
                <a:sym typeface="Catamaran"/>
              </a:rPr>
              <a:t>What do you think would happen if we replaced the number in the parentheses?</a:t>
            </a:r>
            <a:endParaRPr>
              <a:latin typeface="Catamaran"/>
              <a:ea typeface="Catamaran"/>
              <a:cs typeface="Catamaran"/>
              <a:sym typeface="Catamaran"/>
            </a:endParaRPr>
          </a:p>
          <a:p>
            <a:pPr indent="0" lvl="0" marL="0" rtl="0" algn="l">
              <a:spcBef>
                <a:spcPts val="0"/>
              </a:spcBef>
              <a:spcAft>
                <a:spcPts val="0"/>
              </a:spcAft>
              <a:buNone/>
            </a:pPr>
            <a:r>
              <a:t/>
            </a:r>
            <a:endParaRPr>
              <a:latin typeface="Catamaran"/>
              <a:ea typeface="Catamaran"/>
              <a:cs typeface="Catamaran"/>
              <a:sym typeface="Catamaran"/>
            </a:endParaRPr>
          </a:p>
          <a:p>
            <a:pPr indent="0" lvl="0" marL="0" rtl="0" algn="l">
              <a:spcBef>
                <a:spcPts val="0"/>
              </a:spcBef>
              <a:spcAft>
                <a:spcPts val="0"/>
              </a:spcAft>
              <a:buNone/>
            </a:pPr>
            <a:r>
              <a:t/>
            </a:r>
            <a:endParaRPr>
              <a:latin typeface="Catamaran"/>
              <a:ea typeface="Catamaran"/>
              <a:cs typeface="Catamaran"/>
              <a:sym typeface="Catamaran"/>
            </a:endParaRPr>
          </a:p>
        </p:txBody>
      </p:sp>
      <p:sp>
        <p:nvSpPr>
          <p:cNvPr id="320" name="Google Shape;320;p55"/>
          <p:cNvSpPr txBox="1"/>
          <p:nvPr/>
        </p:nvSpPr>
        <p:spPr>
          <a:xfrm>
            <a:off x="471900" y="2419650"/>
            <a:ext cx="2256900" cy="738900"/>
          </a:xfrm>
          <a:prstGeom prst="rect">
            <a:avLst/>
          </a:prstGeom>
          <a:solidFill>
            <a:srgbClr val="FFFFFF"/>
          </a:solidFill>
          <a:ln cap="flat" cmpd="sng" w="9525">
            <a:solidFill>
              <a:srgbClr val="333333"/>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333333"/>
                </a:solidFill>
                <a:latin typeface="Courier New"/>
                <a:ea typeface="Courier New"/>
                <a:cs typeface="Courier New"/>
                <a:sym typeface="Courier New"/>
              </a:rPr>
              <a:t>t.left(90);</a:t>
            </a:r>
            <a:endParaRPr sz="1800">
              <a:solidFill>
                <a:srgbClr val="333333"/>
              </a:solidFill>
              <a:latin typeface="Courier New"/>
              <a:ea typeface="Courier New"/>
              <a:cs typeface="Courier New"/>
              <a:sym typeface="Courier New"/>
            </a:endParaRPr>
          </a:p>
          <a:p>
            <a:pPr indent="0" lvl="0" marL="0" rtl="0" algn="l">
              <a:spcBef>
                <a:spcPts val="0"/>
              </a:spcBef>
              <a:spcAft>
                <a:spcPts val="0"/>
              </a:spcAft>
              <a:buNone/>
            </a:pPr>
            <a:r>
              <a:rPr lang="en" sz="1800">
                <a:solidFill>
                  <a:srgbClr val="333333"/>
                </a:solidFill>
                <a:latin typeface="Courier New"/>
                <a:ea typeface="Courier New"/>
                <a:cs typeface="Courier New"/>
                <a:sym typeface="Courier New"/>
              </a:rPr>
              <a:t>t.forward(100);</a:t>
            </a:r>
            <a:endParaRPr sz="1800">
              <a:solidFill>
                <a:srgbClr val="333333"/>
              </a:solidFill>
              <a:latin typeface="Courier New"/>
              <a:ea typeface="Courier New"/>
              <a:cs typeface="Courier New"/>
              <a:sym typeface="Courier New"/>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56"/>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Catamaran"/>
                <a:ea typeface="Catamaran"/>
                <a:cs typeface="Catamaran"/>
                <a:sym typeface="Catamaran"/>
              </a:rPr>
              <a:t>Exercises</a:t>
            </a:r>
            <a:endParaRPr>
              <a:latin typeface="Catamaran"/>
              <a:ea typeface="Catamaran"/>
              <a:cs typeface="Catamaran"/>
              <a:sym typeface="Catamaran"/>
            </a:endParaRPr>
          </a:p>
        </p:txBody>
      </p:sp>
      <p:sp>
        <p:nvSpPr>
          <p:cNvPr id="326" name="Google Shape;326;p56"/>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Catamaran"/>
              <a:buChar char="●"/>
            </a:pPr>
            <a:r>
              <a:rPr lang="en">
                <a:latin typeface="Catamaran"/>
                <a:ea typeface="Catamaran"/>
                <a:cs typeface="Catamaran"/>
                <a:sym typeface="Catamaran"/>
              </a:rPr>
              <a:t>Try making a square! (Hint: you already made half of a square)</a:t>
            </a:r>
            <a:endParaRPr>
              <a:latin typeface="Catamaran"/>
              <a:ea typeface="Catamaran"/>
              <a:cs typeface="Catamaran"/>
              <a:sym typeface="Catamaran"/>
            </a:endParaRPr>
          </a:p>
          <a:p>
            <a:pPr indent="-342900" lvl="0" marL="457200" rtl="0" algn="l">
              <a:spcBef>
                <a:spcPts val="0"/>
              </a:spcBef>
              <a:spcAft>
                <a:spcPts val="0"/>
              </a:spcAft>
              <a:buSzPts val="1800"/>
              <a:buFont typeface="Catamaran"/>
              <a:buChar char="●"/>
            </a:pPr>
            <a:r>
              <a:rPr lang="en">
                <a:latin typeface="Catamaran"/>
                <a:ea typeface="Catamaran"/>
                <a:cs typeface="Catamaran"/>
                <a:sym typeface="Catamaran"/>
              </a:rPr>
              <a:t>Try making an equilateral triangle (if you don’t know what that is, it’s a triangle whose sides have equal length)</a:t>
            </a:r>
            <a:endParaRPr>
              <a:latin typeface="Catamaran"/>
              <a:ea typeface="Catamaran"/>
              <a:cs typeface="Catamaran"/>
              <a:sym typeface="Catamaran"/>
            </a:endParaRPr>
          </a:p>
          <a:p>
            <a:pPr indent="-342900" lvl="0" marL="457200" rtl="0" algn="l">
              <a:spcBef>
                <a:spcPts val="0"/>
              </a:spcBef>
              <a:spcAft>
                <a:spcPts val="0"/>
              </a:spcAft>
              <a:buSzPts val="1800"/>
              <a:buFont typeface="Catamaran"/>
              <a:buChar char="●"/>
            </a:pPr>
            <a:r>
              <a:rPr lang="en">
                <a:latin typeface="Catamaran"/>
                <a:ea typeface="Catamaran"/>
                <a:cs typeface="Catamaran"/>
                <a:sym typeface="Catamaran"/>
              </a:rPr>
              <a:t>Bonus challenge: try making a hexagon</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57"/>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Catamaran"/>
                <a:ea typeface="Catamaran"/>
                <a:cs typeface="Catamaran"/>
                <a:sym typeface="Catamaran"/>
              </a:rPr>
              <a:t>Up and Down</a:t>
            </a:r>
            <a:endParaRPr>
              <a:latin typeface="Catamaran"/>
              <a:ea typeface="Catamaran"/>
              <a:cs typeface="Catamaran"/>
              <a:sym typeface="Catamaran"/>
            </a:endParaRPr>
          </a:p>
        </p:txBody>
      </p:sp>
      <p:sp>
        <p:nvSpPr>
          <p:cNvPr id="332" name="Google Shape;332;p57"/>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Catamaran"/>
              <a:buChar char="●"/>
            </a:pPr>
            <a:r>
              <a:rPr lang="en">
                <a:latin typeface="Catamaran"/>
                <a:ea typeface="Catamaran"/>
                <a:cs typeface="Catamaran"/>
                <a:sym typeface="Catamaran"/>
              </a:rPr>
              <a:t>What if you want to move but not </a:t>
            </a:r>
            <a:r>
              <a:rPr lang="en">
                <a:latin typeface="Catamaran"/>
                <a:ea typeface="Catamaran"/>
                <a:cs typeface="Catamaran"/>
                <a:sym typeface="Catamaran"/>
              </a:rPr>
              <a:t>draw</a:t>
            </a:r>
            <a:r>
              <a:rPr lang="en">
                <a:latin typeface="Catamaran"/>
                <a:ea typeface="Catamaran"/>
                <a:cs typeface="Catamaran"/>
                <a:sym typeface="Catamaran"/>
              </a:rPr>
              <a:t> a line?</a:t>
            </a:r>
            <a:endParaRPr>
              <a:latin typeface="Catamaran"/>
              <a:ea typeface="Catamaran"/>
              <a:cs typeface="Catamaran"/>
              <a:sym typeface="Catamaran"/>
            </a:endParaRPr>
          </a:p>
          <a:p>
            <a:pPr indent="-342900" lvl="0" marL="457200" rtl="0" algn="l">
              <a:spcBef>
                <a:spcPts val="0"/>
              </a:spcBef>
              <a:spcAft>
                <a:spcPts val="0"/>
              </a:spcAft>
              <a:buSzPts val="1800"/>
              <a:buFont typeface="Courier New"/>
              <a:buChar char="●"/>
            </a:pPr>
            <a:r>
              <a:rPr lang="en">
                <a:latin typeface="Catamaran"/>
                <a:ea typeface="Catamaran"/>
                <a:cs typeface="Catamaran"/>
                <a:sym typeface="Catamaran"/>
              </a:rPr>
              <a:t>t.up() tells the turtle to pick up its tail so it doesn’t draw on the screen</a:t>
            </a:r>
            <a:endParaRPr>
              <a:latin typeface="Catamaran"/>
              <a:ea typeface="Catamaran"/>
              <a:cs typeface="Catamaran"/>
              <a:sym typeface="Catamaran"/>
            </a:endParaRPr>
          </a:p>
          <a:p>
            <a:pPr indent="-342900" lvl="0" marL="457200" rtl="0" algn="l">
              <a:spcBef>
                <a:spcPts val="0"/>
              </a:spcBef>
              <a:spcAft>
                <a:spcPts val="0"/>
              </a:spcAft>
              <a:buSzPts val="1800"/>
              <a:buFont typeface="Courier New"/>
              <a:buChar char="●"/>
            </a:pPr>
            <a:r>
              <a:rPr lang="en">
                <a:latin typeface="Catamaran"/>
                <a:ea typeface="Catamaran"/>
                <a:cs typeface="Catamaran"/>
                <a:sym typeface="Catamaran"/>
              </a:rPr>
              <a:t>t.down() tells the turtle to put down its tail</a:t>
            </a:r>
            <a:endParaRPr>
              <a:latin typeface="Catamaran"/>
              <a:ea typeface="Catamaran"/>
              <a:cs typeface="Catamaran"/>
              <a:sym typeface="Catamaran"/>
            </a:endParaRPr>
          </a:p>
          <a:p>
            <a:pPr indent="0" lvl="0" marL="0" rtl="0" algn="l">
              <a:spcBef>
                <a:spcPts val="0"/>
              </a:spcBef>
              <a:spcAft>
                <a:spcPts val="0"/>
              </a:spcAft>
              <a:buNone/>
            </a:pPr>
            <a:r>
              <a:t/>
            </a:r>
            <a:endParaRPr>
              <a:latin typeface="Catamaran"/>
              <a:ea typeface="Catamaran"/>
              <a:cs typeface="Catamaran"/>
              <a:sym typeface="Catamaran"/>
            </a:endParaRPr>
          </a:p>
          <a:p>
            <a:pPr indent="0" lvl="0" marL="0" rtl="0" algn="l">
              <a:spcBef>
                <a:spcPts val="0"/>
              </a:spcBef>
              <a:spcAft>
                <a:spcPts val="0"/>
              </a:spcAft>
              <a:buNone/>
            </a:pPr>
            <a:r>
              <a:t/>
            </a:r>
            <a:endParaRPr>
              <a:latin typeface="Catamaran"/>
              <a:ea typeface="Catamaran"/>
              <a:cs typeface="Catamaran"/>
              <a:sym typeface="Catamaran"/>
            </a:endParaRPr>
          </a:p>
        </p:txBody>
      </p:sp>
      <p:sp>
        <p:nvSpPr>
          <p:cNvPr id="333" name="Google Shape;333;p57"/>
          <p:cNvSpPr txBox="1"/>
          <p:nvPr/>
        </p:nvSpPr>
        <p:spPr>
          <a:xfrm>
            <a:off x="1879800" y="3144275"/>
            <a:ext cx="2271000" cy="15699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Courier New"/>
                <a:ea typeface="Courier New"/>
                <a:cs typeface="Courier New"/>
                <a:sym typeface="Courier New"/>
              </a:rPr>
              <a:t>t.forward(20);</a:t>
            </a:r>
            <a:endParaRPr sz="1800">
              <a:latin typeface="Courier New"/>
              <a:ea typeface="Courier New"/>
              <a:cs typeface="Courier New"/>
              <a:sym typeface="Courier New"/>
            </a:endParaRPr>
          </a:p>
          <a:p>
            <a:pPr indent="0" lvl="0" marL="0" rtl="0" algn="l">
              <a:spcBef>
                <a:spcPts val="0"/>
              </a:spcBef>
              <a:spcAft>
                <a:spcPts val="0"/>
              </a:spcAft>
              <a:buNone/>
            </a:pPr>
            <a:r>
              <a:rPr lang="en" sz="1800">
                <a:latin typeface="Courier New"/>
                <a:ea typeface="Courier New"/>
                <a:cs typeface="Courier New"/>
                <a:sym typeface="Courier New"/>
              </a:rPr>
              <a:t>t.up();</a:t>
            </a:r>
            <a:endParaRPr sz="1800">
              <a:latin typeface="Courier New"/>
              <a:ea typeface="Courier New"/>
              <a:cs typeface="Courier New"/>
              <a:sym typeface="Courier New"/>
            </a:endParaRPr>
          </a:p>
          <a:p>
            <a:pPr indent="0" lvl="0" marL="0" rtl="0" algn="l">
              <a:spcBef>
                <a:spcPts val="0"/>
              </a:spcBef>
              <a:spcAft>
                <a:spcPts val="0"/>
              </a:spcAft>
              <a:buNone/>
            </a:pPr>
            <a:r>
              <a:rPr lang="en" sz="1800">
                <a:latin typeface="Courier New"/>
                <a:ea typeface="Courier New"/>
                <a:cs typeface="Courier New"/>
                <a:sym typeface="Courier New"/>
              </a:rPr>
              <a:t>t.forward(20);</a:t>
            </a:r>
            <a:endParaRPr sz="1800">
              <a:latin typeface="Courier New"/>
              <a:ea typeface="Courier New"/>
              <a:cs typeface="Courier New"/>
              <a:sym typeface="Courier New"/>
            </a:endParaRPr>
          </a:p>
          <a:p>
            <a:pPr indent="0" lvl="0" marL="0" rtl="0" algn="l">
              <a:spcBef>
                <a:spcPts val="0"/>
              </a:spcBef>
              <a:spcAft>
                <a:spcPts val="0"/>
              </a:spcAft>
              <a:buNone/>
            </a:pPr>
            <a:r>
              <a:rPr lang="en" sz="1800">
                <a:latin typeface="Courier New"/>
                <a:ea typeface="Courier New"/>
                <a:cs typeface="Courier New"/>
                <a:sym typeface="Courier New"/>
              </a:rPr>
              <a:t>t.down();</a:t>
            </a:r>
            <a:endParaRPr sz="1800">
              <a:latin typeface="Courier New"/>
              <a:ea typeface="Courier New"/>
              <a:cs typeface="Courier New"/>
              <a:sym typeface="Courier New"/>
            </a:endParaRPr>
          </a:p>
          <a:p>
            <a:pPr indent="0" lvl="0" marL="0" rtl="0" algn="l">
              <a:spcBef>
                <a:spcPts val="0"/>
              </a:spcBef>
              <a:spcAft>
                <a:spcPts val="0"/>
              </a:spcAft>
              <a:buNone/>
            </a:pPr>
            <a:r>
              <a:rPr lang="en" sz="1800">
                <a:latin typeface="Courier New"/>
                <a:ea typeface="Courier New"/>
                <a:cs typeface="Courier New"/>
                <a:sym typeface="Courier New"/>
              </a:rPr>
              <a:t>t.forward(20);</a:t>
            </a:r>
            <a:endParaRPr sz="1800">
              <a:latin typeface="Courier New"/>
              <a:ea typeface="Courier New"/>
              <a:cs typeface="Courier New"/>
              <a:sym typeface="Courier New"/>
            </a:endParaRPr>
          </a:p>
        </p:txBody>
      </p:sp>
      <p:pic>
        <p:nvPicPr>
          <p:cNvPr id="334" name="Google Shape;334;p57"/>
          <p:cNvPicPr preferRelativeResize="0"/>
          <p:nvPr/>
        </p:nvPicPr>
        <p:blipFill>
          <a:blip r:embed="rId3">
            <a:alphaModFix/>
          </a:blip>
          <a:stretch>
            <a:fillRect/>
          </a:stretch>
        </p:blipFill>
        <p:spPr>
          <a:xfrm>
            <a:off x="5613024" y="2766274"/>
            <a:ext cx="2063970" cy="21561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58"/>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Catamaran"/>
                <a:ea typeface="Catamaran"/>
                <a:cs typeface="Catamaran"/>
                <a:sym typeface="Catamaran"/>
              </a:rPr>
              <a:t>Dots</a:t>
            </a:r>
            <a:endParaRPr>
              <a:latin typeface="Catamaran"/>
              <a:ea typeface="Catamaran"/>
              <a:cs typeface="Catamaran"/>
              <a:sym typeface="Catamaran"/>
            </a:endParaRPr>
          </a:p>
        </p:txBody>
      </p:sp>
      <p:sp>
        <p:nvSpPr>
          <p:cNvPr id="340" name="Google Shape;340;p58"/>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Catamaran"/>
              <a:buChar char="●"/>
            </a:pPr>
            <a:r>
              <a:rPr lang="en">
                <a:latin typeface="Catamaran"/>
                <a:ea typeface="Catamaran"/>
                <a:cs typeface="Catamaran"/>
                <a:sym typeface="Catamaran"/>
              </a:rPr>
              <a:t>Regardless of whether your tail is up or down, you have the ability to leave a dot at your current position</a:t>
            </a:r>
            <a:endParaRPr>
              <a:latin typeface="Catamaran"/>
              <a:ea typeface="Catamaran"/>
              <a:cs typeface="Catamaran"/>
              <a:sym typeface="Catamaran"/>
            </a:endParaRPr>
          </a:p>
          <a:p>
            <a:pPr indent="-342900" lvl="0" marL="457200" rtl="0" algn="l">
              <a:spcBef>
                <a:spcPts val="0"/>
              </a:spcBef>
              <a:spcAft>
                <a:spcPts val="0"/>
              </a:spcAft>
              <a:buSzPts val="1800"/>
              <a:buChar char="●"/>
            </a:pPr>
            <a:r>
              <a:rPr lang="en">
                <a:latin typeface="Catamaran"/>
                <a:ea typeface="Catamaran"/>
                <a:cs typeface="Catamaran"/>
                <a:sym typeface="Catamaran"/>
              </a:rPr>
              <a:t>To leave a dot, type t.dot()</a:t>
            </a:r>
            <a:endParaRPr>
              <a:latin typeface="Catamaran"/>
              <a:ea typeface="Catamaran"/>
              <a:cs typeface="Catamaran"/>
              <a:sym typeface="Catamaran"/>
            </a:endParaRPr>
          </a:p>
        </p:txBody>
      </p:sp>
      <p:sp>
        <p:nvSpPr>
          <p:cNvPr id="341" name="Google Shape;341;p58"/>
          <p:cNvSpPr txBox="1"/>
          <p:nvPr/>
        </p:nvSpPr>
        <p:spPr>
          <a:xfrm>
            <a:off x="1179375" y="2921950"/>
            <a:ext cx="2358000" cy="21549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139700" rtl="0" algn="l">
              <a:spcBef>
                <a:spcPts val="0"/>
              </a:spcBef>
              <a:spcAft>
                <a:spcPts val="0"/>
              </a:spcAft>
              <a:buNone/>
            </a:pPr>
            <a:r>
              <a:rPr lang="en" sz="1600">
                <a:solidFill>
                  <a:schemeClr val="lt2"/>
                </a:solidFill>
                <a:latin typeface="Courier New"/>
                <a:ea typeface="Courier New"/>
                <a:cs typeface="Courier New"/>
                <a:sym typeface="Courier New"/>
              </a:rPr>
              <a:t>bob.forward(20);</a:t>
            </a:r>
            <a:endParaRPr sz="1600">
              <a:solidFill>
                <a:schemeClr val="lt2"/>
              </a:solidFill>
              <a:latin typeface="Courier New"/>
              <a:ea typeface="Courier New"/>
              <a:cs typeface="Courier New"/>
              <a:sym typeface="Courier New"/>
            </a:endParaRPr>
          </a:p>
          <a:p>
            <a:pPr indent="0" lvl="0" marL="139700" rtl="0" algn="l">
              <a:spcBef>
                <a:spcPts val="0"/>
              </a:spcBef>
              <a:spcAft>
                <a:spcPts val="0"/>
              </a:spcAft>
              <a:buNone/>
            </a:pPr>
            <a:r>
              <a:rPr lang="en" sz="1600">
                <a:solidFill>
                  <a:schemeClr val="lt2"/>
                </a:solidFill>
                <a:latin typeface="Courier New"/>
                <a:ea typeface="Courier New"/>
                <a:cs typeface="Courier New"/>
                <a:sym typeface="Courier New"/>
              </a:rPr>
              <a:t>bob.dot();</a:t>
            </a:r>
            <a:endParaRPr sz="1600">
              <a:solidFill>
                <a:schemeClr val="lt2"/>
              </a:solidFill>
              <a:latin typeface="Courier New"/>
              <a:ea typeface="Courier New"/>
              <a:cs typeface="Courier New"/>
              <a:sym typeface="Courier New"/>
            </a:endParaRPr>
          </a:p>
          <a:p>
            <a:pPr indent="0" lvl="0" marL="139700" rtl="0" algn="l">
              <a:spcBef>
                <a:spcPts val="0"/>
              </a:spcBef>
              <a:spcAft>
                <a:spcPts val="0"/>
              </a:spcAft>
              <a:buNone/>
            </a:pPr>
            <a:r>
              <a:rPr lang="en" sz="1600">
                <a:solidFill>
                  <a:schemeClr val="lt2"/>
                </a:solidFill>
                <a:latin typeface="Courier New"/>
                <a:ea typeface="Courier New"/>
                <a:cs typeface="Courier New"/>
                <a:sym typeface="Courier New"/>
              </a:rPr>
              <a:t>bob.forward(40);</a:t>
            </a:r>
            <a:endParaRPr sz="1600">
              <a:solidFill>
                <a:schemeClr val="lt2"/>
              </a:solidFill>
              <a:latin typeface="Courier New"/>
              <a:ea typeface="Courier New"/>
              <a:cs typeface="Courier New"/>
              <a:sym typeface="Courier New"/>
            </a:endParaRPr>
          </a:p>
          <a:p>
            <a:pPr indent="0" lvl="0" marL="139700" rtl="0" algn="l">
              <a:spcBef>
                <a:spcPts val="0"/>
              </a:spcBef>
              <a:spcAft>
                <a:spcPts val="0"/>
              </a:spcAft>
              <a:buNone/>
            </a:pPr>
            <a:r>
              <a:rPr lang="en" sz="1600">
                <a:solidFill>
                  <a:schemeClr val="lt2"/>
                </a:solidFill>
                <a:latin typeface="Courier New"/>
                <a:ea typeface="Courier New"/>
                <a:cs typeface="Courier New"/>
                <a:sym typeface="Courier New"/>
              </a:rPr>
              <a:t>bob.dot();</a:t>
            </a:r>
            <a:endParaRPr sz="1600">
              <a:solidFill>
                <a:schemeClr val="lt2"/>
              </a:solidFill>
              <a:latin typeface="Courier New"/>
              <a:ea typeface="Courier New"/>
              <a:cs typeface="Courier New"/>
              <a:sym typeface="Courier New"/>
            </a:endParaRPr>
          </a:p>
          <a:p>
            <a:pPr indent="0" lvl="0" marL="139700" rtl="0" algn="l">
              <a:spcBef>
                <a:spcPts val="0"/>
              </a:spcBef>
              <a:spcAft>
                <a:spcPts val="0"/>
              </a:spcAft>
              <a:buNone/>
            </a:pPr>
            <a:r>
              <a:rPr lang="en" sz="1600">
                <a:solidFill>
                  <a:schemeClr val="lt2"/>
                </a:solidFill>
                <a:latin typeface="Courier New"/>
                <a:ea typeface="Courier New"/>
                <a:cs typeface="Courier New"/>
                <a:sym typeface="Courier New"/>
              </a:rPr>
              <a:t>bob.forward(60);</a:t>
            </a:r>
            <a:endParaRPr sz="1600">
              <a:solidFill>
                <a:schemeClr val="lt2"/>
              </a:solidFill>
              <a:latin typeface="Courier New"/>
              <a:ea typeface="Courier New"/>
              <a:cs typeface="Courier New"/>
              <a:sym typeface="Courier New"/>
            </a:endParaRPr>
          </a:p>
          <a:p>
            <a:pPr indent="0" lvl="0" marL="139700" rtl="0" algn="l">
              <a:spcBef>
                <a:spcPts val="0"/>
              </a:spcBef>
              <a:spcAft>
                <a:spcPts val="0"/>
              </a:spcAft>
              <a:buNone/>
            </a:pPr>
            <a:r>
              <a:rPr lang="en" sz="1600">
                <a:solidFill>
                  <a:schemeClr val="lt2"/>
                </a:solidFill>
                <a:latin typeface="Courier New"/>
                <a:ea typeface="Courier New"/>
                <a:cs typeface="Courier New"/>
                <a:sym typeface="Courier New"/>
              </a:rPr>
              <a:t>bob.dot();</a:t>
            </a:r>
            <a:endParaRPr sz="1600">
              <a:solidFill>
                <a:schemeClr val="lt2"/>
              </a:solidFill>
              <a:latin typeface="Courier New"/>
              <a:ea typeface="Courier New"/>
              <a:cs typeface="Courier New"/>
              <a:sym typeface="Courier New"/>
            </a:endParaRPr>
          </a:p>
          <a:p>
            <a:pPr indent="0" lvl="0" marL="139700" rtl="0" algn="l">
              <a:spcBef>
                <a:spcPts val="0"/>
              </a:spcBef>
              <a:spcAft>
                <a:spcPts val="0"/>
              </a:spcAft>
              <a:buNone/>
            </a:pPr>
            <a:r>
              <a:rPr lang="en" sz="1600">
                <a:solidFill>
                  <a:schemeClr val="lt2"/>
                </a:solidFill>
                <a:latin typeface="Courier New"/>
                <a:ea typeface="Courier New"/>
                <a:cs typeface="Courier New"/>
                <a:sym typeface="Courier New"/>
              </a:rPr>
              <a:t>bob.forward(80);</a:t>
            </a:r>
            <a:endParaRPr sz="1600">
              <a:solidFill>
                <a:schemeClr val="lt2"/>
              </a:solidFill>
              <a:latin typeface="Courier New"/>
              <a:ea typeface="Courier New"/>
              <a:cs typeface="Courier New"/>
              <a:sym typeface="Courier New"/>
            </a:endParaRPr>
          </a:p>
          <a:p>
            <a:pPr indent="0" lvl="0" marL="139700" rtl="0" algn="l">
              <a:spcBef>
                <a:spcPts val="0"/>
              </a:spcBef>
              <a:spcAft>
                <a:spcPts val="0"/>
              </a:spcAft>
              <a:buNone/>
            </a:pPr>
            <a:r>
              <a:rPr lang="en" sz="1600">
                <a:solidFill>
                  <a:schemeClr val="lt2"/>
                </a:solidFill>
                <a:latin typeface="Courier New"/>
                <a:ea typeface="Courier New"/>
                <a:cs typeface="Courier New"/>
                <a:sym typeface="Courier New"/>
              </a:rPr>
              <a:t>bob.dot();</a:t>
            </a:r>
            <a:endParaRPr sz="1600">
              <a:solidFill>
                <a:schemeClr val="lt2"/>
              </a:solidFill>
              <a:latin typeface="Courier New"/>
              <a:ea typeface="Courier New"/>
              <a:cs typeface="Courier New"/>
              <a:sym typeface="Courier New"/>
            </a:endParaRPr>
          </a:p>
        </p:txBody>
      </p:sp>
      <p:pic>
        <p:nvPicPr>
          <p:cNvPr id="342" name="Google Shape;342;p58"/>
          <p:cNvPicPr preferRelativeResize="0"/>
          <p:nvPr/>
        </p:nvPicPr>
        <p:blipFill>
          <a:blip r:embed="rId3">
            <a:alphaModFix/>
          </a:blip>
          <a:stretch>
            <a:fillRect/>
          </a:stretch>
        </p:blipFill>
        <p:spPr>
          <a:xfrm>
            <a:off x="4766300" y="2556901"/>
            <a:ext cx="2358001" cy="2519948"/>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59"/>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Catamaran"/>
                <a:ea typeface="Catamaran"/>
                <a:cs typeface="Catamaran"/>
                <a:sym typeface="Catamaran"/>
              </a:rPr>
              <a:t>Exercise</a:t>
            </a:r>
            <a:endParaRPr>
              <a:latin typeface="Catamaran"/>
              <a:ea typeface="Catamaran"/>
              <a:cs typeface="Catamaran"/>
              <a:sym typeface="Catamaran"/>
            </a:endParaRPr>
          </a:p>
        </p:txBody>
      </p:sp>
      <p:sp>
        <p:nvSpPr>
          <p:cNvPr id="348" name="Google Shape;348;p59"/>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Catamaran"/>
              <a:buChar char="●"/>
            </a:pPr>
            <a:r>
              <a:rPr lang="en">
                <a:latin typeface="Catamaran"/>
                <a:ea typeface="Catamaran"/>
                <a:cs typeface="Catamaran"/>
                <a:sym typeface="Catamaran"/>
              </a:rPr>
              <a:t>Make another square, but this time make each side dashed and drop a dot at each vertex.</a:t>
            </a:r>
            <a:endParaRPr>
              <a:latin typeface="Catamaran"/>
              <a:ea typeface="Catamaran"/>
              <a:cs typeface="Catamaran"/>
              <a:sym typeface="Catamaran"/>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60"/>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Catamaran"/>
                <a:ea typeface="Catamaran"/>
                <a:cs typeface="Catamaran"/>
                <a:sym typeface="Catamaran"/>
              </a:rPr>
              <a:t>Reset</a:t>
            </a:r>
            <a:endParaRPr>
              <a:latin typeface="Catamaran"/>
              <a:ea typeface="Catamaran"/>
              <a:cs typeface="Catamaran"/>
              <a:sym typeface="Catamaran"/>
            </a:endParaRPr>
          </a:p>
        </p:txBody>
      </p:sp>
      <p:sp>
        <p:nvSpPr>
          <p:cNvPr id="354" name="Google Shape;354;p60"/>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latin typeface="Catamaran"/>
                <a:ea typeface="Catamaran"/>
                <a:cs typeface="Catamaran"/>
                <a:sym typeface="Catamaran"/>
              </a:rPr>
              <a:t>You can use </a:t>
            </a:r>
            <a:r>
              <a:rPr lang="en">
                <a:latin typeface="Courier New"/>
                <a:ea typeface="Courier New"/>
                <a:cs typeface="Courier New"/>
                <a:sym typeface="Courier New"/>
              </a:rPr>
              <a:t>t.home() </a:t>
            </a:r>
            <a:r>
              <a:rPr lang="en">
                <a:latin typeface="Catamaran"/>
                <a:ea typeface="Catamaran"/>
                <a:cs typeface="Catamaran"/>
                <a:sym typeface="Catamaran"/>
              </a:rPr>
              <a:t>to return the turtle to the center of the screen and pointed right.</a:t>
            </a:r>
            <a:endParaRPr>
              <a:latin typeface="Catamaran"/>
              <a:ea typeface="Catamaran"/>
              <a:cs typeface="Catamaran"/>
              <a:sym typeface="Catamaran"/>
            </a:endParaRPr>
          </a:p>
          <a:p>
            <a:pPr indent="-342900" lvl="0" marL="457200" rtl="0" algn="l">
              <a:spcBef>
                <a:spcPts val="0"/>
              </a:spcBef>
              <a:spcAft>
                <a:spcPts val="0"/>
              </a:spcAft>
              <a:buSzPts val="1800"/>
              <a:buFont typeface="Catamaran"/>
              <a:buChar char="●"/>
            </a:pPr>
            <a:r>
              <a:rPr lang="en">
                <a:latin typeface="Catamaran"/>
                <a:ea typeface="Catamaran"/>
                <a:cs typeface="Catamaran"/>
                <a:sym typeface="Catamaran"/>
              </a:rPr>
              <a:t>Note: if the turtle’s tail is down it will draw a line as it goes home</a:t>
            </a:r>
            <a:endParaRPr>
              <a:latin typeface="Catamaran"/>
              <a:ea typeface="Catamaran"/>
              <a:cs typeface="Catamaran"/>
              <a:sym typeface="Catamaran"/>
            </a:endParaRPr>
          </a:p>
          <a:p>
            <a:pPr indent="0" lvl="0" marL="0" rtl="0" algn="l">
              <a:spcBef>
                <a:spcPts val="0"/>
              </a:spcBef>
              <a:spcAft>
                <a:spcPts val="0"/>
              </a:spcAft>
              <a:buNone/>
            </a:pPr>
            <a:r>
              <a:t/>
            </a:r>
            <a:endParaRPr>
              <a:latin typeface="Catamaran"/>
              <a:ea typeface="Catamaran"/>
              <a:cs typeface="Catamaran"/>
              <a:sym typeface="Catamaran"/>
            </a:endParaRPr>
          </a:p>
        </p:txBody>
      </p:sp>
      <p:sp>
        <p:nvSpPr>
          <p:cNvPr id="355" name="Google Shape;355;p60"/>
          <p:cNvSpPr txBox="1"/>
          <p:nvPr/>
        </p:nvSpPr>
        <p:spPr>
          <a:xfrm>
            <a:off x="940975" y="3190800"/>
            <a:ext cx="2299500" cy="12930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Courier New"/>
                <a:ea typeface="Courier New"/>
                <a:cs typeface="Courier New"/>
                <a:sym typeface="Courier New"/>
              </a:rPr>
              <a:t>t.forward(200);</a:t>
            </a:r>
            <a:endParaRPr sz="1800">
              <a:latin typeface="Courier New"/>
              <a:ea typeface="Courier New"/>
              <a:cs typeface="Courier New"/>
              <a:sym typeface="Courier New"/>
            </a:endParaRPr>
          </a:p>
          <a:p>
            <a:pPr indent="0" lvl="0" marL="0" rtl="0" algn="l">
              <a:spcBef>
                <a:spcPts val="0"/>
              </a:spcBef>
              <a:spcAft>
                <a:spcPts val="0"/>
              </a:spcAft>
              <a:buNone/>
            </a:pPr>
            <a:r>
              <a:rPr lang="en" sz="1800">
                <a:latin typeface="Courier New"/>
                <a:ea typeface="Courier New"/>
                <a:cs typeface="Courier New"/>
                <a:sym typeface="Courier New"/>
              </a:rPr>
              <a:t>t.left(90);</a:t>
            </a:r>
            <a:endParaRPr sz="1800">
              <a:latin typeface="Courier New"/>
              <a:ea typeface="Courier New"/>
              <a:cs typeface="Courier New"/>
              <a:sym typeface="Courier New"/>
            </a:endParaRPr>
          </a:p>
          <a:p>
            <a:pPr indent="0" lvl="0" marL="0" rtl="0" algn="l">
              <a:spcBef>
                <a:spcPts val="0"/>
              </a:spcBef>
              <a:spcAft>
                <a:spcPts val="0"/>
              </a:spcAft>
              <a:buNone/>
            </a:pPr>
            <a:r>
              <a:rPr lang="en" sz="1800">
                <a:latin typeface="Courier New"/>
                <a:ea typeface="Courier New"/>
                <a:cs typeface="Courier New"/>
                <a:sym typeface="Courier New"/>
              </a:rPr>
              <a:t>t.forward(200);</a:t>
            </a:r>
            <a:endParaRPr sz="1800">
              <a:latin typeface="Courier New"/>
              <a:ea typeface="Courier New"/>
              <a:cs typeface="Courier New"/>
              <a:sym typeface="Courier New"/>
            </a:endParaRPr>
          </a:p>
          <a:p>
            <a:pPr indent="0" lvl="0" marL="0" rtl="0" algn="l">
              <a:spcBef>
                <a:spcPts val="0"/>
              </a:spcBef>
              <a:spcAft>
                <a:spcPts val="0"/>
              </a:spcAft>
              <a:buNone/>
            </a:pPr>
            <a:r>
              <a:rPr lang="en" sz="1800">
                <a:latin typeface="Courier New"/>
                <a:ea typeface="Courier New"/>
                <a:cs typeface="Courier New"/>
                <a:sym typeface="Courier New"/>
              </a:rPr>
              <a:t>t.home();</a:t>
            </a:r>
            <a:endParaRPr sz="1800">
              <a:latin typeface="Courier New"/>
              <a:ea typeface="Courier New"/>
              <a:cs typeface="Courier New"/>
              <a:sym typeface="Courier New"/>
            </a:endParaRPr>
          </a:p>
        </p:txBody>
      </p:sp>
      <p:pic>
        <p:nvPicPr>
          <p:cNvPr id="356" name="Google Shape;356;p60"/>
          <p:cNvPicPr preferRelativeResize="0"/>
          <p:nvPr/>
        </p:nvPicPr>
        <p:blipFill>
          <a:blip r:embed="rId3">
            <a:alphaModFix/>
          </a:blip>
          <a:stretch>
            <a:fillRect/>
          </a:stretch>
        </p:blipFill>
        <p:spPr>
          <a:xfrm>
            <a:off x="4131775" y="2932525"/>
            <a:ext cx="1946350" cy="21190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61"/>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Catamaran"/>
                <a:ea typeface="Catamaran"/>
                <a:cs typeface="Catamaran"/>
                <a:sym typeface="Catamaran"/>
              </a:rPr>
              <a:t>Pen Color</a:t>
            </a:r>
            <a:endParaRPr>
              <a:latin typeface="Catamaran"/>
              <a:ea typeface="Catamaran"/>
              <a:cs typeface="Catamaran"/>
              <a:sym typeface="Catamaran"/>
            </a:endParaRPr>
          </a:p>
        </p:txBody>
      </p:sp>
      <p:sp>
        <p:nvSpPr>
          <p:cNvPr id="362" name="Google Shape;362;p61"/>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Courier New"/>
              <a:buChar char="●"/>
            </a:pPr>
            <a:r>
              <a:rPr lang="en">
                <a:latin typeface="Courier New"/>
                <a:ea typeface="Courier New"/>
                <a:cs typeface="Courier New"/>
                <a:sym typeface="Courier New"/>
              </a:rPr>
              <a:t>t.penColor()</a:t>
            </a:r>
            <a:r>
              <a:rPr lang="en"/>
              <a:t> </a:t>
            </a:r>
            <a:r>
              <a:rPr lang="en">
                <a:latin typeface="Catamaran"/>
                <a:ea typeface="Catamaran"/>
                <a:cs typeface="Catamaran"/>
                <a:sym typeface="Catamaran"/>
              </a:rPr>
              <a:t>allows us to change the color of what the turtle draws</a:t>
            </a:r>
            <a:endParaRPr>
              <a:latin typeface="Catamaran"/>
              <a:ea typeface="Catamaran"/>
              <a:cs typeface="Catamaran"/>
              <a:sym typeface="Catamaran"/>
            </a:endParaRPr>
          </a:p>
          <a:p>
            <a:pPr indent="-342900" lvl="0" marL="457200" rtl="0" algn="l">
              <a:spcBef>
                <a:spcPts val="0"/>
              </a:spcBef>
              <a:spcAft>
                <a:spcPts val="0"/>
              </a:spcAft>
              <a:buSzPts val="1800"/>
              <a:buFont typeface="Catamaran"/>
              <a:buChar char="●"/>
            </a:pPr>
            <a:r>
              <a:rPr lang="en">
                <a:latin typeface="Catamaran"/>
                <a:ea typeface="Catamaran"/>
                <a:cs typeface="Catamaran"/>
                <a:sym typeface="Catamaran"/>
              </a:rPr>
              <a:t>To specify the color that we want to change the color of the pen to, just write the name of the color within the parentheses (e.g. t.penColor("red"))</a:t>
            </a:r>
            <a:endParaRPr>
              <a:latin typeface="Catamaran"/>
              <a:ea typeface="Catamaran"/>
              <a:cs typeface="Catamaran"/>
              <a:sym typeface="Catamaran"/>
            </a:endParaRPr>
          </a:p>
          <a:p>
            <a:pPr indent="-317500" lvl="1" marL="914400" rtl="0" algn="l">
              <a:spcBef>
                <a:spcPts val="0"/>
              </a:spcBef>
              <a:spcAft>
                <a:spcPts val="0"/>
              </a:spcAft>
              <a:buSzPts val="1400"/>
              <a:buFont typeface="Catamaran"/>
              <a:buChar char="○"/>
            </a:pPr>
            <a:r>
              <a:rPr lang="en">
                <a:latin typeface="Catamaran"/>
                <a:ea typeface="Catamaran"/>
                <a:cs typeface="Catamaran"/>
                <a:sym typeface="Catamaran"/>
              </a:rPr>
              <a:t>Remember to have the color in quotation marks</a:t>
            </a:r>
            <a:endParaRPr>
              <a:latin typeface="Catamaran"/>
              <a:ea typeface="Catamaran"/>
              <a:cs typeface="Catamaran"/>
              <a:sym typeface="Catamaran"/>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62"/>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Catamaran"/>
                <a:ea typeface="Catamaran"/>
                <a:cs typeface="Catamaran"/>
                <a:sym typeface="Catamaran"/>
              </a:rPr>
              <a:t>Pen Color</a:t>
            </a:r>
            <a:endParaRPr>
              <a:latin typeface="Catamaran"/>
              <a:ea typeface="Catamaran"/>
              <a:cs typeface="Catamaran"/>
              <a:sym typeface="Catamaran"/>
            </a:endParaRPr>
          </a:p>
        </p:txBody>
      </p:sp>
      <p:sp>
        <p:nvSpPr>
          <p:cNvPr id="368" name="Google Shape;368;p62"/>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Catamaran"/>
              <a:buChar char="●"/>
            </a:pPr>
            <a:r>
              <a:rPr lang="en">
                <a:latin typeface="Catamaran"/>
                <a:ea typeface="Catamaran"/>
                <a:cs typeface="Catamaran"/>
                <a:sym typeface="Catamaran"/>
              </a:rPr>
              <a:t>Which line changes the color to red? What about from red to blue?</a:t>
            </a:r>
            <a:endParaRPr>
              <a:latin typeface="Catamaran"/>
              <a:ea typeface="Catamaran"/>
              <a:cs typeface="Catamaran"/>
              <a:sym typeface="Catamaran"/>
            </a:endParaRPr>
          </a:p>
          <a:p>
            <a:pPr indent="-342900" lvl="0" marL="457200" rtl="0" algn="l">
              <a:spcBef>
                <a:spcPts val="0"/>
              </a:spcBef>
              <a:spcAft>
                <a:spcPts val="0"/>
              </a:spcAft>
              <a:buSzPts val="1800"/>
              <a:buFont typeface="Catamaran"/>
              <a:buChar char="●"/>
            </a:pPr>
            <a:r>
              <a:rPr lang="en">
                <a:latin typeface="Catamaran"/>
                <a:ea typeface="Catamaran"/>
                <a:cs typeface="Catamaran"/>
                <a:sym typeface="Catamaran"/>
              </a:rPr>
              <a:t>Bonus question: why is the dot blue and not red?</a:t>
            </a:r>
            <a:endParaRPr>
              <a:latin typeface="Catamaran"/>
              <a:ea typeface="Catamaran"/>
              <a:cs typeface="Catamaran"/>
              <a:sym typeface="Catamaran"/>
            </a:endParaRPr>
          </a:p>
        </p:txBody>
      </p:sp>
      <p:sp>
        <p:nvSpPr>
          <p:cNvPr id="369" name="Google Shape;369;p62"/>
          <p:cNvSpPr txBox="1"/>
          <p:nvPr/>
        </p:nvSpPr>
        <p:spPr>
          <a:xfrm>
            <a:off x="679200" y="2738000"/>
            <a:ext cx="3148500" cy="21549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Courier New"/>
                <a:ea typeface="Courier New"/>
                <a:cs typeface="Courier New"/>
                <a:sym typeface="Courier New"/>
              </a:rPr>
              <a:t>Turtle t = new Turtle();</a:t>
            </a:r>
            <a:endParaRPr sz="1600">
              <a:latin typeface="Courier New"/>
              <a:ea typeface="Courier New"/>
              <a:cs typeface="Courier New"/>
              <a:sym typeface="Courier New"/>
            </a:endParaRPr>
          </a:p>
          <a:p>
            <a:pPr indent="0" lvl="0" marL="0" rtl="0" algn="l">
              <a:spcBef>
                <a:spcPts val="0"/>
              </a:spcBef>
              <a:spcAft>
                <a:spcPts val="0"/>
              </a:spcAft>
              <a:buNone/>
            </a:pPr>
            <a:r>
              <a:rPr lang="en" sz="1600">
                <a:latin typeface="Courier New"/>
                <a:ea typeface="Courier New"/>
                <a:cs typeface="Courier New"/>
                <a:sym typeface="Courier New"/>
              </a:rPr>
              <a:t>t.penColor(“red”);</a:t>
            </a:r>
            <a:endParaRPr sz="1600">
              <a:latin typeface="Courier New"/>
              <a:ea typeface="Courier New"/>
              <a:cs typeface="Courier New"/>
              <a:sym typeface="Courier New"/>
            </a:endParaRPr>
          </a:p>
          <a:p>
            <a:pPr indent="0" lvl="0" marL="0" rtl="0" algn="l">
              <a:spcBef>
                <a:spcPts val="0"/>
              </a:spcBef>
              <a:spcAft>
                <a:spcPts val="0"/>
              </a:spcAft>
              <a:buNone/>
            </a:pPr>
            <a:r>
              <a:rPr lang="en" sz="1600">
                <a:latin typeface="Courier New"/>
                <a:ea typeface="Courier New"/>
                <a:cs typeface="Courier New"/>
                <a:sym typeface="Courier New"/>
              </a:rPr>
              <a:t>t.forward(100);</a:t>
            </a:r>
            <a:endParaRPr sz="1600">
              <a:latin typeface="Courier New"/>
              <a:ea typeface="Courier New"/>
              <a:cs typeface="Courier New"/>
              <a:sym typeface="Courier New"/>
            </a:endParaRPr>
          </a:p>
          <a:p>
            <a:pPr indent="0" lvl="0" marL="0" rtl="0" algn="l">
              <a:spcBef>
                <a:spcPts val="0"/>
              </a:spcBef>
              <a:spcAft>
                <a:spcPts val="0"/>
              </a:spcAft>
              <a:buNone/>
            </a:pPr>
            <a:r>
              <a:rPr lang="en" sz="1600">
                <a:latin typeface="Courier New"/>
                <a:ea typeface="Courier New"/>
                <a:cs typeface="Courier New"/>
                <a:sym typeface="Courier New"/>
              </a:rPr>
              <a:t>t.left(90);</a:t>
            </a:r>
            <a:endParaRPr sz="1600">
              <a:latin typeface="Courier New"/>
              <a:ea typeface="Courier New"/>
              <a:cs typeface="Courier New"/>
              <a:sym typeface="Courier New"/>
            </a:endParaRPr>
          </a:p>
          <a:p>
            <a:pPr indent="0" lvl="0" marL="0" rtl="0" algn="l">
              <a:spcBef>
                <a:spcPts val="0"/>
              </a:spcBef>
              <a:spcAft>
                <a:spcPts val="0"/>
              </a:spcAft>
              <a:buNone/>
            </a:pPr>
            <a:r>
              <a:rPr lang="en" sz="1600">
                <a:latin typeface="Courier New"/>
                <a:ea typeface="Courier New"/>
                <a:cs typeface="Courier New"/>
                <a:sym typeface="Courier New"/>
              </a:rPr>
              <a:t>t.forward(100);</a:t>
            </a:r>
            <a:endParaRPr sz="1600">
              <a:latin typeface="Courier New"/>
              <a:ea typeface="Courier New"/>
              <a:cs typeface="Courier New"/>
              <a:sym typeface="Courier New"/>
            </a:endParaRPr>
          </a:p>
          <a:p>
            <a:pPr indent="0" lvl="0" marL="0" rtl="0" algn="l">
              <a:spcBef>
                <a:spcPts val="0"/>
              </a:spcBef>
              <a:spcAft>
                <a:spcPts val="0"/>
              </a:spcAft>
              <a:buNone/>
            </a:pPr>
            <a:r>
              <a:rPr lang="en" sz="1600">
                <a:latin typeface="Courier New"/>
                <a:ea typeface="Courier New"/>
                <a:cs typeface="Courier New"/>
                <a:sym typeface="Courier New"/>
              </a:rPr>
              <a:t>t.penColor(“blue”);</a:t>
            </a:r>
            <a:endParaRPr sz="1600">
              <a:latin typeface="Courier New"/>
              <a:ea typeface="Courier New"/>
              <a:cs typeface="Courier New"/>
              <a:sym typeface="Courier New"/>
            </a:endParaRPr>
          </a:p>
          <a:p>
            <a:pPr indent="0" lvl="0" marL="0" rtl="0" algn="l">
              <a:spcBef>
                <a:spcPts val="0"/>
              </a:spcBef>
              <a:spcAft>
                <a:spcPts val="0"/>
              </a:spcAft>
              <a:buNone/>
            </a:pPr>
            <a:r>
              <a:rPr lang="en" sz="1600">
                <a:latin typeface="Courier New"/>
                <a:ea typeface="Courier New"/>
                <a:cs typeface="Courier New"/>
                <a:sym typeface="Courier New"/>
              </a:rPr>
              <a:t>t.dot();</a:t>
            </a:r>
            <a:endParaRPr sz="1600">
              <a:latin typeface="Courier New"/>
              <a:ea typeface="Courier New"/>
              <a:cs typeface="Courier New"/>
              <a:sym typeface="Courier New"/>
            </a:endParaRPr>
          </a:p>
          <a:p>
            <a:pPr indent="0" lvl="0" marL="0" rtl="0" algn="l">
              <a:spcBef>
                <a:spcPts val="0"/>
              </a:spcBef>
              <a:spcAft>
                <a:spcPts val="0"/>
              </a:spcAft>
              <a:buNone/>
            </a:pPr>
            <a:r>
              <a:rPr lang="en" sz="1600">
                <a:latin typeface="Courier New"/>
                <a:ea typeface="Courier New"/>
                <a:cs typeface="Courier New"/>
                <a:sym typeface="Courier New"/>
              </a:rPr>
              <a:t>t.home();</a:t>
            </a:r>
            <a:endParaRPr sz="1600">
              <a:latin typeface="Courier New"/>
              <a:ea typeface="Courier New"/>
              <a:cs typeface="Courier New"/>
              <a:sym typeface="Courier New"/>
            </a:endParaRPr>
          </a:p>
        </p:txBody>
      </p:sp>
      <p:pic>
        <p:nvPicPr>
          <p:cNvPr id="370" name="Google Shape;370;p62"/>
          <p:cNvPicPr preferRelativeResize="0"/>
          <p:nvPr/>
        </p:nvPicPr>
        <p:blipFill>
          <a:blip r:embed="rId3">
            <a:alphaModFix/>
          </a:blip>
          <a:stretch>
            <a:fillRect/>
          </a:stretch>
        </p:blipFill>
        <p:spPr>
          <a:xfrm>
            <a:off x="4471500" y="2602824"/>
            <a:ext cx="2282575" cy="24252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63"/>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Catamaran"/>
                <a:ea typeface="Catamaran"/>
                <a:cs typeface="Catamaran"/>
                <a:sym typeface="Catamaran"/>
              </a:rPr>
              <a:t>Challenges</a:t>
            </a:r>
            <a:endParaRPr>
              <a:latin typeface="Catamaran"/>
              <a:ea typeface="Catamaran"/>
              <a:cs typeface="Catamaran"/>
              <a:sym typeface="Catamaran"/>
            </a:endParaRPr>
          </a:p>
        </p:txBody>
      </p:sp>
      <p:sp>
        <p:nvSpPr>
          <p:cNvPr id="376" name="Google Shape;376;p63"/>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Catamaran"/>
              <a:buChar char="●"/>
            </a:pPr>
            <a:r>
              <a:rPr lang="en">
                <a:latin typeface="Catamaran"/>
                <a:ea typeface="Catamaran"/>
                <a:cs typeface="Catamaran"/>
                <a:sym typeface="Catamaran"/>
              </a:rPr>
              <a:t>Make a star!</a:t>
            </a:r>
            <a:endParaRPr>
              <a:latin typeface="Catamaran"/>
              <a:ea typeface="Catamaran"/>
              <a:cs typeface="Catamaran"/>
              <a:sym typeface="Catamaran"/>
            </a:endParaRPr>
          </a:p>
          <a:p>
            <a:pPr indent="-342900" lvl="0" marL="457200" rtl="0" algn="l">
              <a:spcBef>
                <a:spcPts val="0"/>
              </a:spcBef>
              <a:spcAft>
                <a:spcPts val="0"/>
              </a:spcAft>
              <a:buSzPts val="1800"/>
              <a:buFont typeface="Catamaran"/>
              <a:buChar char="●"/>
            </a:pPr>
            <a:r>
              <a:rPr lang="en">
                <a:latin typeface="Catamaran"/>
                <a:ea typeface="Catamaran"/>
                <a:cs typeface="Catamaran"/>
                <a:sym typeface="Catamaran"/>
              </a:rPr>
              <a:t>Try writing different letters!</a:t>
            </a:r>
            <a:endParaRPr>
              <a:latin typeface="Catamaran"/>
              <a:ea typeface="Catamaran"/>
              <a:cs typeface="Catamaran"/>
              <a:sym typeface="Catamaran"/>
            </a:endParaRPr>
          </a:p>
          <a:p>
            <a:pPr indent="-342900" lvl="0" marL="457200" rtl="0" algn="l">
              <a:spcBef>
                <a:spcPts val="0"/>
              </a:spcBef>
              <a:spcAft>
                <a:spcPts val="0"/>
              </a:spcAft>
              <a:buSzPts val="1800"/>
              <a:buFont typeface="Catamaran"/>
              <a:buChar char="●"/>
            </a:pPr>
            <a:r>
              <a:rPr lang="en">
                <a:latin typeface="Catamaran"/>
                <a:ea typeface="Catamaran"/>
                <a:cs typeface="Catamaran"/>
                <a:sym typeface="Catamaran"/>
              </a:rPr>
              <a:t>Try drawing a house!</a:t>
            </a:r>
            <a:endParaRPr>
              <a:latin typeface="Catamaran"/>
              <a:ea typeface="Catamaran"/>
              <a:cs typeface="Catamaran"/>
              <a:sym typeface="Catamaran"/>
            </a:endParaRPr>
          </a:p>
          <a:p>
            <a:pPr indent="-342900" lvl="0" marL="457200" rtl="0" algn="l">
              <a:spcBef>
                <a:spcPts val="0"/>
              </a:spcBef>
              <a:spcAft>
                <a:spcPts val="0"/>
              </a:spcAft>
              <a:buSzPts val="1800"/>
              <a:buFont typeface="Catamaran"/>
              <a:buChar char="●"/>
            </a:pPr>
            <a:r>
              <a:rPr lang="en">
                <a:latin typeface="Catamaran"/>
                <a:ea typeface="Catamaran"/>
                <a:cs typeface="Catamaran"/>
                <a:sym typeface="Catamaran"/>
              </a:rPr>
              <a:t>Use colors, dashes, and up and down to enhance your drawings!</a:t>
            </a:r>
            <a:endParaRPr>
              <a:latin typeface="Catamaran"/>
              <a:ea typeface="Catamaran"/>
              <a:cs typeface="Catamaran"/>
              <a:sym typeface="Catamar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8"/>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latin typeface="Catamaran"/>
                <a:ea typeface="Catamaran"/>
                <a:cs typeface="Catamaran"/>
                <a:sym typeface="Catamaran"/>
              </a:rPr>
              <a:t>Rules</a:t>
            </a:r>
            <a:endParaRPr>
              <a:latin typeface="Catamaran"/>
              <a:ea typeface="Catamaran"/>
              <a:cs typeface="Catamaran"/>
              <a:sym typeface="Catamaran"/>
            </a:endParaRPr>
          </a:p>
        </p:txBody>
      </p:sp>
      <p:sp>
        <p:nvSpPr>
          <p:cNvPr id="131" name="Google Shape;131;p28"/>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Catamaran"/>
              <a:buAutoNum type="arabicPeriod"/>
            </a:pPr>
            <a:r>
              <a:rPr lang="en">
                <a:latin typeface="Catamaran"/>
                <a:ea typeface="Catamaran"/>
                <a:cs typeface="Catamaran"/>
                <a:sym typeface="Catamaran"/>
              </a:rPr>
              <a:t>Listen to the teachers</a:t>
            </a:r>
            <a:endParaRPr>
              <a:latin typeface="Catamaran"/>
              <a:ea typeface="Catamaran"/>
              <a:cs typeface="Catamaran"/>
              <a:sym typeface="Catamaran"/>
            </a:endParaRPr>
          </a:p>
          <a:p>
            <a:pPr indent="-342900" lvl="0" marL="457200" rtl="0" algn="l">
              <a:lnSpc>
                <a:spcPct val="115000"/>
              </a:lnSpc>
              <a:spcBef>
                <a:spcPts val="0"/>
              </a:spcBef>
              <a:spcAft>
                <a:spcPts val="0"/>
              </a:spcAft>
              <a:buSzPts val="1800"/>
              <a:buFont typeface="Catamaran"/>
              <a:buAutoNum type="arabicPeriod"/>
            </a:pPr>
            <a:r>
              <a:rPr lang="en">
                <a:latin typeface="Catamaran"/>
                <a:ea typeface="Catamaran"/>
                <a:cs typeface="Catamaran"/>
                <a:sym typeface="Catamaran"/>
              </a:rPr>
              <a:t>Respect other classmates, teachers, and the room</a:t>
            </a:r>
            <a:endParaRPr>
              <a:latin typeface="Catamaran"/>
              <a:ea typeface="Catamaran"/>
              <a:cs typeface="Catamaran"/>
              <a:sym typeface="Catamaran"/>
            </a:endParaRPr>
          </a:p>
          <a:p>
            <a:pPr indent="-342900" lvl="0" marL="457200" rtl="0" algn="l">
              <a:lnSpc>
                <a:spcPct val="115000"/>
              </a:lnSpc>
              <a:spcBef>
                <a:spcPts val="0"/>
              </a:spcBef>
              <a:spcAft>
                <a:spcPts val="0"/>
              </a:spcAft>
              <a:buSzPts val="1800"/>
              <a:buFont typeface="Catamaran"/>
              <a:buAutoNum type="arabicPeriod"/>
            </a:pPr>
            <a:r>
              <a:rPr lang="en">
                <a:latin typeface="Catamaran"/>
                <a:ea typeface="Catamaran"/>
                <a:cs typeface="Catamaran"/>
                <a:sym typeface="Catamaran"/>
              </a:rPr>
              <a:t>Raise your hand to answer a question</a:t>
            </a:r>
            <a:endParaRPr>
              <a:latin typeface="Catamaran"/>
              <a:ea typeface="Catamaran"/>
              <a:cs typeface="Catamaran"/>
              <a:sym typeface="Catamaran"/>
            </a:endParaRPr>
          </a:p>
          <a:p>
            <a:pPr indent="-342900" lvl="0" marL="457200" rtl="0" algn="l">
              <a:lnSpc>
                <a:spcPct val="115000"/>
              </a:lnSpc>
              <a:spcBef>
                <a:spcPts val="0"/>
              </a:spcBef>
              <a:spcAft>
                <a:spcPts val="0"/>
              </a:spcAft>
              <a:buSzPts val="1800"/>
              <a:buFont typeface="Catamaran"/>
              <a:buAutoNum type="arabicPeriod"/>
            </a:pPr>
            <a:r>
              <a:rPr lang="en">
                <a:latin typeface="Catamaran"/>
                <a:ea typeface="Catamaran"/>
                <a:cs typeface="Catamaran"/>
                <a:sym typeface="Catamaran"/>
              </a:rPr>
              <a:t>Stay on task - Don’t go to other websites or programs</a:t>
            </a:r>
            <a:endParaRPr>
              <a:latin typeface="Catamaran"/>
              <a:ea typeface="Catamaran"/>
              <a:cs typeface="Catamaran"/>
              <a:sym typeface="Catamaran"/>
            </a:endParaRPr>
          </a:p>
          <a:p>
            <a:pPr indent="-342900" lvl="0" marL="457200" rtl="0" algn="l">
              <a:lnSpc>
                <a:spcPct val="115000"/>
              </a:lnSpc>
              <a:spcBef>
                <a:spcPts val="0"/>
              </a:spcBef>
              <a:spcAft>
                <a:spcPts val="0"/>
              </a:spcAft>
              <a:buSzPts val="1800"/>
              <a:buFont typeface="Catamaran"/>
              <a:buAutoNum type="arabicPeriod"/>
            </a:pPr>
            <a:r>
              <a:rPr lang="en">
                <a:latin typeface="Catamaran"/>
                <a:ea typeface="Catamaran"/>
                <a:cs typeface="Catamaran"/>
                <a:sym typeface="Catamaran"/>
              </a:rPr>
              <a:t>If you need to get up or leave the room, notify a teacher</a:t>
            </a:r>
            <a:endParaRPr>
              <a:latin typeface="Catamaran"/>
              <a:ea typeface="Catamaran"/>
              <a:cs typeface="Catamaran"/>
              <a:sym typeface="Catamaran"/>
            </a:endParaRPr>
          </a:p>
          <a:p>
            <a:pPr indent="-317500" lvl="1" marL="914400" rtl="0" algn="l">
              <a:lnSpc>
                <a:spcPct val="115000"/>
              </a:lnSpc>
              <a:spcBef>
                <a:spcPts val="0"/>
              </a:spcBef>
              <a:spcAft>
                <a:spcPts val="0"/>
              </a:spcAft>
              <a:buSzPts val="1400"/>
              <a:buFont typeface="Catamaran"/>
              <a:buAutoNum type="alphaLcPeriod"/>
            </a:pPr>
            <a:r>
              <a:rPr lang="en">
                <a:latin typeface="Catamaran"/>
                <a:ea typeface="Catamaran"/>
                <a:cs typeface="Catamaran"/>
                <a:sym typeface="Catamaran"/>
              </a:rPr>
              <a:t>One at a time for restroom use, one of the teachers will walk you there</a:t>
            </a:r>
            <a:endParaRPr>
              <a:latin typeface="Catamaran"/>
              <a:ea typeface="Catamaran"/>
              <a:cs typeface="Catamaran"/>
              <a:sym typeface="Catamaran"/>
            </a:endParaRPr>
          </a:p>
          <a:p>
            <a:pPr indent="-342900" lvl="0" marL="457200" rtl="0" algn="l">
              <a:lnSpc>
                <a:spcPct val="115000"/>
              </a:lnSpc>
              <a:spcBef>
                <a:spcPts val="0"/>
              </a:spcBef>
              <a:spcAft>
                <a:spcPts val="0"/>
              </a:spcAft>
              <a:buSzPts val="1800"/>
              <a:buFont typeface="Catamaran"/>
              <a:buAutoNum type="arabicPeriod"/>
            </a:pPr>
            <a:r>
              <a:rPr lang="en">
                <a:latin typeface="Catamaran"/>
                <a:ea typeface="Catamaran"/>
                <a:cs typeface="Catamaran"/>
                <a:sym typeface="Catamaran"/>
              </a:rPr>
              <a:t>Have fun!!</a:t>
            </a:r>
            <a:endParaRPr>
              <a:latin typeface="Catamaran"/>
              <a:ea typeface="Catamaran"/>
              <a:cs typeface="Catamaran"/>
              <a:sym typeface="Catamaran"/>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E7CC3"/>
        </a:solidFill>
      </p:bgPr>
    </p:bg>
    <p:spTree>
      <p:nvGrpSpPr>
        <p:cNvPr id="380" name="Shape 380"/>
        <p:cNvGrpSpPr/>
        <p:nvPr/>
      </p:nvGrpSpPr>
      <p:grpSpPr>
        <a:xfrm>
          <a:off x="0" y="0"/>
          <a:ext cx="0" cy="0"/>
          <a:chOff x="0" y="0"/>
          <a:chExt cx="0" cy="0"/>
        </a:xfrm>
      </p:grpSpPr>
      <p:sp>
        <p:nvSpPr>
          <p:cNvPr id="381" name="Google Shape;381;p6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Catamaran"/>
                <a:ea typeface="Catamaran"/>
                <a:cs typeface="Catamaran"/>
                <a:sym typeface="Catamaran"/>
              </a:rPr>
              <a:t>Section 2: </a:t>
            </a:r>
            <a:r>
              <a:rPr b="1" lang="en">
                <a:latin typeface="Catamaran"/>
                <a:ea typeface="Catamaran"/>
                <a:cs typeface="Catamaran"/>
                <a:sym typeface="Catamaran"/>
              </a:rPr>
              <a:t>Turtle</a:t>
            </a:r>
            <a:r>
              <a:rPr lang="en">
                <a:latin typeface="Catamaran"/>
                <a:ea typeface="Catamaran"/>
                <a:cs typeface="Catamaran"/>
                <a:sym typeface="Catamaran"/>
              </a:rPr>
              <a:t> Questions</a:t>
            </a:r>
            <a:endParaRPr>
              <a:latin typeface="Catamaran"/>
              <a:ea typeface="Catamaran"/>
              <a:cs typeface="Catamaran"/>
              <a:sym typeface="Catamaran"/>
            </a:endParaRPr>
          </a:p>
        </p:txBody>
      </p:sp>
      <p:sp>
        <p:nvSpPr>
          <p:cNvPr id="382" name="Google Shape;382;p64"/>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Catamaran"/>
              <a:buChar char="●"/>
            </a:pPr>
            <a:r>
              <a:rPr lang="en">
                <a:latin typeface="Catamaran"/>
                <a:ea typeface="Catamaran"/>
                <a:cs typeface="Catamaran"/>
                <a:sym typeface="Catamaran"/>
              </a:rPr>
              <a:t>What is Turtle?</a:t>
            </a:r>
            <a:endParaRPr>
              <a:latin typeface="Catamaran"/>
              <a:ea typeface="Catamaran"/>
              <a:cs typeface="Catamaran"/>
              <a:sym typeface="Catamaran"/>
            </a:endParaRPr>
          </a:p>
          <a:p>
            <a:pPr indent="-342900" lvl="0" marL="457200" rtl="0" algn="l">
              <a:spcBef>
                <a:spcPts val="0"/>
              </a:spcBef>
              <a:spcAft>
                <a:spcPts val="0"/>
              </a:spcAft>
              <a:buSzPts val="1800"/>
              <a:buFont typeface="Catamaran"/>
              <a:buChar char="●"/>
            </a:pPr>
            <a:r>
              <a:rPr lang="en">
                <a:latin typeface="Catamaran"/>
                <a:ea typeface="Catamaran"/>
                <a:cs typeface="Catamaran"/>
                <a:sym typeface="Catamaran"/>
              </a:rPr>
              <a:t>What are three things we can do with Turtle?</a:t>
            </a:r>
            <a:endParaRPr>
              <a:latin typeface="Catamaran"/>
              <a:ea typeface="Catamaran"/>
              <a:cs typeface="Catamaran"/>
              <a:sym typeface="Catamaran"/>
            </a:endParaRPr>
          </a:p>
          <a:p>
            <a:pPr indent="-342900" lvl="0" marL="457200" rtl="0" algn="l">
              <a:spcBef>
                <a:spcPts val="0"/>
              </a:spcBef>
              <a:spcAft>
                <a:spcPts val="0"/>
              </a:spcAft>
              <a:buSzPts val="1800"/>
              <a:buFont typeface="Catamaran"/>
              <a:buChar char="●"/>
            </a:pPr>
            <a:r>
              <a:rPr lang="en">
                <a:latin typeface="Catamaran"/>
                <a:ea typeface="Catamaran"/>
                <a:cs typeface="Catamaran"/>
                <a:sym typeface="Catamaran"/>
              </a:rPr>
              <a:t>How can Turtle help us understand how all programming works?</a:t>
            </a:r>
            <a:endParaRPr>
              <a:latin typeface="Catamaran"/>
              <a:ea typeface="Catamaran"/>
              <a:cs typeface="Catamaran"/>
              <a:sym typeface="Catamaran"/>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E7CC3"/>
        </a:solidFill>
      </p:bgPr>
    </p:bg>
    <p:spTree>
      <p:nvGrpSpPr>
        <p:cNvPr id="386" name="Shape 386"/>
        <p:cNvGrpSpPr/>
        <p:nvPr/>
      </p:nvGrpSpPr>
      <p:grpSpPr>
        <a:xfrm>
          <a:off x="0" y="0"/>
          <a:ext cx="0" cy="0"/>
          <a:chOff x="0" y="0"/>
          <a:chExt cx="0" cy="0"/>
        </a:xfrm>
      </p:grpSpPr>
      <p:sp>
        <p:nvSpPr>
          <p:cNvPr id="387" name="Google Shape;387;p65"/>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300">
                <a:latin typeface="Catamaran"/>
                <a:ea typeface="Catamaran"/>
                <a:cs typeface="Catamaran"/>
                <a:sym typeface="Catamaran"/>
              </a:rPr>
              <a:t>Section 3: </a:t>
            </a:r>
            <a:r>
              <a:rPr b="1" lang="en" sz="4300">
                <a:latin typeface="Catamaran"/>
                <a:ea typeface="Catamaran"/>
                <a:cs typeface="Catamaran"/>
                <a:sym typeface="Catamaran"/>
              </a:rPr>
              <a:t>Data Types</a:t>
            </a:r>
            <a:endParaRPr b="1" sz="4300">
              <a:latin typeface="Catamaran"/>
              <a:ea typeface="Catamaran"/>
              <a:cs typeface="Catamaran"/>
              <a:sym typeface="Catamaran"/>
            </a:endParaRPr>
          </a:p>
        </p:txBody>
      </p:sp>
      <p:sp>
        <p:nvSpPr>
          <p:cNvPr id="388" name="Google Shape;388;p65"/>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tamaran"/>
                <a:ea typeface="Catamaran"/>
                <a:cs typeface="Catamaran"/>
                <a:sym typeface="Catamaran"/>
              </a:rPr>
              <a:t>Let’s explore data types and how to use them!</a:t>
            </a:r>
            <a:endParaRPr>
              <a:latin typeface="Catamaran"/>
              <a:ea typeface="Catamaran"/>
              <a:cs typeface="Catamaran"/>
              <a:sym typeface="Catamaran"/>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66"/>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latin typeface="Catamaran"/>
                <a:ea typeface="Catamaran"/>
                <a:cs typeface="Catamaran"/>
                <a:sym typeface="Catamaran"/>
              </a:rPr>
              <a:t>Data Types</a:t>
            </a:r>
            <a:endParaRPr>
              <a:latin typeface="Catamaran"/>
              <a:ea typeface="Catamaran"/>
              <a:cs typeface="Catamaran"/>
              <a:sym typeface="Catamaran"/>
            </a:endParaRPr>
          </a:p>
        </p:txBody>
      </p:sp>
      <p:sp>
        <p:nvSpPr>
          <p:cNvPr id="394" name="Google Shape;394;p66"/>
          <p:cNvSpPr txBox="1"/>
          <p:nvPr>
            <p:ph idx="1" type="body"/>
          </p:nvPr>
        </p:nvSpPr>
        <p:spPr>
          <a:xfrm>
            <a:off x="471900" y="1902175"/>
            <a:ext cx="8222100" cy="15357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A variable must be a </a:t>
            </a:r>
            <a:r>
              <a:rPr b="1" lang="en">
                <a:latin typeface="Catamaran"/>
                <a:ea typeface="Catamaran"/>
                <a:cs typeface="Catamaran"/>
                <a:sym typeface="Catamaran"/>
              </a:rPr>
              <a:t>specific data type</a:t>
            </a:r>
            <a:endParaRPr b="1">
              <a:latin typeface="Catamaran"/>
              <a:ea typeface="Catamaran"/>
              <a:cs typeface="Catamaran"/>
              <a:sym typeface="Catamaran"/>
            </a:endParaRPr>
          </a:p>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Primitive data types</a:t>
            </a:r>
            <a:endParaRPr>
              <a:latin typeface="Catamaran"/>
              <a:ea typeface="Catamaran"/>
              <a:cs typeface="Catamaran"/>
              <a:sym typeface="Catamaran"/>
            </a:endParaRPr>
          </a:p>
          <a:p>
            <a:pPr indent="-317500" lvl="1" marL="914400" rtl="0" algn="l">
              <a:lnSpc>
                <a:spcPct val="115000"/>
              </a:lnSpc>
              <a:spcBef>
                <a:spcPts val="0"/>
              </a:spcBef>
              <a:spcAft>
                <a:spcPts val="0"/>
              </a:spcAft>
              <a:buSzPts val="1400"/>
              <a:buFont typeface="Catamaran"/>
              <a:buChar char="○"/>
            </a:pPr>
            <a:r>
              <a:rPr lang="en">
                <a:latin typeface="Catamaran"/>
                <a:ea typeface="Catamaran"/>
                <a:cs typeface="Catamaran"/>
                <a:sym typeface="Catamaran"/>
              </a:rPr>
              <a:t>byte, short, int, long, float, double, boolean, char</a:t>
            </a:r>
            <a:endParaRPr>
              <a:latin typeface="Catamaran"/>
              <a:ea typeface="Catamaran"/>
              <a:cs typeface="Catamaran"/>
              <a:sym typeface="Catamaran"/>
            </a:endParaRPr>
          </a:p>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Non-primitive data types (Reference types - refers to an object)</a:t>
            </a:r>
            <a:endParaRPr>
              <a:latin typeface="Catamaran"/>
              <a:ea typeface="Catamaran"/>
              <a:cs typeface="Catamaran"/>
              <a:sym typeface="Catamaran"/>
            </a:endParaRPr>
          </a:p>
          <a:p>
            <a:pPr indent="-317500" lvl="1" marL="914400" rtl="0" algn="l">
              <a:lnSpc>
                <a:spcPct val="115000"/>
              </a:lnSpc>
              <a:spcBef>
                <a:spcPts val="0"/>
              </a:spcBef>
              <a:spcAft>
                <a:spcPts val="0"/>
              </a:spcAft>
              <a:buSzPts val="1400"/>
              <a:buFont typeface="Catamaran"/>
              <a:buChar char="○"/>
            </a:pPr>
            <a:r>
              <a:rPr lang="en">
                <a:latin typeface="Catamaran"/>
                <a:ea typeface="Catamaran"/>
                <a:cs typeface="Catamaran"/>
                <a:sym typeface="Catamaran"/>
              </a:rPr>
              <a:t>Strings, Arrays, Classes, Interface, etc</a:t>
            </a:r>
            <a:endParaRPr>
              <a:latin typeface="Catamaran"/>
              <a:ea typeface="Catamaran"/>
              <a:cs typeface="Catamaran"/>
              <a:sym typeface="Catamaran"/>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E7CC3"/>
        </a:solidFill>
      </p:bgPr>
    </p:bg>
    <p:spTree>
      <p:nvGrpSpPr>
        <p:cNvPr id="398" name="Shape 398"/>
        <p:cNvGrpSpPr/>
        <p:nvPr/>
      </p:nvGrpSpPr>
      <p:grpSpPr>
        <a:xfrm>
          <a:off x="0" y="0"/>
          <a:ext cx="0" cy="0"/>
          <a:chOff x="0" y="0"/>
          <a:chExt cx="0" cy="0"/>
        </a:xfrm>
      </p:grpSpPr>
      <p:sp>
        <p:nvSpPr>
          <p:cNvPr id="399" name="Google Shape;399;p67"/>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300">
                <a:latin typeface="Catamaran"/>
                <a:ea typeface="Catamaran"/>
                <a:cs typeface="Catamaran"/>
                <a:sym typeface="Catamaran"/>
              </a:rPr>
              <a:t>Section 3a: </a:t>
            </a:r>
            <a:r>
              <a:rPr b="1" lang="en" sz="4300">
                <a:latin typeface="Catamaran"/>
                <a:ea typeface="Catamaran"/>
                <a:cs typeface="Catamaran"/>
                <a:sym typeface="Catamaran"/>
              </a:rPr>
              <a:t>Primitive Data Types</a:t>
            </a:r>
            <a:endParaRPr b="1" sz="4300">
              <a:latin typeface="Catamaran"/>
              <a:ea typeface="Catamaran"/>
              <a:cs typeface="Catamaran"/>
              <a:sym typeface="Catamaran"/>
            </a:endParaRPr>
          </a:p>
        </p:txBody>
      </p:sp>
      <p:sp>
        <p:nvSpPr>
          <p:cNvPr id="400" name="Google Shape;400;p67"/>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tamaran"/>
                <a:ea typeface="Catamaran"/>
                <a:cs typeface="Catamaran"/>
                <a:sym typeface="Catamaran"/>
              </a:rPr>
              <a:t>Understanding primitive data types and operators!</a:t>
            </a:r>
            <a:endParaRPr>
              <a:latin typeface="Catamaran"/>
              <a:ea typeface="Catamaran"/>
              <a:cs typeface="Catamaran"/>
              <a:sym typeface="Catamaran"/>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68"/>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latin typeface="Catamaran"/>
                <a:ea typeface="Catamaran"/>
                <a:cs typeface="Catamaran"/>
                <a:sym typeface="Catamaran"/>
              </a:rPr>
              <a:t>Boolean</a:t>
            </a:r>
            <a:endParaRPr>
              <a:latin typeface="Catamaran"/>
              <a:ea typeface="Catamaran"/>
              <a:cs typeface="Catamaran"/>
              <a:sym typeface="Catamaran"/>
            </a:endParaRPr>
          </a:p>
        </p:txBody>
      </p:sp>
      <p:sp>
        <p:nvSpPr>
          <p:cNvPr id="406" name="Google Shape;406;p68"/>
          <p:cNvSpPr txBox="1"/>
          <p:nvPr>
            <p:ph idx="1" type="body"/>
          </p:nvPr>
        </p:nvSpPr>
        <p:spPr>
          <a:xfrm>
            <a:off x="471900" y="1919075"/>
            <a:ext cx="8222100" cy="29391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Primitive data type</a:t>
            </a:r>
            <a:endParaRPr>
              <a:latin typeface="Catamaran"/>
              <a:ea typeface="Catamaran"/>
              <a:cs typeface="Catamaran"/>
              <a:sym typeface="Catamaran"/>
            </a:endParaRPr>
          </a:p>
          <a:p>
            <a:pPr indent="-317500" lvl="1" marL="914400" rtl="0" algn="l">
              <a:lnSpc>
                <a:spcPct val="115000"/>
              </a:lnSpc>
              <a:spcBef>
                <a:spcPts val="0"/>
              </a:spcBef>
              <a:spcAft>
                <a:spcPts val="0"/>
              </a:spcAft>
              <a:buSzPts val="1400"/>
              <a:buFont typeface="Catamaran"/>
              <a:buChar char="○"/>
            </a:pPr>
            <a:r>
              <a:rPr lang="en">
                <a:latin typeface="Catamaran"/>
                <a:ea typeface="Catamaran"/>
                <a:cs typeface="Catamaran"/>
                <a:sym typeface="Catamaran"/>
              </a:rPr>
              <a:t>Stores ONLY </a:t>
            </a:r>
            <a:r>
              <a:rPr b="1" lang="en">
                <a:latin typeface="Catamaran"/>
                <a:ea typeface="Catamaran"/>
                <a:cs typeface="Catamaran"/>
                <a:sym typeface="Catamaran"/>
              </a:rPr>
              <a:t>true </a:t>
            </a:r>
            <a:r>
              <a:rPr lang="en">
                <a:latin typeface="Catamaran"/>
                <a:ea typeface="Catamaran"/>
                <a:cs typeface="Catamaran"/>
                <a:sym typeface="Catamaran"/>
              </a:rPr>
              <a:t>or </a:t>
            </a:r>
            <a:r>
              <a:rPr b="1" lang="en">
                <a:latin typeface="Catamaran"/>
                <a:ea typeface="Catamaran"/>
                <a:cs typeface="Catamaran"/>
                <a:sym typeface="Catamaran"/>
              </a:rPr>
              <a:t>false </a:t>
            </a:r>
            <a:r>
              <a:rPr lang="en">
                <a:latin typeface="Catamaran"/>
                <a:ea typeface="Catamaran"/>
                <a:cs typeface="Catamaran"/>
                <a:sym typeface="Catamaran"/>
              </a:rPr>
              <a:t>values</a:t>
            </a:r>
            <a:endParaRPr>
              <a:latin typeface="Catamaran"/>
              <a:ea typeface="Catamaran"/>
              <a:cs typeface="Catamaran"/>
              <a:sym typeface="Catamaran"/>
            </a:endParaRPr>
          </a:p>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Declared with “boolean” keyword</a:t>
            </a:r>
            <a:endParaRPr>
              <a:latin typeface="Catamaran"/>
              <a:ea typeface="Catamaran"/>
              <a:cs typeface="Catamaran"/>
              <a:sym typeface="Catamaran"/>
            </a:endParaRPr>
          </a:p>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Used for </a:t>
            </a:r>
            <a:r>
              <a:rPr b="1" lang="en">
                <a:latin typeface="Catamaran"/>
                <a:ea typeface="Catamaran"/>
                <a:cs typeface="Catamaran"/>
                <a:sym typeface="Catamaran"/>
              </a:rPr>
              <a:t>conditional </a:t>
            </a:r>
            <a:r>
              <a:rPr lang="en">
                <a:latin typeface="Catamaran"/>
                <a:ea typeface="Catamaran"/>
                <a:cs typeface="Catamaran"/>
                <a:sym typeface="Catamaran"/>
              </a:rPr>
              <a:t>testing (if ‘x’ is true, do ‘y.’)</a:t>
            </a:r>
            <a:endParaRPr>
              <a:latin typeface="Catamaran"/>
              <a:ea typeface="Catamaran"/>
              <a:cs typeface="Catamaran"/>
              <a:sym typeface="Catamaran"/>
            </a:endParaRPr>
          </a:p>
        </p:txBody>
      </p:sp>
      <p:sp>
        <p:nvSpPr>
          <p:cNvPr id="407" name="Google Shape;407;p68"/>
          <p:cNvSpPr txBox="1"/>
          <p:nvPr/>
        </p:nvSpPr>
        <p:spPr>
          <a:xfrm>
            <a:off x="460950" y="3579000"/>
            <a:ext cx="8222100" cy="9312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u="none" cap="none" strike="noStrike">
                <a:solidFill>
                  <a:srgbClr val="000000"/>
                </a:solidFill>
                <a:latin typeface="Catamaran"/>
                <a:ea typeface="Catamaran"/>
                <a:cs typeface="Catamaran"/>
                <a:sym typeface="Catamaran"/>
              </a:rPr>
              <a:t>Code:</a:t>
            </a:r>
            <a:endParaRPr b="0" i="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400"/>
              <a:buFont typeface="Arial"/>
              <a:buNone/>
            </a:pPr>
            <a:r>
              <a:rPr b="0" i="0" lang="en" u="none" cap="none" strike="noStrike">
                <a:solidFill>
                  <a:srgbClr val="BF39C0"/>
                </a:solidFill>
                <a:latin typeface="Courier New"/>
                <a:ea typeface="Courier New"/>
                <a:cs typeface="Courier New"/>
                <a:sym typeface="Courier New"/>
              </a:rPr>
              <a:t>boolean </a:t>
            </a:r>
            <a:r>
              <a:rPr b="0" i="0" lang="en" u="none" cap="none" strike="noStrike">
                <a:solidFill>
                  <a:srgbClr val="000000"/>
                </a:solidFill>
                <a:latin typeface="Courier New"/>
                <a:ea typeface="Courier New"/>
                <a:cs typeface="Courier New"/>
                <a:sym typeface="Courier New"/>
              </a:rPr>
              <a:t>isThisClassSuperFun = </a:t>
            </a:r>
            <a:r>
              <a:rPr b="0" i="0" lang="en" u="none" cap="none" strike="noStrike">
                <a:solidFill>
                  <a:srgbClr val="1155CC"/>
                </a:solidFill>
                <a:latin typeface="Courier New"/>
                <a:ea typeface="Courier New"/>
                <a:cs typeface="Courier New"/>
                <a:sym typeface="Courier New"/>
              </a:rPr>
              <a:t>true</a:t>
            </a:r>
            <a:r>
              <a:rPr b="0" i="0" lang="en" u="none" cap="none" strike="noStrike">
                <a:solidFill>
                  <a:srgbClr val="000000"/>
                </a:solidFill>
                <a:latin typeface="Courier New"/>
                <a:ea typeface="Courier New"/>
                <a:cs typeface="Courier New"/>
                <a:sym typeface="Courier New"/>
              </a:rPr>
              <a:t>; </a:t>
            </a:r>
            <a:r>
              <a:rPr lang="en">
                <a:solidFill>
                  <a:srgbClr val="45818E"/>
                </a:solidFill>
                <a:latin typeface="Courier New"/>
                <a:ea typeface="Courier New"/>
                <a:cs typeface="Courier New"/>
                <a:sym typeface="Courier New"/>
              </a:rPr>
              <a:t>//holds value of true</a:t>
            </a:r>
            <a:endParaRPr b="0" i="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u="none" cap="none" strike="noStrike">
                <a:solidFill>
                  <a:srgbClr val="BF39C0"/>
                </a:solidFill>
                <a:latin typeface="Courier New"/>
                <a:ea typeface="Courier New"/>
                <a:cs typeface="Courier New"/>
                <a:sym typeface="Courier New"/>
              </a:rPr>
              <a:t>boolean</a:t>
            </a:r>
            <a:r>
              <a:rPr b="0" i="0" lang="en" u="none" cap="none" strike="noStrike">
                <a:solidFill>
                  <a:srgbClr val="000000"/>
                </a:solidFill>
                <a:latin typeface="Courier New"/>
                <a:ea typeface="Courier New"/>
                <a:cs typeface="Courier New"/>
                <a:sym typeface="Courier New"/>
              </a:rPr>
              <a:t> areYouBored = </a:t>
            </a:r>
            <a:r>
              <a:rPr b="0" i="0" lang="en" u="none" cap="none" strike="noStrike">
                <a:solidFill>
                  <a:srgbClr val="1155CC"/>
                </a:solidFill>
                <a:latin typeface="Courier New"/>
                <a:ea typeface="Courier New"/>
                <a:cs typeface="Courier New"/>
                <a:sym typeface="Courier New"/>
              </a:rPr>
              <a:t>false</a:t>
            </a:r>
            <a:r>
              <a:rPr b="0" i="0" lang="en" u="none" cap="none" strike="noStrike">
                <a:solidFill>
                  <a:srgbClr val="000000"/>
                </a:solidFill>
                <a:latin typeface="Courier New"/>
                <a:ea typeface="Courier New"/>
                <a:cs typeface="Courier New"/>
                <a:sym typeface="Courier New"/>
              </a:rPr>
              <a:t>; </a:t>
            </a:r>
            <a:r>
              <a:rPr lang="en">
                <a:solidFill>
                  <a:srgbClr val="45818E"/>
                </a:solidFill>
                <a:latin typeface="Courier New"/>
                <a:ea typeface="Courier New"/>
                <a:cs typeface="Courier New"/>
                <a:sym typeface="Courier New"/>
              </a:rPr>
              <a:t>//holds value of false</a:t>
            </a:r>
            <a:endParaRPr b="0" i="0" u="none" cap="none" strike="noStrike">
              <a:solidFill>
                <a:srgbClr val="000000"/>
              </a:solidFill>
              <a:latin typeface="Courier New"/>
              <a:ea typeface="Courier New"/>
              <a:cs typeface="Courier New"/>
              <a:sym typeface="Courier New"/>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69"/>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Catamaran"/>
                <a:ea typeface="Catamaran"/>
                <a:cs typeface="Catamaran"/>
                <a:sym typeface="Catamaran"/>
              </a:rPr>
              <a:t>Characters (char)</a:t>
            </a:r>
            <a:endParaRPr>
              <a:latin typeface="Catamaran"/>
              <a:ea typeface="Catamaran"/>
              <a:cs typeface="Catamaran"/>
              <a:sym typeface="Catamaran"/>
            </a:endParaRPr>
          </a:p>
        </p:txBody>
      </p:sp>
      <p:sp>
        <p:nvSpPr>
          <p:cNvPr id="413" name="Google Shape;413;p69"/>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Catamaran"/>
              <a:buChar char="●"/>
            </a:pPr>
            <a:r>
              <a:rPr lang="en">
                <a:latin typeface="Catamaran"/>
                <a:ea typeface="Catamaran"/>
                <a:cs typeface="Catamaran"/>
                <a:sym typeface="Catamaran"/>
              </a:rPr>
              <a:t>Primitive data type</a:t>
            </a:r>
            <a:endParaRPr>
              <a:latin typeface="Catamaran"/>
              <a:ea typeface="Catamaran"/>
              <a:cs typeface="Catamaran"/>
              <a:sym typeface="Catamaran"/>
            </a:endParaRPr>
          </a:p>
          <a:p>
            <a:pPr indent="-317500" lvl="1" marL="914400" rtl="0" algn="l">
              <a:spcBef>
                <a:spcPts val="0"/>
              </a:spcBef>
              <a:spcAft>
                <a:spcPts val="0"/>
              </a:spcAft>
              <a:buSzPts val="1400"/>
              <a:buFont typeface="Catamaran"/>
              <a:buChar char="○"/>
            </a:pPr>
            <a:r>
              <a:rPr lang="en">
                <a:latin typeface="Catamaran"/>
                <a:ea typeface="Catamaran"/>
                <a:cs typeface="Catamaran"/>
                <a:sym typeface="Catamaran"/>
              </a:rPr>
              <a:t>Stores ONLY a </a:t>
            </a:r>
            <a:r>
              <a:rPr b="1" lang="en">
                <a:latin typeface="Catamaran"/>
                <a:ea typeface="Catamaran"/>
                <a:cs typeface="Catamaran"/>
                <a:sym typeface="Catamaran"/>
              </a:rPr>
              <a:t>single</a:t>
            </a:r>
            <a:r>
              <a:rPr lang="en">
                <a:latin typeface="Catamaran"/>
                <a:ea typeface="Catamaran"/>
                <a:cs typeface="Catamaran"/>
                <a:sym typeface="Catamaran"/>
              </a:rPr>
              <a:t> character</a:t>
            </a:r>
            <a:endParaRPr>
              <a:latin typeface="Catamaran"/>
              <a:ea typeface="Catamaran"/>
              <a:cs typeface="Catamaran"/>
              <a:sym typeface="Catamaran"/>
            </a:endParaRPr>
          </a:p>
          <a:p>
            <a:pPr indent="-317500" lvl="1" marL="914400" rtl="0" algn="l">
              <a:spcBef>
                <a:spcPts val="0"/>
              </a:spcBef>
              <a:spcAft>
                <a:spcPts val="0"/>
              </a:spcAft>
              <a:buSzPts val="1400"/>
              <a:buFont typeface="Catamaran"/>
              <a:buChar char="○"/>
            </a:pPr>
            <a:r>
              <a:rPr lang="en">
                <a:latin typeface="Catamaran"/>
                <a:ea typeface="Catamaran"/>
                <a:cs typeface="Catamaran"/>
                <a:sym typeface="Catamaran"/>
              </a:rPr>
              <a:t>EX: ‘a’, ‘1’, ‘D’, ‘ ‘</a:t>
            </a:r>
            <a:endParaRPr>
              <a:latin typeface="Catamaran"/>
              <a:ea typeface="Catamaran"/>
              <a:cs typeface="Catamaran"/>
              <a:sym typeface="Catamaran"/>
            </a:endParaRPr>
          </a:p>
          <a:p>
            <a:pPr indent="-342900" lvl="0" marL="457200" rtl="0" algn="l">
              <a:spcBef>
                <a:spcPts val="0"/>
              </a:spcBef>
              <a:spcAft>
                <a:spcPts val="0"/>
              </a:spcAft>
              <a:buSzPts val="1800"/>
              <a:buFont typeface="Catamaran"/>
              <a:buChar char="●"/>
            </a:pPr>
            <a:r>
              <a:rPr lang="en">
                <a:latin typeface="Catamaran"/>
                <a:ea typeface="Catamaran"/>
                <a:cs typeface="Catamaran"/>
                <a:sym typeface="Catamaran"/>
              </a:rPr>
              <a:t>Declared with ‘’ (single quotes) around the value.</a:t>
            </a:r>
            <a:endParaRPr>
              <a:latin typeface="Catamaran"/>
              <a:ea typeface="Catamaran"/>
              <a:cs typeface="Catamaran"/>
              <a:sym typeface="Catamaran"/>
            </a:endParaRPr>
          </a:p>
          <a:p>
            <a:pPr indent="0" lvl="0" marL="0" rtl="0" algn="l">
              <a:spcBef>
                <a:spcPts val="0"/>
              </a:spcBef>
              <a:spcAft>
                <a:spcPts val="0"/>
              </a:spcAft>
              <a:buNone/>
            </a:pPr>
            <a:r>
              <a:t/>
            </a:r>
            <a:endParaRPr>
              <a:latin typeface="Catamaran"/>
              <a:ea typeface="Catamaran"/>
              <a:cs typeface="Catamaran"/>
              <a:sym typeface="Catamaran"/>
            </a:endParaRPr>
          </a:p>
        </p:txBody>
      </p:sp>
      <p:sp>
        <p:nvSpPr>
          <p:cNvPr id="414" name="Google Shape;414;p69"/>
          <p:cNvSpPr txBox="1"/>
          <p:nvPr/>
        </p:nvSpPr>
        <p:spPr>
          <a:xfrm>
            <a:off x="460950" y="3382500"/>
            <a:ext cx="8222100" cy="831600"/>
          </a:xfrm>
          <a:prstGeom prst="rect">
            <a:avLst/>
          </a:prstGeom>
          <a:solidFill>
            <a:srgbClr val="FFFFFF"/>
          </a:solidFill>
          <a:ln cap="flat" cmpd="sng" w="9525">
            <a:solidFill>
              <a:srgbClr val="333333"/>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tamaran"/>
                <a:ea typeface="Catamaran"/>
                <a:cs typeface="Catamaran"/>
                <a:sym typeface="Catamaran"/>
              </a:rPr>
              <a:t>Code:</a:t>
            </a:r>
            <a:endParaRPr b="0" i="0" sz="1400" u="none" cap="none" strike="noStrike">
              <a:solidFill>
                <a:srgbClr val="000000"/>
              </a:solidFill>
              <a:latin typeface="Catamaran"/>
              <a:ea typeface="Catamaran"/>
              <a:cs typeface="Catamaran"/>
              <a:sym typeface="Catamaran"/>
            </a:endParaRPr>
          </a:p>
          <a:p>
            <a:pPr indent="0" lvl="0" marL="0" rtl="0" algn="l">
              <a:spcBef>
                <a:spcPts val="0"/>
              </a:spcBef>
              <a:spcAft>
                <a:spcPts val="0"/>
              </a:spcAft>
              <a:buClr>
                <a:srgbClr val="000000"/>
              </a:buClr>
              <a:buSzPts val="1400"/>
              <a:buFont typeface="Arial"/>
              <a:buNone/>
            </a:pPr>
            <a:r>
              <a:rPr lang="en">
                <a:solidFill>
                  <a:srgbClr val="BF39C0"/>
                </a:solidFill>
                <a:latin typeface="Courier New"/>
                <a:ea typeface="Courier New"/>
                <a:cs typeface="Courier New"/>
                <a:sym typeface="Courier New"/>
              </a:rPr>
              <a:t>char </a:t>
            </a:r>
            <a:r>
              <a:rPr lang="en">
                <a:latin typeface="Courier New"/>
                <a:ea typeface="Courier New"/>
                <a:cs typeface="Courier New"/>
                <a:sym typeface="Courier New"/>
              </a:rPr>
              <a:t>x = ‘a’;</a:t>
            </a:r>
            <a:endParaRPr>
              <a:solidFill>
                <a:srgbClr val="45818E"/>
              </a:solidFill>
              <a:latin typeface="Courier New"/>
              <a:ea typeface="Courier New"/>
              <a:cs typeface="Courier New"/>
              <a:sym typeface="Courier New"/>
            </a:endParaRPr>
          </a:p>
          <a:p>
            <a:pPr indent="0" lvl="0" marL="0" rtl="0" algn="l">
              <a:spcBef>
                <a:spcPts val="0"/>
              </a:spcBef>
              <a:spcAft>
                <a:spcPts val="0"/>
              </a:spcAft>
              <a:buClr>
                <a:srgbClr val="000000"/>
              </a:buClr>
              <a:buSzPts val="1400"/>
              <a:buFont typeface="Arial"/>
              <a:buNone/>
            </a:pPr>
            <a:r>
              <a:rPr lang="en">
                <a:solidFill>
                  <a:srgbClr val="BF39C0"/>
                </a:solidFill>
                <a:latin typeface="Courier New"/>
                <a:ea typeface="Courier New"/>
                <a:cs typeface="Courier New"/>
                <a:sym typeface="Courier New"/>
              </a:rPr>
              <a:t>char </a:t>
            </a:r>
            <a:r>
              <a:rPr lang="en">
                <a:latin typeface="Courier New"/>
                <a:ea typeface="Courier New"/>
                <a:cs typeface="Courier New"/>
                <a:sym typeface="Courier New"/>
              </a:rPr>
              <a:t>y = ‘ ‘;</a:t>
            </a:r>
            <a:endParaRPr>
              <a:solidFill>
                <a:srgbClr val="45818E"/>
              </a:solidFill>
              <a:latin typeface="Courier New"/>
              <a:ea typeface="Courier New"/>
              <a:cs typeface="Courier New"/>
              <a:sym typeface="Courier New"/>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70"/>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latin typeface="Catamaran"/>
                <a:ea typeface="Catamaran"/>
                <a:cs typeface="Catamaran"/>
                <a:sym typeface="Catamaran"/>
              </a:rPr>
              <a:t>Numbers</a:t>
            </a:r>
            <a:endParaRPr>
              <a:latin typeface="Catamaran"/>
              <a:ea typeface="Catamaran"/>
              <a:cs typeface="Catamaran"/>
              <a:sym typeface="Catamaran"/>
            </a:endParaRPr>
          </a:p>
        </p:txBody>
      </p:sp>
      <p:sp>
        <p:nvSpPr>
          <p:cNvPr id="420" name="Google Shape;420;p70"/>
          <p:cNvSpPr txBox="1"/>
          <p:nvPr>
            <p:ph idx="1" type="body"/>
          </p:nvPr>
        </p:nvSpPr>
        <p:spPr>
          <a:xfrm>
            <a:off x="471900" y="1902175"/>
            <a:ext cx="8222100" cy="20490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6 numeric types in Java (all primitive)</a:t>
            </a:r>
            <a:endParaRPr>
              <a:latin typeface="Catamaran"/>
              <a:ea typeface="Catamaran"/>
              <a:cs typeface="Catamaran"/>
              <a:sym typeface="Catamaran"/>
            </a:endParaRPr>
          </a:p>
          <a:p>
            <a:pPr indent="-317500" lvl="1" marL="914400" rtl="0" algn="l">
              <a:lnSpc>
                <a:spcPct val="115000"/>
              </a:lnSpc>
              <a:spcBef>
                <a:spcPts val="0"/>
              </a:spcBef>
              <a:spcAft>
                <a:spcPts val="0"/>
              </a:spcAft>
              <a:buSzPts val="1400"/>
              <a:buFont typeface="Catamaran"/>
              <a:buChar char="○"/>
            </a:pPr>
            <a:r>
              <a:rPr lang="en">
                <a:latin typeface="Catamaran"/>
                <a:ea typeface="Catamaran"/>
                <a:cs typeface="Catamaran"/>
                <a:sym typeface="Catamaran"/>
              </a:rPr>
              <a:t>byte</a:t>
            </a:r>
            <a:endParaRPr>
              <a:latin typeface="Catamaran"/>
              <a:ea typeface="Catamaran"/>
              <a:cs typeface="Catamaran"/>
              <a:sym typeface="Catamaran"/>
            </a:endParaRPr>
          </a:p>
          <a:p>
            <a:pPr indent="-317500" lvl="1" marL="914400" rtl="0" algn="l">
              <a:lnSpc>
                <a:spcPct val="115000"/>
              </a:lnSpc>
              <a:spcBef>
                <a:spcPts val="0"/>
              </a:spcBef>
              <a:spcAft>
                <a:spcPts val="0"/>
              </a:spcAft>
              <a:buSzPts val="1400"/>
              <a:buFont typeface="Catamaran"/>
              <a:buChar char="○"/>
            </a:pPr>
            <a:r>
              <a:rPr lang="en">
                <a:latin typeface="Catamaran"/>
                <a:ea typeface="Catamaran"/>
                <a:cs typeface="Catamaran"/>
                <a:sym typeface="Catamaran"/>
              </a:rPr>
              <a:t>short</a:t>
            </a:r>
            <a:endParaRPr>
              <a:latin typeface="Catamaran"/>
              <a:ea typeface="Catamaran"/>
              <a:cs typeface="Catamaran"/>
              <a:sym typeface="Catamaran"/>
            </a:endParaRPr>
          </a:p>
          <a:p>
            <a:pPr indent="-317500" lvl="1" marL="914400" rtl="0" algn="l">
              <a:lnSpc>
                <a:spcPct val="115000"/>
              </a:lnSpc>
              <a:spcBef>
                <a:spcPts val="0"/>
              </a:spcBef>
              <a:spcAft>
                <a:spcPts val="0"/>
              </a:spcAft>
              <a:buSzPts val="1400"/>
              <a:buFont typeface="Catamaran"/>
              <a:buChar char="○"/>
            </a:pPr>
            <a:r>
              <a:rPr b="1" lang="en">
                <a:latin typeface="Catamaran"/>
                <a:ea typeface="Catamaran"/>
                <a:cs typeface="Catamaran"/>
                <a:sym typeface="Catamaran"/>
              </a:rPr>
              <a:t>int </a:t>
            </a:r>
            <a:endParaRPr b="1">
              <a:latin typeface="Catamaran"/>
              <a:ea typeface="Catamaran"/>
              <a:cs typeface="Catamaran"/>
              <a:sym typeface="Catamaran"/>
            </a:endParaRPr>
          </a:p>
          <a:p>
            <a:pPr indent="-317500" lvl="1" marL="914400" rtl="0" algn="l">
              <a:lnSpc>
                <a:spcPct val="115000"/>
              </a:lnSpc>
              <a:spcBef>
                <a:spcPts val="0"/>
              </a:spcBef>
              <a:spcAft>
                <a:spcPts val="0"/>
              </a:spcAft>
              <a:buSzPts val="1400"/>
              <a:buFont typeface="Catamaran"/>
              <a:buChar char="○"/>
            </a:pPr>
            <a:r>
              <a:rPr b="1" lang="en">
                <a:latin typeface="Catamaran"/>
                <a:ea typeface="Catamaran"/>
                <a:cs typeface="Catamaran"/>
                <a:sym typeface="Catamaran"/>
              </a:rPr>
              <a:t>long</a:t>
            </a:r>
            <a:endParaRPr b="1">
              <a:latin typeface="Catamaran"/>
              <a:ea typeface="Catamaran"/>
              <a:cs typeface="Catamaran"/>
              <a:sym typeface="Catamaran"/>
            </a:endParaRPr>
          </a:p>
          <a:p>
            <a:pPr indent="-317500" lvl="1" marL="914400" rtl="0" algn="l">
              <a:lnSpc>
                <a:spcPct val="115000"/>
              </a:lnSpc>
              <a:spcBef>
                <a:spcPts val="0"/>
              </a:spcBef>
              <a:spcAft>
                <a:spcPts val="0"/>
              </a:spcAft>
              <a:buSzPts val="1400"/>
              <a:buFont typeface="Catamaran"/>
              <a:buChar char="○"/>
            </a:pPr>
            <a:r>
              <a:rPr b="1" lang="en">
                <a:latin typeface="Catamaran"/>
                <a:ea typeface="Catamaran"/>
                <a:cs typeface="Catamaran"/>
                <a:sym typeface="Catamaran"/>
              </a:rPr>
              <a:t>double </a:t>
            </a:r>
            <a:endParaRPr b="1">
              <a:latin typeface="Catamaran"/>
              <a:ea typeface="Catamaran"/>
              <a:cs typeface="Catamaran"/>
              <a:sym typeface="Catamaran"/>
            </a:endParaRPr>
          </a:p>
          <a:p>
            <a:pPr indent="-317500" lvl="1" marL="914400" rtl="0" algn="l">
              <a:lnSpc>
                <a:spcPct val="115000"/>
              </a:lnSpc>
              <a:spcBef>
                <a:spcPts val="0"/>
              </a:spcBef>
              <a:spcAft>
                <a:spcPts val="0"/>
              </a:spcAft>
              <a:buSzPts val="1400"/>
              <a:buFont typeface="Catamaran"/>
              <a:buChar char="○"/>
            </a:pPr>
            <a:r>
              <a:rPr b="1" lang="en">
                <a:latin typeface="Catamaran"/>
                <a:ea typeface="Catamaran"/>
                <a:cs typeface="Catamaran"/>
                <a:sym typeface="Catamaran"/>
              </a:rPr>
              <a:t>float</a:t>
            </a:r>
            <a:endParaRPr>
              <a:latin typeface="Catamaran"/>
              <a:ea typeface="Catamaran"/>
              <a:cs typeface="Catamaran"/>
              <a:sym typeface="Catamaran"/>
            </a:endParaRPr>
          </a:p>
        </p:txBody>
      </p:sp>
      <p:sp>
        <p:nvSpPr>
          <p:cNvPr id="421" name="Google Shape;421;p70"/>
          <p:cNvSpPr txBox="1"/>
          <p:nvPr/>
        </p:nvSpPr>
        <p:spPr>
          <a:xfrm>
            <a:off x="460950" y="4056400"/>
            <a:ext cx="8222100" cy="8316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tamaran"/>
                <a:ea typeface="Catamaran"/>
                <a:cs typeface="Catamaran"/>
                <a:sym typeface="Catamaran"/>
              </a:rPr>
              <a:t>Code:</a:t>
            </a:r>
            <a:endParaRPr b="0" i="0" sz="14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BF39C0"/>
                </a:solidFill>
                <a:latin typeface="Courier New"/>
                <a:ea typeface="Courier New"/>
                <a:cs typeface="Courier New"/>
                <a:sym typeface="Courier New"/>
              </a:rPr>
              <a:t>int</a:t>
            </a:r>
            <a:r>
              <a:rPr b="0" i="0" lang="en" sz="1400" u="none" cap="none" strike="noStrike">
                <a:solidFill>
                  <a:srgbClr val="000000"/>
                </a:solidFill>
                <a:latin typeface="Courier New"/>
                <a:ea typeface="Courier New"/>
                <a:cs typeface="Courier New"/>
                <a:sym typeface="Courier New"/>
              </a:rPr>
              <a:t> x = 1;		</a:t>
            </a:r>
            <a:r>
              <a:rPr b="0" i="0" lang="en" sz="1400" u="none" cap="none" strike="noStrike">
                <a:solidFill>
                  <a:srgbClr val="45818E"/>
                </a:solidFill>
                <a:latin typeface="Courier New"/>
                <a:ea typeface="Courier New"/>
                <a:cs typeface="Courier New"/>
                <a:sym typeface="Courier New"/>
              </a:rPr>
              <a:t>//int</a:t>
            </a:r>
            <a:endParaRPr b="0" i="0" sz="1400" u="none" cap="none" strike="noStrike">
              <a:solidFill>
                <a:srgbClr val="45818E"/>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lang="en">
                <a:solidFill>
                  <a:srgbClr val="BF39C0"/>
                </a:solidFill>
                <a:latin typeface="Courier New"/>
                <a:ea typeface="Courier New"/>
                <a:cs typeface="Courier New"/>
                <a:sym typeface="Courier New"/>
              </a:rPr>
              <a:t>double </a:t>
            </a:r>
            <a:r>
              <a:rPr b="0" i="0" lang="en" sz="1400" u="none" cap="none" strike="noStrike">
                <a:solidFill>
                  <a:srgbClr val="000000"/>
                </a:solidFill>
                <a:latin typeface="Courier New"/>
                <a:ea typeface="Courier New"/>
                <a:cs typeface="Courier New"/>
                <a:sym typeface="Courier New"/>
              </a:rPr>
              <a:t>y = 2.8;	</a:t>
            </a:r>
            <a:r>
              <a:rPr b="0" i="0" lang="en" sz="1400" u="none" cap="none" strike="noStrike">
                <a:solidFill>
                  <a:srgbClr val="45818E"/>
                </a:solidFill>
                <a:latin typeface="Courier New"/>
                <a:ea typeface="Courier New"/>
                <a:cs typeface="Courier New"/>
                <a:sym typeface="Courier New"/>
              </a:rPr>
              <a:t>//double</a:t>
            </a:r>
            <a:endParaRPr b="0" i="0" sz="1400" u="none" cap="none" strike="noStrike">
              <a:solidFill>
                <a:srgbClr val="45818E"/>
              </a:solidFill>
              <a:latin typeface="Courier New"/>
              <a:ea typeface="Courier New"/>
              <a:cs typeface="Courier New"/>
              <a:sym typeface="Courier New"/>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7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latin typeface="Catamaran"/>
                <a:ea typeface="Catamaran"/>
                <a:cs typeface="Catamaran"/>
                <a:sym typeface="Catamaran"/>
              </a:rPr>
              <a:t>Numbers (continued)</a:t>
            </a:r>
            <a:endParaRPr>
              <a:latin typeface="Catamaran"/>
              <a:ea typeface="Catamaran"/>
              <a:cs typeface="Catamaran"/>
              <a:sym typeface="Catamaran"/>
            </a:endParaRPr>
          </a:p>
        </p:txBody>
      </p:sp>
      <p:sp>
        <p:nvSpPr>
          <p:cNvPr id="427" name="Google Shape;427;p71"/>
          <p:cNvSpPr txBox="1"/>
          <p:nvPr>
            <p:ph idx="1" type="body"/>
          </p:nvPr>
        </p:nvSpPr>
        <p:spPr>
          <a:xfrm>
            <a:off x="471900" y="1919075"/>
            <a:ext cx="8222100" cy="29391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Integer (int)</a:t>
            </a:r>
            <a:endParaRPr>
              <a:latin typeface="Catamaran"/>
              <a:ea typeface="Catamaran"/>
              <a:cs typeface="Catamaran"/>
              <a:sym typeface="Catamaran"/>
            </a:endParaRPr>
          </a:p>
          <a:p>
            <a:pPr indent="-317500" lvl="1" marL="914400" rtl="0" algn="l">
              <a:lnSpc>
                <a:spcPct val="115000"/>
              </a:lnSpc>
              <a:spcBef>
                <a:spcPts val="0"/>
              </a:spcBef>
              <a:spcAft>
                <a:spcPts val="0"/>
              </a:spcAft>
              <a:buSzPts val="1400"/>
              <a:buFont typeface="Catamaran"/>
              <a:buChar char="○"/>
            </a:pPr>
            <a:r>
              <a:rPr lang="en">
                <a:latin typeface="Catamaran"/>
                <a:ea typeface="Catamaran"/>
                <a:cs typeface="Catamaran"/>
                <a:sym typeface="Catamaran"/>
              </a:rPr>
              <a:t>A whole number, positive or negative, without decimals, of limited length</a:t>
            </a:r>
            <a:endParaRPr>
              <a:latin typeface="Catamaran"/>
              <a:ea typeface="Catamaran"/>
              <a:cs typeface="Catamaran"/>
              <a:sym typeface="Catamaran"/>
            </a:endParaRPr>
          </a:p>
          <a:p>
            <a:pPr indent="-317500" lvl="2" marL="1371600" rtl="0" algn="l">
              <a:lnSpc>
                <a:spcPct val="115000"/>
              </a:lnSpc>
              <a:spcBef>
                <a:spcPts val="0"/>
              </a:spcBef>
              <a:spcAft>
                <a:spcPts val="0"/>
              </a:spcAft>
              <a:buSzPts val="1400"/>
              <a:buFont typeface="Catamaran"/>
              <a:buChar char="■"/>
            </a:pPr>
            <a:r>
              <a:rPr lang="en" sz="1150">
                <a:latin typeface="Catamaran"/>
                <a:ea typeface="Catamaran"/>
                <a:cs typeface="Catamaran"/>
                <a:sym typeface="Catamaran"/>
              </a:rPr>
              <a:t>Stores whole numbers from [-2,147,483,648] to [2,147,483,647]</a:t>
            </a:r>
            <a:endParaRPr>
              <a:latin typeface="Catamaran"/>
              <a:ea typeface="Catamaran"/>
              <a:cs typeface="Catamaran"/>
              <a:sym typeface="Catamaran"/>
            </a:endParaRPr>
          </a:p>
          <a:p>
            <a:pPr indent="-317500" lvl="1" marL="914400" rtl="0" algn="l">
              <a:lnSpc>
                <a:spcPct val="115000"/>
              </a:lnSpc>
              <a:spcBef>
                <a:spcPts val="0"/>
              </a:spcBef>
              <a:spcAft>
                <a:spcPts val="0"/>
              </a:spcAft>
              <a:buSzPts val="1400"/>
              <a:buFont typeface="Catamaran"/>
              <a:buChar char="○"/>
            </a:pPr>
            <a:r>
              <a:rPr lang="en">
                <a:latin typeface="Catamaran"/>
                <a:ea typeface="Catamaran"/>
                <a:cs typeface="Catamaran"/>
                <a:sym typeface="Catamaran"/>
              </a:rPr>
              <a:t>Ex: </a:t>
            </a:r>
            <a:r>
              <a:rPr lang="en">
                <a:latin typeface="Courier New"/>
                <a:ea typeface="Courier New"/>
                <a:cs typeface="Courier New"/>
                <a:sym typeface="Courier New"/>
              </a:rPr>
              <a:t>1, 35467, -94830</a:t>
            </a:r>
            <a:endParaRPr>
              <a:latin typeface="Courier New"/>
              <a:ea typeface="Courier New"/>
              <a:cs typeface="Courier New"/>
              <a:sym typeface="Courier New"/>
            </a:endParaRPr>
          </a:p>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Double (double)</a:t>
            </a:r>
            <a:endParaRPr>
              <a:latin typeface="Catamaran"/>
              <a:ea typeface="Catamaran"/>
              <a:cs typeface="Catamaran"/>
              <a:sym typeface="Catamaran"/>
            </a:endParaRPr>
          </a:p>
          <a:p>
            <a:pPr indent="-317500" lvl="1" marL="914400" rtl="0" algn="l">
              <a:lnSpc>
                <a:spcPct val="115000"/>
              </a:lnSpc>
              <a:spcBef>
                <a:spcPts val="0"/>
              </a:spcBef>
              <a:spcAft>
                <a:spcPts val="0"/>
              </a:spcAft>
              <a:buSzPts val="1400"/>
              <a:buFont typeface="Catamaran"/>
              <a:buChar char="○"/>
            </a:pPr>
            <a:r>
              <a:rPr lang="en">
                <a:latin typeface="Catamaran"/>
                <a:ea typeface="Catamaran"/>
                <a:cs typeface="Catamaran"/>
                <a:sym typeface="Catamaran"/>
              </a:rPr>
              <a:t>A number, positive or negative, containing a decimal point</a:t>
            </a:r>
            <a:endParaRPr>
              <a:latin typeface="Catamaran"/>
              <a:ea typeface="Catamaran"/>
              <a:cs typeface="Catamaran"/>
              <a:sym typeface="Catamaran"/>
            </a:endParaRPr>
          </a:p>
          <a:p>
            <a:pPr indent="-317500" lvl="2" marL="1371600" rtl="0" algn="l">
              <a:lnSpc>
                <a:spcPct val="115000"/>
              </a:lnSpc>
              <a:spcBef>
                <a:spcPts val="0"/>
              </a:spcBef>
              <a:spcAft>
                <a:spcPts val="0"/>
              </a:spcAft>
              <a:buSzPts val="1400"/>
              <a:buFont typeface="Catamaran"/>
              <a:buChar char="■"/>
            </a:pPr>
            <a:r>
              <a:rPr lang="en" sz="1150">
                <a:latin typeface="Catamaran"/>
                <a:ea typeface="Catamaran"/>
                <a:cs typeface="Catamaran"/>
                <a:sym typeface="Catamaran"/>
              </a:rPr>
              <a:t>Stores fractional numbers with up to 15 decimal digits</a:t>
            </a:r>
            <a:endParaRPr>
              <a:latin typeface="Catamaran"/>
              <a:ea typeface="Catamaran"/>
              <a:cs typeface="Catamaran"/>
              <a:sym typeface="Catamaran"/>
            </a:endParaRPr>
          </a:p>
          <a:p>
            <a:pPr indent="-317500" lvl="1" marL="914400" rtl="0" algn="l">
              <a:lnSpc>
                <a:spcPct val="115000"/>
              </a:lnSpc>
              <a:spcBef>
                <a:spcPts val="0"/>
              </a:spcBef>
              <a:spcAft>
                <a:spcPts val="0"/>
              </a:spcAft>
              <a:buSzPts val="1400"/>
              <a:buFont typeface="Catamaran"/>
              <a:buChar char="○"/>
            </a:pPr>
            <a:r>
              <a:rPr lang="en">
                <a:latin typeface="Catamaran"/>
                <a:ea typeface="Catamaran"/>
                <a:cs typeface="Catamaran"/>
                <a:sym typeface="Catamaran"/>
              </a:rPr>
              <a:t>Can also be scientific numbers with an ‘e’ or ‘E’ to indicate powers of 10</a:t>
            </a:r>
            <a:endParaRPr>
              <a:latin typeface="Catamaran"/>
              <a:ea typeface="Catamaran"/>
              <a:cs typeface="Catamaran"/>
              <a:sym typeface="Catamaran"/>
            </a:endParaRPr>
          </a:p>
          <a:p>
            <a:pPr indent="-317500" lvl="1" marL="914400" rtl="0" algn="l">
              <a:lnSpc>
                <a:spcPct val="115000"/>
              </a:lnSpc>
              <a:spcBef>
                <a:spcPts val="0"/>
              </a:spcBef>
              <a:spcAft>
                <a:spcPts val="0"/>
              </a:spcAft>
              <a:buSzPts val="1400"/>
              <a:buFont typeface="Catamaran"/>
              <a:buChar char="○"/>
            </a:pPr>
            <a:r>
              <a:rPr lang="en">
                <a:latin typeface="Catamaran"/>
                <a:ea typeface="Catamaran"/>
                <a:cs typeface="Catamaran"/>
                <a:sym typeface="Catamaran"/>
              </a:rPr>
              <a:t>Ex: </a:t>
            </a:r>
            <a:r>
              <a:rPr lang="en">
                <a:latin typeface="Courier New"/>
                <a:ea typeface="Courier New"/>
                <a:cs typeface="Courier New"/>
                <a:sym typeface="Courier New"/>
              </a:rPr>
              <a:t>1.0, -35.59, 35e3</a:t>
            </a:r>
            <a:endParaRPr>
              <a:latin typeface="Courier New"/>
              <a:ea typeface="Courier New"/>
              <a:cs typeface="Courier New"/>
              <a:sym typeface="Courier New"/>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72"/>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latin typeface="Catamaran"/>
                <a:ea typeface="Catamaran"/>
                <a:cs typeface="Catamaran"/>
                <a:sym typeface="Catamaran"/>
              </a:rPr>
              <a:t>Operators</a:t>
            </a:r>
            <a:endParaRPr>
              <a:latin typeface="Catamaran"/>
              <a:ea typeface="Catamaran"/>
              <a:cs typeface="Catamaran"/>
              <a:sym typeface="Catamaran"/>
            </a:endParaRPr>
          </a:p>
        </p:txBody>
      </p:sp>
      <p:sp>
        <p:nvSpPr>
          <p:cNvPr id="433" name="Google Shape;433;p72"/>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Operators are used to perform operations on variables and values</a:t>
            </a:r>
            <a:endParaRPr>
              <a:latin typeface="Catamaran"/>
              <a:ea typeface="Catamaran"/>
              <a:cs typeface="Catamaran"/>
              <a:sym typeface="Catamaran"/>
            </a:endParaRPr>
          </a:p>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Divided into the following groups:</a:t>
            </a:r>
            <a:endParaRPr>
              <a:latin typeface="Catamaran"/>
              <a:ea typeface="Catamaran"/>
              <a:cs typeface="Catamaran"/>
              <a:sym typeface="Catamaran"/>
            </a:endParaRPr>
          </a:p>
          <a:p>
            <a:pPr indent="-317500" lvl="1" marL="914400" rtl="0" algn="l">
              <a:lnSpc>
                <a:spcPct val="115000"/>
              </a:lnSpc>
              <a:spcBef>
                <a:spcPts val="0"/>
              </a:spcBef>
              <a:spcAft>
                <a:spcPts val="0"/>
              </a:spcAft>
              <a:buSzPts val="1400"/>
              <a:buFont typeface="Catamaran"/>
              <a:buChar char="○"/>
            </a:pPr>
            <a:r>
              <a:rPr lang="en">
                <a:latin typeface="Catamaran"/>
                <a:ea typeface="Catamaran"/>
                <a:cs typeface="Catamaran"/>
                <a:sym typeface="Catamaran"/>
              </a:rPr>
              <a:t>Arithmetic operators</a:t>
            </a:r>
            <a:endParaRPr>
              <a:latin typeface="Catamaran"/>
              <a:ea typeface="Catamaran"/>
              <a:cs typeface="Catamaran"/>
              <a:sym typeface="Catamaran"/>
            </a:endParaRPr>
          </a:p>
          <a:p>
            <a:pPr indent="-317500" lvl="1" marL="914400" rtl="0" algn="l">
              <a:lnSpc>
                <a:spcPct val="115000"/>
              </a:lnSpc>
              <a:spcBef>
                <a:spcPts val="0"/>
              </a:spcBef>
              <a:spcAft>
                <a:spcPts val="0"/>
              </a:spcAft>
              <a:buSzPts val="1400"/>
              <a:buFont typeface="Catamaran"/>
              <a:buChar char="○"/>
            </a:pPr>
            <a:r>
              <a:rPr lang="en">
                <a:latin typeface="Catamaran"/>
                <a:ea typeface="Catamaran"/>
                <a:cs typeface="Catamaran"/>
                <a:sym typeface="Catamaran"/>
              </a:rPr>
              <a:t>Assignment operators</a:t>
            </a:r>
            <a:endParaRPr>
              <a:latin typeface="Catamaran"/>
              <a:ea typeface="Catamaran"/>
              <a:cs typeface="Catamaran"/>
              <a:sym typeface="Catamaran"/>
            </a:endParaRPr>
          </a:p>
          <a:p>
            <a:pPr indent="-317500" lvl="1" marL="914400" rtl="0" algn="l">
              <a:lnSpc>
                <a:spcPct val="115000"/>
              </a:lnSpc>
              <a:spcBef>
                <a:spcPts val="0"/>
              </a:spcBef>
              <a:spcAft>
                <a:spcPts val="0"/>
              </a:spcAft>
              <a:buSzPts val="1400"/>
              <a:buFont typeface="Catamaran"/>
              <a:buChar char="○"/>
            </a:pPr>
            <a:r>
              <a:rPr lang="en">
                <a:latin typeface="Catamaran"/>
                <a:ea typeface="Catamaran"/>
                <a:cs typeface="Catamaran"/>
                <a:sym typeface="Catamaran"/>
              </a:rPr>
              <a:t>Comparison operators</a:t>
            </a:r>
            <a:endParaRPr>
              <a:latin typeface="Catamaran"/>
              <a:ea typeface="Catamaran"/>
              <a:cs typeface="Catamaran"/>
              <a:sym typeface="Catamaran"/>
            </a:endParaRPr>
          </a:p>
          <a:p>
            <a:pPr indent="-317500" lvl="1" marL="914400" rtl="0" algn="l">
              <a:lnSpc>
                <a:spcPct val="115000"/>
              </a:lnSpc>
              <a:spcBef>
                <a:spcPts val="0"/>
              </a:spcBef>
              <a:spcAft>
                <a:spcPts val="0"/>
              </a:spcAft>
              <a:buSzPts val="1400"/>
              <a:buFont typeface="Catamaran"/>
              <a:buChar char="○"/>
            </a:pPr>
            <a:r>
              <a:rPr lang="en">
                <a:latin typeface="Catamaran"/>
                <a:ea typeface="Catamaran"/>
                <a:cs typeface="Catamaran"/>
                <a:sym typeface="Catamaran"/>
              </a:rPr>
              <a:t>Logical operators</a:t>
            </a:r>
            <a:endParaRPr>
              <a:latin typeface="Catamaran"/>
              <a:ea typeface="Catamaran"/>
              <a:cs typeface="Catamaran"/>
              <a:sym typeface="Catamaran"/>
            </a:endParaRPr>
          </a:p>
          <a:p>
            <a:pPr indent="-317500" lvl="1" marL="914400" rtl="0" algn="l">
              <a:lnSpc>
                <a:spcPct val="115000"/>
              </a:lnSpc>
              <a:spcBef>
                <a:spcPts val="0"/>
              </a:spcBef>
              <a:spcAft>
                <a:spcPts val="0"/>
              </a:spcAft>
              <a:buSzPts val="1400"/>
              <a:buFont typeface="Catamaran"/>
              <a:buChar char="○"/>
            </a:pPr>
            <a:r>
              <a:rPr lang="en">
                <a:latin typeface="Catamaran"/>
                <a:ea typeface="Catamaran"/>
                <a:cs typeface="Catamaran"/>
                <a:sym typeface="Catamaran"/>
              </a:rPr>
              <a:t>Identity operators</a:t>
            </a:r>
            <a:endParaRPr>
              <a:latin typeface="Catamaran"/>
              <a:ea typeface="Catamaran"/>
              <a:cs typeface="Catamaran"/>
              <a:sym typeface="Catamaran"/>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73"/>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latin typeface="Catamaran"/>
                <a:ea typeface="Catamaran"/>
                <a:cs typeface="Catamaran"/>
                <a:sym typeface="Catamaran"/>
              </a:rPr>
              <a:t>Arithmetic operators</a:t>
            </a:r>
            <a:endParaRPr>
              <a:latin typeface="Catamaran"/>
              <a:ea typeface="Catamaran"/>
              <a:cs typeface="Catamaran"/>
              <a:sym typeface="Catamaran"/>
            </a:endParaRPr>
          </a:p>
        </p:txBody>
      </p:sp>
      <p:sp>
        <p:nvSpPr>
          <p:cNvPr id="439" name="Google Shape;439;p73"/>
          <p:cNvSpPr txBox="1"/>
          <p:nvPr>
            <p:ph idx="1" type="body"/>
          </p:nvPr>
        </p:nvSpPr>
        <p:spPr>
          <a:xfrm>
            <a:off x="471900" y="1919075"/>
            <a:ext cx="8222100" cy="434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Used with numerical values to perform common mathematical operations</a:t>
            </a:r>
            <a:endParaRPr>
              <a:latin typeface="Catamaran"/>
              <a:ea typeface="Catamaran"/>
              <a:cs typeface="Catamaran"/>
              <a:sym typeface="Catamaran"/>
            </a:endParaRPr>
          </a:p>
        </p:txBody>
      </p:sp>
      <p:sp>
        <p:nvSpPr>
          <p:cNvPr id="440" name="Google Shape;440;p73"/>
          <p:cNvSpPr txBox="1"/>
          <p:nvPr/>
        </p:nvSpPr>
        <p:spPr>
          <a:xfrm>
            <a:off x="471900" y="2353475"/>
            <a:ext cx="3662700" cy="12954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1" i="0" lang="en" sz="1300" u="none" cap="none" strike="noStrike">
                <a:solidFill>
                  <a:srgbClr val="000000"/>
                </a:solidFill>
                <a:latin typeface="Catamaran"/>
                <a:ea typeface="Catamaran"/>
                <a:cs typeface="Catamaran"/>
                <a:sym typeface="Catamaran"/>
              </a:rPr>
              <a:t>Addition - uses ‘+’:</a:t>
            </a:r>
            <a:endParaRPr b="1" i="0" sz="13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Catamaran"/>
                <a:ea typeface="Catamaran"/>
                <a:cs typeface="Catamaran"/>
                <a:sym typeface="Catamaran"/>
              </a:rPr>
              <a:t>Code:</a:t>
            </a:r>
            <a:endParaRPr b="0" i="0" sz="13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38761D"/>
                </a:solidFill>
                <a:latin typeface="Courier New"/>
                <a:ea typeface="Courier New"/>
                <a:cs typeface="Courier New"/>
                <a:sym typeface="Courier New"/>
              </a:rPr>
              <a:t>System.out.println</a:t>
            </a:r>
            <a:r>
              <a:rPr b="0" i="0" lang="en" sz="1300" u="none" cap="none" strike="noStrike">
                <a:solidFill>
                  <a:srgbClr val="000000"/>
                </a:solidFill>
                <a:latin typeface="Courier New"/>
                <a:ea typeface="Courier New"/>
                <a:cs typeface="Courier New"/>
                <a:sym typeface="Courier New"/>
              </a:rPr>
              <a:t>(3+2);</a:t>
            </a:r>
            <a:endParaRPr b="0" i="0" sz="13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Catamaran"/>
                <a:ea typeface="Catamaran"/>
                <a:cs typeface="Catamaran"/>
                <a:sym typeface="Catamaran"/>
              </a:rPr>
              <a:t>Output:</a:t>
            </a:r>
            <a:endParaRPr b="0" i="0" sz="13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Courier New"/>
                <a:ea typeface="Courier New"/>
                <a:cs typeface="Courier New"/>
                <a:sym typeface="Courier New"/>
              </a:rPr>
              <a:t>5</a:t>
            </a:r>
            <a:endParaRPr b="0" i="0" sz="1300" u="none" cap="none" strike="noStrike">
              <a:solidFill>
                <a:srgbClr val="000000"/>
              </a:solidFill>
              <a:latin typeface="Courier New"/>
              <a:ea typeface="Courier New"/>
              <a:cs typeface="Courier New"/>
              <a:sym typeface="Courier New"/>
            </a:endParaRPr>
          </a:p>
        </p:txBody>
      </p:sp>
      <p:sp>
        <p:nvSpPr>
          <p:cNvPr id="441" name="Google Shape;441;p73"/>
          <p:cNvSpPr txBox="1"/>
          <p:nvPr/>
        </p:nvSpPr>
        <p:spPr>
          <a:xfrm>
            <a:off x="2605500" y="3737850"/>
            <a:ext cx="3662700" cy="12954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1" i="0" lang="en" sz="1300" u="none" cap="none" strike="noStrike">
                <a:solidFill>
                  <a:srgbClr val="000000"/>
                </a:solidFill>
                <a:latin typeface="Catamaran"/>
                <a:ea typeface="Catamaran"/>
                <a:cs typeface="Catamaran"/>
                <a:sym typeface="Catamaran"/>
              </a:rPr>
              <a:t>Multiplication - uses ‘*’:</a:t>
            </a:r>
            <a:endParaRPr b="1" i="0" sz="13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Catamaran"/>
                <a:ea typeface="Catamaran"/>
                <a:cs typeface="Catamaran"/>
                <a:sym typeface="Catamaran"/>
              </a:rPr>
              <a:t>Code:</a:t>
            </a:r>
            <a:endParaRPr b="0" i="0" sz="13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38761D"/>
                </a:solidFill>
                <a:latin typeface="Courier New"/>
                <a:ea typeface="Courier New"/>
                <a:cs typeface="Courier New"/>
                <a:sym typeface="Courier New"/>
              </a:rPr>
              <a:t>System.out.println</a:t>
            </a:r>
            <a:r>
              <a:rPr b="0" i="0" lang="en" sz="1300" u="none" cap="none" strike="noStrike">
                <a:solidFill>
                  <a:srgbClr val="000000"/>
                </a:solidFill>
                <a:latin typeface="Courier New"/>
                <a:ea typeface="Courier New"/>
                <a:cs typeface="Courier New"/>
                <a:sym typeface="Courier New"/>
              </a:rPr>
              <a:t>(3*2);</a:t>
            </a:r>
            <a:endParaRPr b="0" i="0" sz="13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Catamaran"/>
                <a:ea typeface="Catamaran"/>
                <a:cs typeface="Catamaran"/>
                <a:sym typeface="Catamaran"/>
              </a:rPr>
              <a:t>Output:</a:t>
            </a:r>
            <a:endParaRPr b="0" i="0" sz="13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Courier New"/>
                <a:ea typeface="Courier New"/>
                <a:cs typeface="Courier New"/>
                <a:sym typeface="Courier New"/>
              </a:rPr>
              <a:t>6</a:t>
            </a:r>
            <a:endParaRPr b="0" i="0" sz="1300" u="none" cap="none" strike="noStrike">
              <a:solidFill>
                <a:srgbClr val="000000"/>
              </a:solidFill>
              <a:latin typeface="Courier New"/>
              <a:ea typeface="Courier New"/>
              <a:cs typeface="Courier New"/>
              <a:sym typeface="Courier New"/>
            </a:endParaRPr>
          </a:p>
        </p:txBody>
      </p:sp>
      <p:sp>
        <p:nvSpPr>
          <p:cNvPr id="442" name="Google Shape;442;p73"/>
          <p:cNvSpPr txBox="1"/>
          <p:nvPr/>
        </p:nvSpPr>
        <p:spPr>
          <a:xfrm>
            <a:off x="4880350" y="2353475"/>
            <a:ext cx="3662700" cy="12954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1" i="0" lang="en" sz="1300" u="none" cap="none" strike="noStrike">
                <a:solidFill>
                  <a:srgbClr val="000000"/>
                </a:solidFill>
                <a:latin typeface="Catamaran"/>
                <a:ea typeface="Catamaran"/>
                <a:cs typeface="Catamaran"/>
                <a:sym typeface="Catamaran"/>
              </a:rPr>
              <a:t>Subtraction - uses ‘-’:</a:t>
            </a:r>
            <a:endParaRPr b="1" i="0" sz="13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Catamaran"/>
                <a:ea typeface="Catamaran"/>
                <a:cs typeface="Catamaran"/>
                <a:sym typeface="Catamaran"/>
              </a:rPr>
              <a:t>Code:</a:t>
            </a:r>
            <a:endParaRPr b="0" i="0" sz="13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38761D"/>
                </a:solidFill>
                <a:latin typeface="Courier New"/>
                <a:ea typeface="Courier New"/>
                <a:cs typeface="Courier New"/>
                <a:sym typeface="Courier New"/>
              </a:rPr>
              <a:t>System.out.println</a:t>
            </a:r>
            <a:r>
              <a:rPr b="0" i="0" lang="en" sz="1300" u="none" cap="none" strike="noStrike">
                <a:solidFill>
                  <a:srgbClr val="000000"/>
                </a:solidFill>
                <a:latin typeface="Courier New"/>
                <a:ea typeface="Courier New"/>
                <a:cs typeface="Courier New"/>
                <a:sym typeface="Courier New"/>
              </a:rPr>
              <a:t>(3-2);</a:t>
            </a:r>
            <a:endParaRPr b="0" i="0" sz="13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Catamaran"/>
                <a:ea typeface="Catamaran"/>
                <a:cs typeface="Catamaran"/>
                <a:sym typeface="Catamaran"/>
              </a:rPr>
              <a:t>Output:</a:t>
            </a:r>
            <a:endParaRPr b="0" i="0" sz="13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Courier New"/>
                <a:ea typeface="Courier New"/>
                <a:cs typeface="Courier New"/>
                <a:sym typeface="Courier New"/>
              </a:rPr>
              <a:t>1</a:t>
            </a:r>
            <a:endParaRPr b="0" i="0" sz="1300" u="none" cap="none" strike="noStrike">
              <a:solidFill>
                <a:srgbClr val="000000"/>
              </a:solidFill>
              <a:latin typeface="Courier New"/>
              <a:ea typeface="Courier New"/>
              <a:cs typeface="Courier New"/>
              <a:sym typeface="Courier New"/>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9"/>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latin typeface="Catamaran"/>
                <a:ea typeface="Catamaran"/>
                <a:cs typeface="Catamaran"/>
                <a:sym typeface="Catamaran"/>
              </a:rPr>
              <a:t>What is coding?</a:t>
            </a:r>
            <a:endParaRPr>
              <a:latin typeface="Catamaran"/>
              <a:ea typeface="Catamaran"/>
              <a:cs typeface="Catamaran"/>
              <a:sym typeface="Catamaran"/>
            </a:endParaRPr>
          </a:p>
        </p:txBody>
      </p:sp>
      <p:sp>
        <p:nvSpPr>
          <p:cNvPr id="137" name="Google Shape;137;p29"/>
          <p:cNvSpPr txBox="1"/>
          <p:nvPr>
            <p:ph idx="1" type="body"/>
          </p:nvPr>
        </p:nvSpPr>
        <p:spPr>
          <a:xfrm>
            <a:off x="471900" y="1919075"/>
            <a:ext cx="6401400" cy="27102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Coding is what makes it possible for us to </a:t>
            </a:r>
            <a:r>
              <a:rPr b="1" lang="en">
                <a:latin typeface="Catamaran"/>
                <a:ea typeface="Catamaran"/>
                <a:cs typeface="Catamaran"/>
                <a:sym typeface="Catamaran"/>
              </a:rPr>
              <a:t>create computer software, apps and websites</a:t>
            </a:r>
            <a:r>
              <a:rPr lang="en">
                <a:latin typeface="Catamaran"/>
                <a:ea typeface="Catamaran"/>
                <a:cs typeface="Catamaran"/>
                <a:sym typeface="Catamaran"/>
              </a:rPr>
              <a:t>. Your browser, your OS, the apps on your phone, Facebook, and this website – they’re all made with code.</a:t>
            </a:r>
            <a:endParaRPr>
              <a:latin typeface="Catamaran"/>
              <a:ea typeface="Catamaran"/>
              <a:cs typeface="Catamaran"/>
              <a:sym typeface="Catamaran"/>
            </a:endParaRPr>
          </a:p>
          <a:p>
            <a:pPr indent="0" lvl="0" marL="457200" rtl="0" algn="l">
              <a:lnSpc>
                <a:spcPct val="115000"/>
              </a:lnSpc>
              <a:spcBef>
                <a:spcPts val="0"/>
              </a:spcBef>
              <a:spcAft>
                <a:spcPts val="0"/>
              </a:spcAft>
              <a:buNone/>
            </a:pPr>
            <a:r>
              <a:t/>
            </a:r>
            <a:endParaRPr>
              <a:latin typeface="Catamaran"/>
              <a:ea typeface="Catamaran"/>
              <a:cs typeface="Catamaran"/>
              <a:sym typeface="Catamaran"/>
            </a:endParaRPr>
          </a:p>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Coding is the process of </a:t>
            </a:r>
            <a:r>
              <a:rPr b="1" lang="en">
                <a:latin typeface="Catamaran"/>
                <a:ea typeface="Catamaran"/>
                <a:cs typeface="Catamaran"/>
                <a:sym typeface="Catamaran"/>
              </a:rPr>
              <a:t>using a programming language to get a computer to behave how you want it to</a:t>
            </a:r>
            <a:r>
              <a:rPr lang="en">
                <a:latin typeface="Catamaran"/>
                <a:ea typeface="Catamaran"/>
                <a:cs typeface="Catamaran"/>
                <a:sym typeface="Catamaran"/>
              </a:rPr>
              <a:t>. Every line of code tells the computer to do something, and a document full of lines of code is called a </a:t>
            </a:r>
            <a:r>
              <a:rPr b="1" lang="en">
                <a:latin typeface="Catamaran"/>
                <a:ea typeface="Catamaran"/>
                <a:cs typeface="Catamaran"/>
                <a:sym typeface="Catamaran"/>
              </a:rPr>
              <a:t>script.</a:t>
            </a:r>
            <a:endParaRPr>
              <a:latin typeface="Catamaran"/>
              <a:ea typeface="Catamaran"/>
              <a:cs typeface="Catamaran"/>
              <a:sym typeface="Catamaran"/>
            </a:endParaRPr>
          </a:p>
        </p:txBody>
      </p:sp>
      <p:pic>
        <p:nvPicPr>
          <p:cNvPr id="138" name="Google Shape;138;p29"/>
          <p:cNvPicPr preferRelativeResize="0"/>
          <p:nvPr/>
        </p:nvPicPr>
        <p:blipFill>
          <a:blip r:embed="rId3">
            <a:alphaModFix/>
          </a:blip>
          <a:stretch>
            <a:fillRect/>
          </a:stretch>
        </p:blipFill>
        <p:spPr>
          <a:xfrm>
            <a:off x="7038050" y="2038075"/>
            <a:ext cx="1859001" cy="2788501"/>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74"/>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latin typeface="Catamaran"/>
                <a:ea typeface="Catamaran"/>
                <a:cs typeface="Catamaran"/>
                <a:sym typeface="Catamaran"/>
              </a:rPr>
              <a:t>Integer operators</a:t>
            </a:r>
            <a:endParaRPr>
              <a:latin typeface="Catamaran"/>
              <a:ea typeface="Catamaran"/>
              <a:cs typeface="Catamaran"/>
              <a:sym typeface="Catamaran"/>
            </a:endParaRPr>
          </a:p>
        </p:txBody>
      </p:sp>
      <p:sp>
        <p:nvSpPr>
          <p:cNvPr id="448" name="Google Shape;448;p74"/>
          <p:cNvSpPr txBox="1"/>
          <p:nvPr/>
        </p:nvSpPr>
        <p:spPr>
          <a:xfrm>
            <a:off x="471900" y="1924050"/>
            <a:ext cx="3662700" cy="12954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1" i="0" lang="en" sz="1300" u="none" cap="none" strike="noStrike">
                <a:solidFill>
                  <a:srgbClr val="000000"/>
                </a:solidFill>
                <a:latin typeface="Catamaran"/>
                <a:ea typeface="Catamaran"/>
                <a:cs typeface="Catamaran"/>
                <a:sym typeface="Catamaran"/>
              </a:rPr>
              <a:t>Modulus (rema</a:t>
            </a:r>
            <a:r>
              <a:rPr b="1" lang="en" sz="1300">
                <a:latin typeface="Catamaran"/>
                <a:ea typeface="Catamaran"/>
                <a:cs typeface="Catamaran"/>
                <a:sym typeface="Catamaran"/>
              </a:rPr>
              <a:t>inder)</a:t>
            </a:r>
            <a:r>
              <a:rPr b="1" i="0" lang="en" sz="1300" u="none" cap="none" strike="noStrike">
                <a:solidFill>
                  <a:srgbClr val="000000"/>
                </a:solidFill>
                <a:latin typeface="Catamaran"/>
                <a:ea typeface="Catamaran"/>
                <a:cs typeface="Catamaran"/>
                <a:sym typeface="Catamaran"/>
              </a:rPr>
              <a:t> - uses ‘%’:</a:t>
            </a:r>
            <a:endParaRPr b="1" i="0" sz="13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Catamaran"/>
                <a:ea typeface="Catamaran"/>
                <a:cs typeface="Catamaran"/>
                <a:sym typeface="Catamaran"/>
              </a:rPr>
              <a:t>Code:</a:t>
            </a:r>
            <a:endParaRPr b="0" i="0" sz="13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38761D"/>
                </a:solidFill>
                <a:latin typeface="Courier New"/>
                <a:ea typeface="Courier New"/>
                <a:cs typeface="Courier New"/>
                <a:sym typeface="Courier New"/>
              </a:rPr>
              <a:t>System.out.println</a:t>
            </a:r>
            <a:r>
              <a:rPr b="0" i="0" lang="en" sz="1300" u="none" cap="none" strike="noStrike">
                <a:solidFill>
                  <a:srgbClr val="000000"/>
                </a:solidFill>
                <a:latin typeface="Courier New"/>
                <a:ea typeface="Courier New"/>
                <a:cs typeface="Courier New"/>
                <a:sym typeface="Courier New"/>
              </a:rPr>
              <a:t>(3%2);</a:t>
            </a:r>
            <a:endParaRPr b="0" i="0" sz="13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Catamaran"/>
                <a:ea typeface="Catamaran"/>
                <a:cs typeface="Catamaran"/>
                <a:sym typeface="Catamaran"/>
              </a:rPr>
              <a:t>Output:</a:t>
            </a:r>
            <a:endParaRPr b="0" i="0" sz="13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Courier New"/>
                <a:ea typeface="Courier New"/>
                <a:cs typeface="Courier New"/>
                <a:sym typeface="Courier New"/>
              </a:rPr>
              <a:t>1</a:t>
            </a:r>
            <a:endParaRPr b="0" i="0" sz="1300" u="none" cap="none" strike="noStrike">
              <a:solidFill>
                <a:srgbClr val="000000"/>
              </a:solidFill>
              <a:latin typeface="Courier New"/>
              <a:ea typeface="Courier New"/>
              <a:cs typeface="Courier New"/>
              <a:sym typeface="Courier New"/>
            </a:endParaRPr>
          </a:p>
        </p:txBody>
      </p:sp>
      <p:sp>
        <p:nvSpPr>
          <p:cNvPr id="449" name="Google Shape;449;p74"/>
          <p:cNvSpPr txBox="1"/>
          <p:nvPr/>
        </p:nvSpPr>
        <p:spPr>
          <a:xfrm>
            <a:off x="4880350" y="1924050"/>
            <a:ext cx="3662700" cy="12954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1" i="0" lang="en" sz="1300" u="none" cap="none" strike="noStrike">
                <a:solidFill>
                  <a:srgbClr val="000000"/>
                </a:solidFill>
                <a:latin typeface="Catamaran"/>
                <a:ea typeface="Catamaran"/>
                <a:cs typeface="Catamaran"/>
                <a:sym typeface="Catamaran"/>
              </a:rPr>
              <a:t>Exponentiation - uses a </a:t>
            </a:r>
            <a:r>
              <a:rPr b="1" lang="en" sz="1300">
                <a:latin typeface="Catamaran"/>
                <a:ea typeface="Catamaran"/>
                <a:cs typeface="Catamaran"/>
                <a:sym typeface="Catamaran"/>
              </a:rPr>
              <a:t>method</a:t>
            </a:r>
            <a:r>
              <a:rPr b="1" i="0" lang="en" sz="1300" u="none" cap="none" strike="noStrike">
                <a:solidFill>
                  <a:srgbClr val="000000"/>
                </a:solidFill>
                <a:latin typeface="Catamaran"/>
                <a:ea typeface="Catamaran"/>
                <a:cs typeface="Catamaran"/>
                <a:sym typeface="Catamaran"/>
              </a:rPr>
              <a:t>:</a:t>
            </a:r>
            <a:endParaRPr b="1" i="0" sz="13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Catamaran"/>
                <a:ea typeface="Catamaran"/>
                <a:cs typeface="Catamaran"/>
                <a:sym typeface="Catamaran"/>
              </a:rPr>
              <a:t>Code:</a:t>
            </a:r>
            <a:endParaRPr b="0" i="0" sz="13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38761D"/>
                </a:solidFill>
                <a:latin typeface="Courier New"/>
                <a:ea typeface="Courier New"/>
                <a:cs typeface="Courier New"/>
                <a:sym typeface="Courier New"/>
              </a:rPr>
              <a:t>System.out.println</a:t>
            </a:r>
            <a:r>
              <a:rPr b="0" i="0" lang="en" sz="1300" u="none" cap="none" strike="noStrike">
                <a:solidFill>
                  <a:srgbClr val="000000"/>
                </a:solidFill>
                <a:latin typeface="Courier New"/>
                <a:ea typeface="Courier New"/>
                <a:cs typeface="Courier New"/>
                <a:sym typeface="Courier New"/>
              </a:rPr>
              <a:t>(Math.pow(3,2));</a:t>
            </a:r>
            <a:endParaRPr b="0" i="0" sz="13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Catamaran"/>
                <a:ea typeface="Catamaran"/>
                <a:cs typeface="Catamaran"/>
                <a:sym typeface="Catamaran"/>
              </a:rPr>
              <a:t>Output:</a:t>
            </a:r>
            <a:endParaRPr b="0" i="0" sz="13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Courier New"/>
                <a:ea typeface="Courier New"/>
                <a:cs typeface="Courier New"/>
                <a:sym typeface="Courier New"/>
              </a:rPr>
              <a:t>9</a:t>
            </a:r>
            <a:endParaRPr b="0" i="0" sz="1300" u="none" cap="none" strike="noStrike">
              <a:solidFill>
                <a:srgbClr val="000000"/>
              </a:solidFill>
              <a:latin typeface="Courier New"/>
              <a:ea typeface="Courier New"/>
              <a:cs typeface="Courier New"/>
              <a:sym typeface="Courier New"/>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7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Catamaran"/>
                <a:ea typeface="Catamaran"/>
                <a:cs typeface="Catamaran"/>
                <a:sym typeface="Catamaran"/>
              </a:rPr>
              <a:t>Exercise </a:t>
            </a:r>
            <a:r>
              <a:rPr lang="en">
                <a:latin typeface="Catamaran"/>
                <a:ea typeface="Catamaran"/>
                <a:cs typeface="Catamaran"/>
                <a:sym typeface="Catamaran"/>
              </a:rPr>
              <a:t>with Arithmetic Operators</a:t>
            </a:r>
            <a:endParaRPr>
              <a:latin typeface="Catamaran"/>
              <a:ea typeface="Catamaran"/>
              <a:cs typeface="Catamaran"/>
              <a:sym typeface="Catamaran"/>
            </a:endParaRPr>
          </a:p>
        </p:txBody>
      </p:sp>
      <p:sp>
        <p:nvSpPr>
          <p:cNvPr id="455" name="Google Shape;455;p75"/>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Catamaran"/>
              <a:buChar char="●"/>
            </a:pPr>
            <a:r>
              <a:rPr lang="en">
                <a:latin typeface="Catamaran"/>
                <a:ea typeface="Catamaran"/>
                <a:cs typeface="Catamaran"/>
                <a:sym typeface="Catamaran"/>
              </a:rPr>
              <a:t>Create </a:t>
            </a:r>
            <a:r>
              <a:rPr b="1" lang="en">
                <a:latin typeface="Catamaran"/>
                <a:ea typeface="Catamaran"/>
                <a:cs typeface="Catamaran"/>
                <a:sym typeface="Catamaran"/>
              </a:rPr>
              <a:t>2 </a:t>
            </a:r>
            <a:r>
              <a:rPr lang="en">
                <a:latin typeface="Catamaran"/>
                <a:ea typeface="Catamaran"/>
                <a:cs typeface="Catamaran"/>
                <a:sym typeface="Catamaran"/>
              </a:rPr>
              <a:t>variables: </a:t>
            </a:r>
            <a:r>
              <a:rPr b="1" lang="en">
                <a:latin typeface="Catamaran"/>
                <a:ea typeface="Catamaran"/>
                <a:cs typeface="Catamaran"/>
                <a:sym typeface="Catamaran"/>
              </a:rPr>
              <a:t>1 integer</a:t>
            </a:r>
            <a:r>
              <a:rPr lang="en">
                <a:latin typeface="Catamaran"/>
                <a:ea typeface="Catamaran"/>
                <a:cs typeface="Catamaran"/>
                <a:sym typeface="Catamaran"/>
              </a:rPr>
              <a:t> and </a:t>
            </a:r>
            <a:r>
              <a:rPr b="1" lang="en">
                <a:latin typeface="Catamaran"/>
                <a:ea typeface="Catamaran"/>
                <a:cs typeface="Catamaran"/>
                <a:sym typeface="Catamaran"/>
              </a:rPr>
              <a:t>1 double</a:t>
            </a:r>
            <a:r>
              <a:rPr lang="en">
                <a:latin typeface="Catamaran"/>
                <a:ea typeface="Catamaran"/>
                <a:cs typeface="Catamaran"/>
                <a:sym typeface="Catamaran"/>
              </a:rPr>
              <a:t>.</a:t>
            </a:r>
            <a:endParaRPr>
              <a:latin typeface="Catamaran"/>
              <a:ea typeface="Catamaran"/>
              <a:cs typeface="Catamaran"/>
              <a:sym typeface="Catamaran"/>
            </a:endParaRPr>
          </a:p>
          <a:p>
            <a:pPr indent="-342900" lvl="0" marL="457200" rtl="0" algn="l">
              <a:spcBef>
                <a:spcPts val="0"/>
              </a:spcBef>
              <a:spcAft>
                <a:spcPts val="0"/>
              </a:spcAft>
              <a:buSzPts val="1800"/>
              <a:buFont typeface="Catamaran"/>
              <a:buChar char="●"/>
            </a:pPr>
            <a:r>
              <a:rPr lang="en">
                <a:latin typeface="Catamaran"/>
                <a:ea typeface="Catamaran"/>
                <a:cs typeface="Catamaran"/>
                <a:sym typeface="Catamaran"/>
              </a:rPr>
              <a:t>Use the arithmetic operators you just learned to </a:t>
            </a:r>
            <a:r>
              <a:rPr b="1" lang="en">
                <a:latin typeface="Catamaran"/>
                <a:ea typeface="Catamaran"/>
                <a:cs typeface="Catamaran"/>
                <a:sym typeface="Catamaran"/>
              </a:rPr>
              <a:t>print </a:t>
            </a:r>
            <a:r>
              <a:rPr lang="en">
                <a:latin typeface="Catamaran"/>
                <a:ea typeface="Catamaran"/>
                <a:cs typeface="Catamaran"/>
                <a:sym typeface="Catamaran"/>
              </a:rPr>
              <a:t>the </a:t>
            </a:r>
            <a:r>
              <a:rPr b="1" lang="en">
                <a:latin typeface="Catamaran"/>
                <a:ea typeface="Catamaran"/>
                <a:cs typeface="Catamaran"/>
                <a:sym typeface="Catamaran"/>
              </a:rPr>
              <a:t>sum</a:t>
            </a:r>
            <a:r>
              <a:rPr lang="en">
                <a:latin typeface="Catamaran"/>
                <a:ea typeface="Catamaran"/>
                <a:cs typeface="Catamaran"/>
                <a:sym typeface="Catamaran"/>
              </a:rPr>
              <a:t>, </a:t>
            </a:r>
            <a:r>
              <a:rPr b="1" lang="en">
                <a:latin typeface="Catamaran"/>
                <a:ea typeface="Catamaran"/>
                <a:cs typeface="Catamaran"/>
                <a:sym typeface="Catamaran"/>
              </a:rPr>
              <a:t>product</a:t>
            </a:r>
            <a:r>
              <a:rPr lang="en">
                <a:latin typeface="Catamaran"/>
                <a:ea typeface="Catamaran"/>
                <a:cs typeface="Catamaran"/>
                <a:sym typeface="Catamaran"/>
              </a:rPr>
              <a:t>, and </a:t>
            </a:r>
            <a:r>
              <a:rPr b="1" lang="en">
                <a:latin typeface="Catamaran"/>
                <a:ea typeface="Catamaran"/>
                <a:cs typeface="Catamaran"/>
                <a:sym typeface="Catamaran"/>
              </a:rPr>
              <a:t>remainder </a:t>
            </a:r>
            <a:r>
              <a:rPr lang="en">
                <a:latin typeface="Catamaran"/>
                <a:ea typeface="Catamaran"/>
                <a:cs typeface="Catamaran"/>
                <a:sym typeface="Catamaran"/>
              </a:rPr>
              <a:t>of the integer and the double.</a:t>
            </a:r>
            <a:endParaRPr>
              <a:latin typeface="Catamaran"/>
              <a:ea typeface="Catamaran"/>
              <a:cs typeface="Catamaran"/>
              <a:sym typeface="Catamaran"/>
            </a:endParaRPr>
          </a:p>
        </p:txBody>
      </p:sp>
      <p:sp>
        <p:nvSpPr>
          <p:cNvPr id="456" name="Google Shape;456;p75"/>
          <p:cNvSpPr txBox="1"/>
          <p:nvPr/>
        </p:nvSpPr>
        <p:spPr>
          <a:xfrm>
            <a:off x="2845050" y="3077525"/>
            <a:ext cx="3475800" cy="16980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
                <a:latin typeface="Catamaran"/>
                <a:ea typeface="Catamaran"/>
                <a:cs typeface="Catamaran"/>
                <a:sym typeface="Catamaran"/>
              </a:rPr>
              <a:t>Sample Input/Output</a:t>
            </a:r>
            <a:r>
              <a:rPr b="0" i="0" lang="en" sz="1400" u="none" cap="none" strike="noStrike">
                <a:solidFill>
                  <a:srgbClr val="000000"/>
                </a:solidFill>
                <a:latin typeface="Catamaran"/>
                <a:ea typeface="Catamaran"/>
                <a:cs typeface="Catamaran"/>
                <a:sym typeface="Catamaran"/>
              </a:rPr>
              <a:t>:</a:t>
            </a:r>
            <a:endParaRPr b="0" i="0" sz="14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400"/>
              <a:buFont typeface="Arial"/>
              <a:buNone/>
            </a:pPr>
            <a:r>
              <a:rPr lang="en">
                <a:latin typeface="Courier New"/>
                <a:ea typeface="Courier New"/>
                <a:cs typeface="Courier New"/>
                <a:sym typeface="Courier New"/>
              </a:rPr>
              <a:t>Integer = 30</a:t>
            </a:r>
            <a:endParaRPr>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lang="en">
                <a:latin typeface="Courier New"/>
                <a:ea typeface="Courier New"/>
                <a:cs typeface="Courier New"/>
                <a:sym typeface="Courier New"/>
              </a:rPr>
              <a:t>Double = 5.4</a:t>
            </a:r>
            <a:endParaRPr>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lang="en">
                <a:latin typeface="Courier New"/>
                <a:ea typeface="Courier New"/>
                <a:cs typeface="Courier New"/>
                <a:sym typeface="Courier New"/>
              </a:rPr>
              <a:t>Sum: </a:t>
            </a:r>
            <a:r>
              <a:rPr lang="en">
                <a:solidFill>
                  <a:srgbClr val="FF0000"/>
                </a:solidFill>
                <a:latin typeface="Courier New"/>
                <a:ea typeface="Courier New"/>
                <a:cs typeface="Courier New"/>
                <a:sym typeface="Courier New"/>
              </a:rPr>
              <a:t>35.4</a:t>
            </a:r>
            <a:endParaRPr>
              <a:solidFill>
                <a:srgbClr val="FF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lang="en">
                <a:latin typeface="Courier New"/>
                <a:ea typeface="Courier New"/>
                <a:cs typeface="Courier New"/>
                <a:sym typeface="Courier New"/>
              </a:rPr>
              <a:t>Product: </a:t>
            </a:r>
            <a:r>
              <a:rPr lang="en">
                <a:solidFill>
                  <a:srgbClr val="FF0000"/>
                </a:solidFill>
                <a:latin typeface="Courier New"/>
                <a:ea typeface="Courier New"/>
                <a:cs typeface="Courier New"/>
                <a:sym typeface="Courier New"/>
              </a:rPr>
              <a:t>162.0</a:t>
            </a:r>
            <a:endParaRPr>
              <a:solidFill>
                <a:srgbClr val="FF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lang="en">
                <a:latin typeface="Courier New"/>
                <a:ea typeface="Courier New"/>
                <a:cs typeface="Courier New"/>
                <a:sym typeface="Courier New"/>
              </a:rPr>
              <a:t>Remainder: </a:t>
            </a:r>
            <a:r>
              <a:rPr lang="en">
                <a:solidFill>
                  <a:srgbClr val="FF0000"/>
                </a:solidFill>
                <a:latin typeface="Courier New"/>
                <a:ea typeface="Courier New"/>
                <a:cs typeface="Courier New"/>
                <a:sym typeface="Courier New"/>
              </a:rPr>
              <a:t>2.9999999999999982</a:t>
            </a:r>
            <a:endParaRPr>
              <a:solidFill>
                <a:srgbClr val="FF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76"/>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latin typeface="Catamaran"/>
                <a:ea typeface="Catamaran"/>
                <a:cs typeface="Catamaran"/>
                <a:sym typeface="Catamaran"/>
              </a:rPr>
              <a:t>Integer Division</a:t>
            </a:r>
            <a:endParaRPr>
              <a:latin typeface="Catamaran"/>
              <a:ea typeface="Catamaran"/>
              <a:cs typeface="Catamaran"/>
              <a:sym typeface="Catamaran"/>
            </a:endParaRPr>
          </a:p>
        </p:txBody>
      </p:sp>
      <p:sp>
        <p:nvSpPr>
          <p:cNvPr id="462" name="Google Shape;462;p76"/>
          <p:cNvSpPr txBox="1"/>
          <p:nvPr/>
        </p:nvSpPr>
        <p:spPr>
          <a:xfrm>
            <a:off x="447000" y="2760850"/>
            <a:ext cx="8271900" cy="2120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tamaran"/>
                <a:ea typeface="Catamaran"/>
                <a:cs typeface="Catamaran"/>
                <a:sym typeface="Catamaran"/>
              </a:rPr>
              <a:t>Code:</a:t>
            </a:r>
            <a:endParaRPr b="0" i="0" sz="18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BF39C0"/>
                </a:solidFill>
                <a:latin typeface="Courier New"/>
                <a:ea typeface="Courier New"/>
                <a:cs typeface="Courier New"/>
                <a:sym typeface="Courier New"/>
              </a:rPr>
              <a:t>int </a:t>
            </a:r>
            <a:r>
              <a:rPr b="0" i="0" lang="en" sz="1800" u="none" cap="none" strike="noStrike">
                <a:solidFill>
                  <a:srgbClr val="000000"/>
                </a:solidFill>
                <a:latin typeface="Courier New"/>
                <a:ea typeface="Courier New"/>
                <a:cs typeface="Courier New"/>
                <a:sym typeface="Courier New"/>
              </a:rPr>
              <a:t>a = </a:t>
            </a:r>
            <a:r>
              <a:rPr b="0" i="0" lang="en" sz="1800" u="none" cap="none" strike="noStrike">
                <a:solidFill>
                  <a:srgbClr val="CC0000"/>
                </a:solidFill>
                <a:latin typeface="Courier New"/>
                <a:ea typeface="Courier New"/>
                <a:cs typeface="Courier New"/>
                <a:sym typeface="Courier New"/>
              </a:rPr>
              <a:t>5</a:t>
            </a:r>
            <a:r>
              <a:rPr b="0" i="0" lang="en" sz="1800" u="none" cap="none" strike="noStrike">
                <a:solidFill>
                  <a:srgbClr val="000000"/>
                </a:solidFill>
                <a:latin typeface="Courier New"/>
                <a:ea typeface="Courier New"/>
                <a:cs typeface="Courier New"/>
                <a:sym typeface="Courier New"/>
              </a:rPr>
              <a:t>;</a:t>
            </a:r>
            <a:endParaRPr b="0" i="0" sz="18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BF39C0"/>
                </a:solidFill>
                <a:latin typeface="Courier New"/>
                <a:ea typeface="Courier New"/>
                <a:cs typeface="Courier New"/>
                <a:sym typeface="Courier New"/>
              </a:rPr>
              <a:t>int</a:t>
            </a:r>
            <a:r>
              <a:rPr b="0" i="0" lang="en" sz="1800" u="none" cap="none" strike="noStrike">
                <a:solidFill>
                  <a:srgbClr val="000000"/>
                </a:solidFill>
                <a:latin typeface="Courier New"/>
                <a:ea typeface="Courier New"/>
                <a:cs typeface="Courier New"/>
                <a:sym typeface="Courier New"/>
              </a:rPr>
              <a:t> b =</a:t>
            </a:r>
            <a:r>
              <a:rPr b="0" i="0" lang="en" sz="1800" u="none" cap="none" strike="noStrike">
                <a:solidFill>
                  <a:srgbClr val="333333"/>
                </a:solidFill>
                <a:latin typeface="Courier New"/>
                <a:ea typeface="Courier New"/>
                <a:cs typeface="Courier New"/>
                <a:sym typeface="Courier New"/>
              </a:rPr>
              <a:t> </a:t>
            </a:r>
            <a:r>
              <a:rPr b="0" i="0" lang="en" sz="1800" u="none" cap="none" strike="noStrike">
                <a:solidFill>
                  <a:srgbClr val="CC0000"/>
                </a:solidFill>
                <a:latin typeface="Courier New"/>
                <a:ea typeface="Courier New"/>
                <a:cs typeface="Courier New"/>
                <a:sym typeface="Courier New"/>
              </a:rPr>
              <a:t>7</a:t>
            </a:r>
            <a:r>
              <a:rPr b="0" i="0" lang="en" sz="1800" u="none" cap="none" strike="noStrike">
                <a:solidFill>
                  <a:srgbClr val="000000"/>
                </a:solidFill>
                <a:latin typeface="Courier New"/>
                <a:ea typeface="Courier New"/>
                <a:cs typeface="Courier New"/>
                <a:sym typeface="Courier New"/>
              </a:rPr>
              <a:t>;</a:t>
            </a:r>
            <a:endParaRPr b="0" i="0" sz="18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38761D"/>
                </a:solidFill>
                <a:latin typeface="Courier New"/>
                <a:ea typeface="Courier New"/>
                <a:cs typeface="Courier New"/>
                <a:sym typeface="Courier New"/>
              </a:rPr>
              <a:t>System.out.println</a:t>
            </a:r>
            <a:r>
              <a:rPr b="0" i="0" lang="en" sz="1600" u="none" cap="none" strike="noStrike">
                <a:solidFill>
                  <a:srgbClr val="000000"/>
                </a:solidFill>
                <a:latin typeface="Courier New"/>
                <a:ea typeface="Courier New"/>
                <a:cs typeface="Courier New"/>
                <a:sym typeface="Courier New"/>
              </a:rPr>
              <a:t>(b/a);</a:t>
            </a:r>
            <a:endParaRPr b="0" i="0" sz="16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tamaran"/>
                <a:ea typeface="Catamaran"/>
                <a:cs typeface="Catamaran"/>
                <a:sym typeface="Catamaran"/>
              </a:rPr>
              <a:t>Output:</a:t>
            </a:r>
            <a:endParaRPr b="0" i="0" sz="18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ourier New"/>
                <a:ea typeface="Courier New"/>
                <a:cs typeface="Courier New"/>
                <a:sym typeface="Courier New"/>
              </a:rPr>
              <a:t>1</a:t>
            </a:r>
            <a:endParaRPr b="0" i="0" sz="1400" u="none" cap="none" strike="noStrike">
              <a:solidFill>
                <a:srgbClr val="000000"/>
              </a:solidFill>
              <a:latin typeface="Roboto"/>
              <a:ea typeface="Roboto"/>
              <a:cs typeface="Roboto"/>
              <a:sym typeface="Roboto"/>
            </a:endParaRPr>
          </a:p>
        </p:txBody>
      </p:sp>
      <p:sp>
        <p:nvSpPr>
          <p:cNvPr id="463" name="Google Shape;463;p76"/>
          <p:cNvSpPr txBox="1"/>
          <p:nvPr>
            <p:ph idx="1" type="body"/>
          </p:nvPr>
        </p:nvSpPr>
        <p:spPr>
          <a:xfrm>
            <a:off x="471900" y="1766675"/>
            <a:ext cx="8222100" cy="4776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Performs regular division, then </a:t>
            </a:r>
            <a:r>
              <a:rPr b="1" lang="en">
                <a:latin typeface="Catamaran"/>
                <a:ea typeface="Catamaran"/>
                <a:cs typeface="Catamaran"/>
                <a:sym typeface="Catamaran"/>
              </a:rPr>
              <a:t>throws away the remainder</a:t>
            </a:r>
            <a:endParaRPr b="1">
              <a:latin typeface="Catamaran"/>
              <a:ea typeface="Catamaran"/>
              <a:cs typeface="Catamaran"/>
              <a:sym typeface="Catamaran"/>
            </a:endParaRPr>
          </a:p>
          <a:p>
            <a:pPr indent="-317500" lvl="1" marL="914400" rtl="0" algn="l">
              <a:lnSpc>
                <a:spcPct val="115000"/>
              </a:lnSpc>
              <a:spcBef>
                <a:spcPts val="0"/>
              </a:spcBef>
              <a:spcAft>
                <a:spcPts val="0"/>
              </a:spcAft>
              <a:buSzPts val="1400"/>
              <a:buFont typeface="Catamaran"/>
              <a:buChar char="○"/>
            </a:pPr>
            <a:r>
              <a:rPr lang="en">
                <a:latin typeface="Catamaran"/>
                <a:ea typeface="Catamaran"/>
                <a:cs typeface="Catamaran"/>
                <a:sym typeface="Catamaran"/>
              </a:rPr>
              <a:t>7 / 2 = 3 </a:t>
            </a:r>
            <a:endParaRPr>
              <a:latin typeface="Catamaran"/>
              <a:ea typeface="Catamaran"/>
              <a:cs typeface="Catamaran"/>
              <a:sym typeface="Catamaran"/>
            </a:endParaRPr>
          </a:p>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Occurs when an integer is divided by an integer  </a:t>
            </a:r>
            <a:endParaRPr>
              <a:latin typeface="Catamaran"/>
              <a:ea typeface="Catamaran"/>
              <a:cs typeface="Catamaran"/>
              <a:sym typeface="Catamaran"/>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77"/>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latin typeface="Catamaran"/>
                <a:ea typeface="Catamaran"/>
                <a:cs typeface="Catamaran"/>
                <a:sym typeface="Catamaran"/>
              </a:rPr>
              <a:t>Decimal Division</a:t>
            </a:r>
            <a:endParaRPr>
              <a:latin typeface="Catamaran"/>
              <a:ea typeface="Catamaran"/>
              <a:cs typeface="Catamaran"/>
              <a:sym typeface="Catamaran"/>
            </a:endParaRPr>
          </a:p>
        </p:txBody>
      </p:sp>
      <p:sp>
        <p:nvSpPr>
          <p:cNvPr id="469" name="Google Shape;469;p77"/>
          <p:cNvSpPr txBox="1"/>
          <p:nvPr/>
        </p:nvSpPr>
        <p:spPr>
          <a:xfrm>
            <a:off x="447000" y="2760850"/>
            <a:ext cx="3390300" cy="2120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tamaran"/>
                <a:ea typeface="Catamaran"/>
                <a:cs typeface="Catamaran"/>
                <a:sym typeface="Catamaran"/>
              </a:rPr>
              <a:t>Code:</a:t>
            </a:r>
            <a:endParaRPr b="0" i="0" sz="18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BF39C0"/>
                </a:solidFill>
                <a:latin typeface="Courier New"/>
                <a:ea typeface="Courier New"/>
                <a:cs typeface="Courier New"/>
                <a:sym typeface="Courier New"/>
              </a:rPr>
              <a:t>int </a:t>
            </a:r>
            <a:r>
              <a:rPr b="0" i="0" lang="en" sz="1800" u="none" cap="none" strike="noStrike">
                <a:solidFill>
                  <a:srgbClr val="000000"/>
                </a:solidFill>
                <a:latin typeface="Courier New"/>
                <a:ea typeface="Courier New"/>
                <a:cs typeface="Courier New"/>
                <a:sym typeface="Courier New"/>
              </a:rPr>
              <a:t>a = </a:t>
            </a:r>
            <a:r>
              <a:rPr b="0" i="0" lang="en" sz="1800" u="none" cap="none" strike="noStrike">
                <a:solidFill>
                  <a:srgbClr val="CC0000"/>
                </a:solidFill>
                <a:latin typeface="Courier New"/>
                <a:ea typeface="Courier New"/>
                <a:cs typeface="Courier New"/>
                <a:sym typeface="Courier New"/>
              </a:rPr>
              <a:t>5</a:t>
            </a:r>
            <a:r>
              <a:rPr b="0" i="0" lang="en" sz="1800" u="none" cap="none" strike="noStrike">
                <a:solidFill>
                  <a:srgbClr val="000000"/>
                </a:solidFill>
                <a:latin typeface="Courier New"/>
                <a:ea typeface="Courier New"/>
                <a:cs typeface="Courier New"/>
                <a:sym typeface="Courier New"/>
              </a:rPr>
              <a:t>;</a:t>
            </a:r>
            <a:endParaRPr b="0" i="0" sz="18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BF39C0"/>
                </a:solidFill>
                <a:latin typeface="Courier New"/>
                <a:ea typeface="Courier New"/>
                <a:cs typeface="Courier New"/>
                <a:sym typeface="Courier New"/>
              </a:rPr>
              <a:t>double</a:t>
            </a:r>
            <a:r>
              <a:rPr b="0" i="0" lang="en" sz="1800" u="none" cap="none" strike="noStrike">
                <a:solidFill>
                  <a:srgbClr val="000000"/>
                </a:solidFill>
                <a:latin typeface="Courier New"/>
                <a:ea typeface="Courier New"/>
                <a:cs typeface="Courier New"/>
                <a:sym typeface="Courier New"/>
              </a:rPr>
              <a:t> b =</a:t>
            </a:r>
            <a:r>
              <a:rPr b="0" i="0" lang="en" sz="1800" u="none" cap="none" strike="noStrike">
                <a:solidFill>
                  <a:srgbClr val="333333"/>
                </a:solidFill>
                <a:latin typeface="Courier New"/>
                <a:ea typeface="Courier New"/>
                <a:cs typeface="Courier New"/>
                <a:sym typeface="Courier New"/>
              </a:rPr>
              <a:t> </a:t>
            </a:r>
            <a:r>
              <a:rPr b="0" i="0" lang="en" sz="1800" u="none" cap="none" strike="noStrike">
                <a:solidFill>
                  <a:srgbClr val="CC0000"/>
                </a:solidFill>
                <a:latin typeface="Courier New"/>
                <a:ea typeface="Courier New"/>
                <a:cs typeface="Courier New"/>
                <a:sym typeface="Courier New"/>
              </a:rPr>
              <a:t>7.0</a:t>
            </a:r>
            <a:r>
              <a:rPr b="0" i="0" lang="en" sz="1800" u="none" cap="none" strike="noStrike">
                <a:solidFill>
                  <a:srgbClr val="000000"/>
                </a:solidFill>
                <a:latin typeface="Courier New"/>
                <a:ea typeface="Courier New"/>
                <a:cs typeface="Courier New"/>
                <a:sym typeface="Courier New"/>
              </a:rPr>
              <a:t>;</a:t>
            </a:r>
            <a:endParaRPr b="0" i="0" sz="18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38761D"/>
                </a:solidFill>
                <a:latin typeface="Courier New"/>
                <a:ea typeface="Courier New"/>
                <a:cs typeface="Courier New"/>
                <a:sym typeface="Courier New"/>
              </a:rPr>
              <a:t>System.out.println</a:t>
            </a:r>
            <a:r>
              <a:rPr b="0" i="0" lang="en" sz="1600" u="none" cap="none" strike="noStrike">
                <a:solidFill>
                  <a:srgbClr val="000000"/>
                </a:solidFill>
                <a:latin typeface="Courier New"/>
                <a:ea typeface="Courier New"/>
                <a:cs typeface="Courier New"/>
                <a:sym typeface="Courier New"/>
              </a:rPr>
              <a:t>(b/a);</a:t>
            </a:r>
            <a:endParaRPr b="0" i="0" sz="16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tamaran"/>
                <a:ea typeface="Catamaran"/>
                <a:cs typeface="Catamaran"/>
                <a:sym typeface="Catamaran"/>
              </a:rPr>
              <a:t>Output:</a:t>
            </a:r>
            <a:endParaRPr b="0" i="0" sz="18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ourier New"/>
                <a:ea typeface="Courier New"/>
                <a:cs typeface="Courier New"/>
                <a:sym typeface="Courier New"/>
              </a:rPr>
              <a:t>1.4</a:t>
            </a:r>
            <a:endParaRPr b="0" i="0" sz="1400" u="none" cap="none" strike="noStrike">
              <a:solidFill>
                <a:srgbClr val="000000"/>
              </a:solidFill>
              <a:latin typeface="Roboto"/>
              <a:ea typeface="Roboto"/>
              <a:cs typeface="Roboto"/>
              <a:sym typeface="Roboto"/>
            </a:endParaRPr>
          </a:p>
        </p:txBody>
      </p:sp>
      <p:sp>
        <p:nvSpPr>
          <p:cNvPr id="470" name="Google Shape;470;p77"/>
          <p:cNvSpPr txBox="1"/>
          <p:nvPr>
            <p:ph idx="1" type="body"/>
          </p:nvPr>
        </p:nvSpPr>
        <p:spPr>
          <a:xfrm>
            <a:off x="471900" y="1766675"/>
            <a:ext cx="8222100" cy="4776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Performs regular division, then </a:t>
            </a:r>
            <a:r>
              <a:rPr b="1" lang="en">
                <a:latin typeface="Catamaran"/>
                <a:ea typeface="Catamaran"/>
                <a:cs typeface="Catamaran"/>
                <a:sym typeface="Catamaran"/>
              </a:rPr>
              <a:t>keeps the remainder (as a decimal)</a:t>
            </a:r>
            <a:endParaRPr b="1">
              <a:latin typeface="Catamaran"/>
              <a:ea typeface="Catamaran"/>
              <a:cs typeface="Catamaran"/>
              <a:sym typeface="Catamaran"/>
            </a:endParaRPr>
          </a:p>
          <a:p>
            <a:pPr indent="-317500" lvl="1" marL="914400" rtl="0" algn="l">
              <a:lnSpc>
                <a:spcPct val="115000"/>
              </a:lnSpc>
              <a:spcBef>
                <a:spcPts val="0"/>
              </a:spcBef>
              <a:spcAft>
                <a:spcPts val="0"/>
              </a:spcAft>
              <a:buSzPts val="1400"/>
              <a:buFont typeface="Catamaran"/>
              <a:buChar char="○"/>
            </a:pPr>
            <a:r>
              <a:rPr lang="en">
                <a:latin typeface="Catamaran"/>
                <a:ea typeface="Catamaran"/>
                <a:cs typeface="Catamaran"/>
                <a:sym typeface="Catamaran"/>
              </a:rPr>
              <a:t>7 / 2 = 3.5</a:t>
            </a:r>
            <a:endParaRPr>
              <a:latin typeface="Catamaran"/>
              <a:ea typeface="Catamaran"/>
              <a:cs typeface="Catamaran"/>
              <a:sym typeface="Catamaran"/>
            </a:endParaRPr>
          </a:p>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Occurs when </a:t>
            </a:r>
            <a:r>
              <a:rPr b="1" lang="en">
                <a:latin typeface="Catamaran"/>
                <a:ea typeface="Catamaran"/>
                <a:cs typeface="Catamaran"/>
                <a:sym typeface="Catamaran"/>
              </a:rPr>
              <a:t>either one (or both)</a:t>
            </a:r>
            <a:r>
              <a:rPr lang="en">
                <a:latin typeface="Catamaran"/>
                <a:ea typeface="Catamaran"/>
                <a:cs typeface="Catamaran"/>
                <a:sym typeface="Catamaran"/>
              </a:rPr>
              <a:t> of the operands is a double</a:t>
            </a:r>
            <a:endParaRPr>
              <a:latin typeface="Catamaran"/>
              <a:ea typeface="Catamaran"/>
              <a:cs typeface="Catamaran"/>
              <a:sym typeface="Catamaran"/>
            </a:endParaRPr>
          </a:p>
        </p:txBody>
      </p:sp>
      <p:sp>
        <p:nvSpPr>
          <p:cNvPr id="471" name="Google Shape;471;p77"/>
          <p:cNvSpPr txBox="1"/>
          <p:nvPr/>
        </p:nvSpPr>
        <p:spPr>
          <a:xfrm>
            <a:off x="4822700" y="2760850"/>
            <a:ext cx="3390300" cy="2120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tamaran"/>
                <a:ea typeface="Catamaran"/>
                <a:cs typeface="Catamaran"/>
                <a:sym typeface="Catamaran"/>
              </a:rPr>
              <a:t>Code:</a:t>
            </a:r>
            <a:endParaRPr b="0" i="0" sz="18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BF39C0"/>
                </a:solidFill>
                <a:latin typeface="Courier New"/>
                <a:ea typeface="Courier New"/>
                <a:cs typeface="Courier New"/>
                <a:sym typeface="Courier New"/>
              </a:rPr>
              <a:t>double </a:t>
            </a:r>
            <a:r>
              <a:rPr b="0" i="0" lang="en" sz="1800" u="none" cap="none" strike="noStrike">
                <a:solidFill>
                  <a:srgbClr val="000000"/>
                </a:solidFill>
                <a:latin typeface="Courier New"/>
                <a:ea typeface="Courier New"/>
                <a:cs typeface="Courier New"/>
                <a:sym typeface="Courier New"/>
              </a:rPr>
              <a:t>a = </a:t>
            </a:r>
            <a:r>
              <a:rPr b="0" i="0" lang="en" sz="1800" u="none" cap="none" strike="noStrike">
                <a:solidFill>
                  <a:srgbClr val="CC0000"/>
                </a:solidFill>
                <a:latin typeface="Courier New"/>
                <a:ea typeface="Courier New"/>
                <a:cs typeface="Courier New"/>
                <a:sym typeface="Courier New"/>
              </a:rPr>
              <a:t>2.0</a:t>
            </a:r>
            <a:r>
              <a:rPr b="0" i="0" lang="en" sz="1800" u="none" cap="none" strike="noStrike">
                <a:solidFill>
                  <a:srgbClr val="000000"/>
                </a:solidFill>
                <a:latin typeface="Courier New"/>
                <a:ea typeface="Courier New"/>
                <a:cs typeface="Courier New"/>
                <a:sym typeface="Courier New"/>
              </a:rPr>
              <a:t>;</a:t>
            </a:r>
            <a:endParaRPr b="0" i="0" sz="18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BF39C0"/>
                </a:solidFill>
                <a:latin typeface="Courier New"/>
                <a:ea typeface="Courier New"/>
                <a:cs typeface="Courier New"/>
                <a:sym typeface="Courier New"/>
              </a:rPr>
              <a:t>double</a:t>
            </a:r>
            <a:r>
              <a:rPr b="0" i="0" lang="en" sz="1800" u="none" cap="none" strike="noStrike">
                <a:solidFill>
                  <a:srgbClr val="000000"/>
                </a:solidFill>
                <a:latin typeface="Courier New"/>
                <a:ea typeface="Courier New"/>
                <a:cs typeface="Courier New"/>
                <a:sym typeface="Courier New"/>
              </a:rPr>
              <a:t> b =</a:t>
            </a:r>
            <a:r>
              <a:rPr b="0" i="0" lang="en" sz="1800" u="none" cap="none" strike="noStrike">
                <a:solidFill>
                  <a:srgbClr val="333333"/>
                </a:solidFill>
                <a:latin typeface="Courier New"/>
                <a:ea typeface="Courier New"/>
                <a:cs typeface="Courier New"/>
                <a:sym typeface="Courier New"/>
              </a:rPr>
              <a:t> </a:t>
            </a:r>
            <a:r>
              <a:rPr b="0" i="0" lang="en" sz="1800" u="none" cap="none" strike="noStrike">
                <a:solidFill>
                  <a:srgbClr val="CC0000"/>
                </a:solidFill>
                <a:latin typeface="Courier New"/>
                <a:ea typeface="Courier New"/>
                <a:cs typeface="Courier New"/>
                <a:sym typeface="Courier New"/>
              </a:rPr>
              <a:t>9.0</a:t>
            </a:r>
            <a:r>
              <a:rPr b="0" i="0" lang="en" sz="1800" u="none" cap="none" strike="noStrike">
                <a:solidFill>
                  <a:srgbClr val="000000"/>
                </a:solidFill>
                <a:latin typeface="Courier New"/>
                <a:ea typeface="Courier New"/>
                <a:cs typeface="Courier New"/>
                <a:sym typeface="Courier New"/>
              </a:rPr>
              <a:t>;</a:t>
            </a:r>
            <a:endParaRPr b="0" i="0" sz="18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38761D"/>
                </a:solidFill>
                <a:latin typeface="Courier New"/>
                <a:ea typeface="Courier New"/>
                <a:cs typeface="Courier New"/>
                <a:sym typeface="Courier New"/>
              </a:rPr>
              <a:t>System.out.println</a:t>
            </a:r>
            <a:r>
              <a:rPr b="0" i="0" lang="en" sz="1600" u="none" cap="none" strike="noStrike">
                <a:solidFill>
                  <a:srgbClr val="000000"/>
                </a:solidFill>
                <a:latin typeface="Courier New"/>
                <a:ea typeface="Courier New"/>
                <a:cs typeface="Courier New"/>
                <a:sym typeface="Courier New"/>
              </a:rPr>
              <a:t>(b/a);</a:t>
            </a:r>
            <a:endParaRPr b="0" i="0" sz="16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tamaran"/>
                <a:ea typeface="Catamaran"/>
                <a:cs typeface="Catamaran"/>
                <a:sym typeface="Catamaran"/>
              </a:rPr>
              <a:t>Output:</a:t>
            </a:r>
            <a:endParaRPr b="0" i="0" sz="18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ourier New"/>
                <a:ea typeface="Courier New"/>
                <a:cs typeface="Courier New"/>
                <a:sym typeface="Courier New"/>
              </a:rPr>
              <a:t>4.5</a:t>
            </a:r>
            <a:endParaRPr b="0" i="0" sz="1400" u="none" cap="none" strike="noStrike">
              <a:solidFill>
                <a:srgbClr val="000000"/>
              </a:solidFill>
              <a:latin typeface="Roboto"/>
              <a:ea typeface="Roboto"/>
              <a:cs typeface="Roboto"/>
              <a:sym typeface="Roboto"/>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78"/>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latin typeface="Catamaran"/>
                <a:ea typeface="Catamaran"/>
                <a:cs typeface="Catamaran"/>
                <a:sym typeface="Catamaran"/>
              </a:rPr>
              <a:t>Order of operations</a:t>
            </a:r>
            <a:endParaRPr>
              <a:latin typeface="Catamaran"/>
              <a:ea typeface="Catamaran"/>
              <a:cs typeface="Catamaran"/>
              <a:sym typeface="Catamaran"/>
            </a:endParaRPr>
          </a:p>
        </p:txBody>
      </p:sp>
      <p:sp>
        <p:nvSpPr>
          <p:cNvPr id="477" name="Google Shape;477;p78"/>
          <p:cNvSpPr txBox="1"/>
          <p:nvPr>
            <p:ph idx="1" type="body"/>
          </p:nvPr>
        </p:nvSpPr>
        <p:spPr>
          <a:xfrm>
            <a:off x="471900" y="1919075"/>
            <a:ext cx="8222100" cy="6528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Follows standard order of operations</a:t>
            </a:r>
            <a:endParaRPr>
              <a:latin typeface="Catamaran"/>
              <a:ea typeface="Catamaran"/>
              <a:cs typeface="Catamaran"/>
              <a:sym typeface="Catamaran"/>
            </a:endParaRPr>
          </a:p>
          <a:p>
            <a:pPr indent="-317500" lvl="1" marL="914400" rtl="0" algn="l">
              <a:lnSpc>
                <a:spcPct val="115000"/>
              </a:lnSpc>
              <a:spcBef>
                <a:spcPts val="0"/>
              </a:spcBef>
              <a:spcAft>
                <a:spcPts val="0"/>
              </a:spcAft>
              <a:buSzPts val="1400"/>
              <a:buFont typeface="Catamaran"/>
              <a:buChar char="○"/>
            </a:pPr>
            <a:r>
              <a:rPr lang="en">
                <a:latin typeface="Catamaran"/>
                <a:ea typeface="Catamaran"/>
                <a:cs typeface="Catamaran"/>
                <a:sym typeface="Catamaran"/>
              </a:rPr>
              <a:t>Parentheses can be used to modify order of operations</a:t>
            </a:r>
            <a:endParaRPr>
              <a:latin typeface="Catamaran"/>
              <a:ea typeface="Catamaran"/>
              <a:cs typeface="Catamaran"/>
              <a:sym typeface="Catamaran"/>
            </a:endParaRPr>
          </a:p>
        </p:txBody>
      </p:sp>
      <p:sp>
        <p:nvSpPr>
          <p:cNvPr id="478" name="Google Shape;478;p78"/>
          <p:cNvSpPr txBox="1"/>
          <p:nvPr/>
        </p:nvSpPr>
        <p:spPr>
          <a:xfrm>
            <a:off x="338575" y="2796100"/>
            <a:ext cx="3939000" cy="14358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tamaran"/>
                <a:ea typeface="Catamaran"/>
                <a:cs typeface="Catamaran"/>
                <a:sym typeface="Catamaran"/>
              </a:rPr>
              <a:t>Code:</a:t>
            </a:r>
            <a:endParaRPr b="0" i="0" sz="14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BF39C0"/>
                </a:solidFill>
                <a:latin typeface="Courier New"/>
                <a:ea typeface="Courier New"/>
                <a:cs typeface="Courier New"/>
                <a:sym typeface="Courier New"/>
              </a:rPr>
              <a:t>int</a:t>
            </a:r>
            <a:r>
              <a:rPr b="0" i="0" lang="en" sz="1400" u="none" cap="none" strike="noStrike">
                <a:solidFill>
                  <a:srgbClr val="000000"/>
                </a:solidFill>
                <a:latin typeface="Courier New"/>
                <a:ea typeface="Courier New"/>
                <a:cs typeface="Courier New"/>
                <a:sym typeface="Courier New"/>
              </a:rPr>
              <a:t> standard</a:t>
            </a:r>
            <a:r>
              <a:rPr lang="en">
                <a:latin typeface="Courier New"/>
                <a:ea typeface="Courier New"/>
                <a:cs typeface="Courier New"/>
                <a:sym typeface="Courier New"/>
              </a:rPr>
              <a:t>O</a:t>
            </a:r>
            <a:r>
              <a:rPr b="0" i="0" lang="en" sz="1400" u="none" cap="none" strike="noStrike">
                <a:solidFill>
                  <a:srgbClr val="000000"/>
                </a:solidFill>
                <a:latin typeface="Courier New"/>
                <a:ea typeface="Courier New"/>
                <a:cs typeface="Courier New"/>
                <a:sym typeface="Courier New"/>
              </a:rPr>
              <a:t>rder = 2+3*4;</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38761D"/>
                </a:solidFill>
                <a:latin typeface="Courier New"/>
                <a:ea typeface="Courier New"/>
                <a:cs typeface="Courier New"/>
                <a:sym typeface="Courier New"/>
              </a:rPr>
              <a:t>System.out.println</a:t>
            </a:r>
            <a:r>
              <a:rPr b="0" i="0" lang="en" sz="1400" u="none" cap="none" strike="noStrike">
                <a:solidFill>
                  <a:srgbClr val="000000"/>
                </a:solidFill>
                <a:latin typeface="Courier New"/>
                <a:ea typeface="Courier New"/>
                <a:cs typeface="Courier New"/>
                <a:sym typeface="Courier New"/>
              </a:rPr>
              <a:t>(standard</a:t>
            </a:r>
            <a:r>
              <a:rPr lang="en">
                <a:latin typeface="Courier New"/>
                <a:ea typeface="Courier New"/>
                <a:cs typeface="Courier New"/>
                <a:sym typeface="Courier New"/>
              </a:rPr>
              <a:t>O</a:t>
            </a:r>
            <a:r>
              <a:rPr b="0" i="0" lang="en" sz="1400" u="none" cap="none" strike="noStrike">
                <a:solidFill>
                  <a:srgbClr val="000000"/>
                </a:solidFill>
                <a:latin typeface="Courier New"/>
                <a:ea typeface="Courier New"/>
                <a:cs typeface="Courier New"/>
                <a:sym typeface="Courier New"/>
              </a:rPr>
              <a:t>rder);</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tamaran"/>
                <a:ea typeface="Catamaran"/>
                <a:cs typeface="Catamaran"/>
                <a:sym typeface="Catamaran"/>
              </a:rPr>
              <a:t>Output:</a:t>
            </a:r>
            <a:endParaRPr b="0" i="0" sz="14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urier New"/>
                <a:ea typeface="Courier New"/>
                <a:cs typeface="Courier New"/>
                <a:sym typeface="Courier New"/>
              </a:rPr>
              <a:t>14</a:t>
            </a:r>
            <a:endParaRPr b="0" i="0" sz="1400" u="none" cap="none" strike="noStrike">
              <a:solidFill>
                <a:srgbClr val="000000"/>
              </a:solidFill>
              <a:latin typeface="Courier New"/>
              <a:ea typeface="Courier New"/>
              <a:cs typeface="Courier New"/>
              <a:sym typeface="Courier New"/>
            </a:endParaRPr>
          </a:p>
        </p:txBody>
      </p:sp>
      <p:sp>
        <p:nvSpPr>
          <p:cNvPr id="479" name="Google Shape;479;p78"/>
          <p:cNvSpPr txBox="1"/>
          <p:nvPr/>
        </p:nvSpPr>
        <p:spPr>
          <a:xfrm>
            <a:off x="4629375" y="2796100"/>
            <a:ext cx="4003800" cy="14358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tamaran"/>
                <a:ea typeface="Catamaran"/>
                <a:cs typeface="Catamaran"/>
                <a:sym typeface="Catamaran"/>
              </a:rPr>
              <a:t>Code:</a:t>
            </a:r>
            <a:endParaRPr b="0" i="0" sz="14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BF39C0"/>
                </a:solidFill>
                <a:latin typeface="Courier New"/>
                <a:ea typeface="Courier New"/>
                <a:cs typeface="Courier New"/>
                <a:sym typeface="Courier New"/>
              </a:rPr>
              <a:t>int</a:t>
            </a:r>
            <a:r>
              <a:rPr b="0" i="0" lang="en" sz="1400" u="none" cap="none" strike="noStrike">
                <a:solidFill>
                  <a:srgbClr val="000000"/>
                </a:solidFill>
                <a:latin typeface="Courier New"/>
                <a:ea typeface="Courier New"/>
                <a:cs typeface="Courier New"/>
                <a:sym typeface="Courier New"/>
              </a:rPr>
              <a:t> my</a:t>
            </a:r>
            <a:r>
              <a:rPr lang="en">
                <a:latin typeface="Courier New"/>
                <a:ea typeface="Courier New"/>
                <a:cs typeface="Courier New"/>
                <a:sym typeface="Courier New"/>
              </a:rPr>
              <a:t>O</a:t>
            </a:r>
            <a:r>
              <a:rPr b="0" i="0" lang="en" sz="1400" u="none" cap="none" strike="noStrike">
                <a:solidFill>
                  <a:srgbClr val="000000"/>
                </a:solidFill>
                <a:latin typeface="Courier New"/>
                <a:ea typeface="Courier New"/>
                <a:cs typeface="Courier New"/>
                <a:sym typeface="Courier New"/>
              </a:rPr>
              <a:t>rder =(2+3)*4;</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38761D"/>
                </a:solidFill>
                <a:latin typeface="Courier New"/>
                <a:ea typeface="Courier New"/>
                <a:cs typeface="Courier New"/>
                <a:sym typeface="Courier New"/>
              </a:rPr>
              <a:t>System.out.println</a:t>
            </a:r>
            <a:r>
              <a:rPr b="0" i="0" lang="en" sz="1400" u="none" cap="none" strike="noStrike">
                <a:solidFill>
                  <a:srgbClr val="000000"/>
                </a:solidFill>
                <a:latin typeface="Courier New"/>
                <a:ea typeface="Courier New"/>
                <a:cs typeface="Courier New"/>
                <a:sym typeface="Courier New"/>
              </a:rPr>
              <a:t>(</a:t>
            </a:r>
            <a:r>
              <a:rPr lang="en">
                <a:latin typeface="Courier New"/>
                <a:ea typeface="Courier New"/>
                <a:cs typeface="Courier New"/>
                <a:sym typeface="Courier New"/>
              </a:rPr>
              <a:t>myO</a:t>
            </a:r>
            <a:r>
              <a:rPr b="0" i="0" lang="en" sz="1400" u="none" cap="none" strike="noStrike">
                <a:solidFill>
                  <a:srgbClr val="000000"/>
                </a:solidFill>
                <a:latin typeface="Courier New"/>
                <a:ea typeface="Courier New"/>
                <a:cs typeface="Courier New"/>
                <a:sym typeface="Courier New"/>
              </a:rPr>
              <a:t>rder);</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tamaran"/>
                <a:ea typeface="Catamaran"/>
                <a:cs typeface="Catamaran"/>
                <a:sym typeface="Catamaran"/>
              </a:rPr>
              <a:t>Output:</a:t>
            </a:r>
            <a:endParaRPr b="0" i="0" sz="14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urier New"/>
                <a:ea typeface="Courier New"/>
                <a:cs typeface="Courier New"/>
                <a:sym typeface="Courier New"/>
              </a:rPr>
              <a:t>20</a:t>
            </a:r>
            <a:endParaRPr b="0" i="0" sz="1400" u="none" cap="none" strike="noStrike">
              <a:solidFill>
                <a:srgbClr val="000000"/>
              </a:solidFill>
              <a:latin typeface="Courier New"/>
              <a:ea typeface="Courier New"/>
              <a:cs typeface="Courier New"/>
              <a:sym typeface="Courier New"/>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79"/>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latin typeface="Catamaran"/>
                <a:ea typeface="Catamaran"/>
                <a:cs typeface="Catamaran"/>
                <a:sym typeface="Catamaran"/>
              </a:rPr>
              <a:t>Assignment operators</a:t>
            </a:r>
            <a:endParaRPr>
              <a:latin typeface="Catamaran"/>
              <a:ea typeface="Catamaran"/>
              <a:cs typeface="Catamaran"/>
              <a:sym typeface="Catamaran"/>
            </a:endParaRPr>
          </a:p>
        </p:txBody>
      </p:sp>
      <p:sp>
        <p:nvSpPr>
          <p:cNvPr id="485" name="Google Shape;485;p79"/>
          <p:cNvSpPr txBox="1"/>
          <p:nvPr>
            <p:ph idx="1" type="body"/>
          </p:nvPr>
        </p:nvSpPr>
        <p:spPr>
          <a:xfrm>
            <a:off x="471900" y="1766675"/>
            <a:ext cx="8222100" cy="434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Used to assign values to variables</a:t>
            </a:r>
            <a:endParaRPr>
              <a:latin typeface="Catamaran"/>
              <a:ea typeface="Catamaran"/>
              <a:cs typeface="Catamaran"/>
              <a:sym typeface="Catamaran"/>
            </a:endParaRPr>
          </a:p>
        </p:txBody>
      </p:sp>
      <p:graphicFrame>
        <p:nvGraphicFramePr>
          <p:cNvPr id="486" name="Google Shape;486;p79"/>
          <p:cNvGraphicFramePr/>
          <p:nvPr/>
        </p:nvGraphicFramePr>
        <p:xfrm>
          <a:off x="933600" y="2266950"/>
          <a:ext cx="3000000" cy="3000000"/>
        </p:xfrm>
        <a:graphic>
          <a:graphicData uri="http://schemas.openxmlformats.org/drawingml/2006/table">
            <a:tbl>
              <a:tblPr>
                <a:noFill/>
                <a:tableStyleId>{2A706ACD-83D6-48F5-8B0D-5821EB053603}</a:tableStyleId>
              </a:tblPr>
              <a:tblGrid>
                <a:gridCol w="2425600"/>
                <a:gridCol w="2425600"/>
                <a:gridCol w="2425600"/>
              </a:tblGrid>
              <a:tr h="327625">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latin typeface="Catamaran"/>
                          <a:ea typeface="Catamaran"/>
                          <a:cs typeface="Catamaran"/>
                          <a:sym typeface="Catamaran"/>
                        </a:rPr>
                        <a:t>Operator</a:t>
                      </a:r>
                      <a:endParaRPr b="1" sz="1400" u="none" cap="none" strike="noStrike">
                        <a:latin typeface="Catamaran"/>
                        <a:ea typeface="Catamaran"/>
                        <a:cs typeface="Catamaran"/>
                        <a:sym typeface="Catamaran"/>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b="1" lang="en">
                          <a:latin typeface="Catamaran"/>
                          <a:ea typeface="Catamaran"/>
                          <a:cs typeface="Catamaran"/>
                          <a:sym typeface="Catamaran"/>
                        </a:rPr>
                        <a:t>Same As</a:t>
                      </a:r>
                      <a:endParaRPr b="1" sz="1400" u="none" cap="none" strike="noStrike">
                        <a:latin typeface="Catamaran"/>
                        <a:ea typeface="Catamaran"/>
                        <a:cs typeface="Catamaran"/>
                        <a:sym typeface="Catamaran"/>
                      </a:endParaRPr>
                    </a:p>
                  </a:txBody>
                  <a:tcPr marT="91425" marB="91425" marR="91425" marL="91425"/>
                </a:tc>
                <a:tc>
                  <a:txBody>
                    <a:bodyPr/>
                    <a:lstStyle/>
                    <a:p>
                      <a:pPr indent="0" lvl="0" marL="0" rtl="0" algn="l">
                        <a:spcBef>
                          <a:spcPts val="0"/>
                        </a:spcBef>
                        <a:spcAft>
                          <a:spcPts val="0"/>
                        </a:spcAft>
                        <a:buClr>
                          <a:srgbClr val="000000"/>
                        </a:buClr>
                        <a:buSzPts val="1400"/>
                        <a:buFont typeface="Arial"/>
                        <a:buNone/>
                      </a:pPr>
                      <a:r>
                        <a:rPr b="1" lang="en">
                          <a:latin typeface="Catamaran"/>
                          <a:ea typeface="Catamaran"/>
                          <a:cs typeface="Catamaran"/>
                          <a:sym typeface="Catamaran"/>
                        </a:rPr>
                        <a:t>Example</a:t>
                      </a:r>
                      <a:endParaRPr b="1" sz="1400" u="none" cap="none" strike="noStrike">
                        <a:latin typeface="Catamaran"/>
                        <a:ea typeface="Catamaran"/>
                        <a:cs typeface="Catamaran"/>
                        <a:sym typeface="Catamaran"/>
                      </a:endParaRPr>
                    </a:p>
                  </a:txBody>
                  <a:tcPr marT="91425" marB="91425" marR="91425" marL="91425"/>
                </a:tc>
              </a:tr>
              <a:tr h="281125">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Courier New"/>
                          <a:ea typeface="Courier New"/>
                          <a:cs typeface="Courier New"/>
                          <a:sym typeface="Courier New"/>
                        </a:rPr>
                        <a:t>=</a:t>
                      </a:r>
                      <a:endParaRPr sz="1400" u="none" cap="none" strike="noStrike">
                        <a:latin typeface="Courier New"/>
                        <a:ea typeface="Courier New"/>
                        <a:cs typeface="Courier New"/>
                        <a:sym typeface="Courier New"/>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a:latin typeface="Courier New"/>
                          <a:ea typeface="Courier New"/>
                          <a:cs typeface="Courier New"/>
                          <a:sym typeface="Courier New"/>
                        </a:rPr>
                        <a:t>x = 5</a:t>
                      </a:r>
                      <a:endParaRPr sz="1400" u="none" cap="none" strike="noStrike">
                        <a:latin typeface="Courier New"/>
                        <a:ea typeface="Courier New"/>
                        <a:cs typeface="Courier New"/>
                        <a:sym typeface="Courier New"/>
                      </a:endParaRPr>
                    </a:p>
                  </a:txBody>
                  <a:tcPr marT="91425" marB="91425" marR="91425" marL="91425"/>
                </a:tc>
                <a:tc>
                  <a:txBody>
                    <a:bodyPr/>
                    <a:lstStyle/>
                    <a:p>
                      <a:pPr indent="0" lvl="0" marL="0" rtl="0" algn="l">
                        <a:spcBef>
                          <a:spcPts val="0"/>
                        </a:spcBef>
                        <a:spcAft>
                          <a:spcPts val="0"/>
                        </a:spcAft>
                        <a:buClr>
                          <a:srgbClr val="000000"/>
                        </a:buClr>
                        <a:buSzPts val="1400"/>
                        <a:buFont typeface="Arial"/>
                        <a:buNone/>
                      </a:pPr>
                      <a:r>
                        <a:rPr lang="en">
                          <a:latin typeface="Courier New"/>
                          <a:ea typeface="Courier New"/>
                          <a:cs typeface="Courier New"/>
                          <a:sym typeface="Courier New"/>
                        </a:rPr>
                        <a:t>x = 5</a:t>
                      </a:r>
                      <a:endParaRPr sz="1400" u="none" cap="none" strike="noStrike">
                        <a:latin typeface="Courier New"/>
                        <a:ea typeface="Courier New"/>
                        <a:cs typeface="Courier New"/>
                        <a:sym typeface="Courier New"/>
                      </a:endParaRPr>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Courier New"/>
                          <a:ea typeface="Courier New"/>
                          <a:cs typeface="Courier New"/>
                          <a:sym typeface="Courier New"/>
                        </a:rPr>
                        <a:t>+=</a:t>
                      </a:r>
                      <a:endParaRPr sz="1400" u="none" cap="none" strike="noStrike">
                        <a:latin typeface="Courier New"/>
                        <a:ea typeface="Courier New"/>
                        <a:cs typeface="Courier New"/>
                        <a:sym typeface="Courier New"/>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Courier New"/>
                          <a:ea typeface="Courier New"/>
                          <a:cs typeface="Courier New"/>
                          <a:sym typeface="Courier New"/>
                        </a:rPr>
                        <a:t>x = x</a:t>
                      </a:r>
                      <a:r>
                        <a:rPr lang="en">
                          <a:latin typeface="Courier New"/>
                          <a:ea typeface="Courier New"/>
                          <a:cs typeface="Courier New"/>
                          <a:sym typeface="Courier New"/>
                        </a:rPr>
                        <a:t> +</a:t>
                      </a:r>
                      <a:r>
                        <a:rPr lang="en" sz="1400" u="none" cap="none" strike="noStrike">
                          <a:latin typeface="Courier New"/>
                          <a:ea typeface="Courier New"/>
                          <a:cs typeface="Courier New"/>
                          <a:sym typeface="Courier New"/>
                        </a:rPr>
                        <a:t> 3</a:t>
                      </a:r>
                      <a:endParaRPr sz="1400" u="none" cap="none" strike="noStrike">
                        <a:latin typeface="Courier New"/>
                        <a:ea typeface="Courier New"/>
                        <a:cs typeface="Courier New"/>
                        <a:sym typeface="Courier New"/>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Courier New"/>
                          <a:ea typeface="Courier New"/>
                          <a:cs typeface="Courier New"/>
                          <a:sym typeface="Courier New"/>
                        </a:rPr>
                        <a:t>x += 3</a:t>
                      </a:r>
                      <a:endParaRPr sz="1400" u="none" cap="none" strike="noStrike">
                        <a:latin typeface="Courier New"/>
                        <a:ea typeface="Courier New"/>
                        <a:cs typeface="Courier New"/>
                        <a:sym typeface="Courier New"/>
                      </a:endParaRPr>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Courier New"/>
                          <a:ea typeface="Courier New"/>
                          <a:cs typeface="Courier New"/>
                          <a:sym typeface="Courier New"/>
                        </a:rPr>
                        <a:t>-=</a:t>
                      </a:r>
                      <a:endParaRPr sz="1400" u="none" cap="none" strike="noStrike">
                        <a:latin typeface="Courier New"/>
                        <a:ea typeface="Courier New"/>
                        <a:cs typeface="Courier New"/>
                        <a:sym typeface="Courier New"/>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Courier New"/>
                          <a:ea typeface="Courier New"/>
                          <a:cs typeface="Courier New"/>
                          <a:sym typeface="Courier New"/>
                        </a:rPr>
                        <a:t>x = x - 3</a:t>
                      </a:r>
                      <a:endParaRPr sz="1400" u="none" cap="none" strike="noStrike">
                        <a:latin typeface="Courier New"/>
                        <a:ea typeface="Courier New"/>
                        <a:cs typeface="Courier New"/>
                        <a:sym typeface="Courier New"/>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Courier New"/>
                          <a:ea typeface="Courier New"/>
                          <a:cs typeface="Courier New"/>
                          <a:sym typeface="Courier New"/>
                        </a:rPr>
                        <a:t>x -= 3</a:t>
                      </a:r>
                      <a:endParaRPr sz="1400" u="none" cap="none" strike="noStrike">
                        <a:latin typeface="Courier New"/>
                        <a:ea typeface="Courier New"/>
                        <a:cs typeface="Courier New"/>
                        <a:sym typeface="Courier New"/>
                      </a:endParaRPr>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Courier New"/>
                          <a:ea typeface="Courier New"/>
                          <a:cs typeface="Courier New"/>
                          <a:sym typeface="Courier New"/>
                        </a:rPr>
                        <a:t>*=</a:t>
                      </a:r>
                      <a:endParaRPr sz="1400" u="none" cap="none" strike="noStrike">
                        <a:latin typeface="Courier New"/>
                        <a:ea typeface="Courier New"/>
                        <a:cs typeface="Courier New"/>
                        <a:sym typeface="Courier New"/>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Courier New"/>
                          <a:ea typeface="Courier New"/>
                          <a:cs typeface="Courier New"/>
                          <a:sym typeface="Courier New"/>
                        </a:rPr>
                        <a:t>x = x * 3</a:t>
                      </a:r>
                      <a:endParaRPr sz="1400" u="none" cap="none" strike="noStrike">
                        <a:latin typeface="Courier New"/>
                        <a:ea typeface="Courier New"/>
                        <a:cs typeface="Courier New"/>
                        <a:sym typeface="Courier New"/>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Courier New"/>
                          <a:ea typeface="Courier New"/>
                          <a:cs typeface="Courier New"/>
                          <a:sym typeface="Courier New"/>
                        </a:rPr>
                        <a:t>x *= 3</a:t>
                      </a:r>
                      <a:endParaRPr sz="1400" u="none" cap="none" strike="noStrike">
                        <a:latin typeface="Courier New"/>
                        <a:ea typeface="Courier New"/>
                        <a:cs typeface="Courier New"/>
                        <a:sym typeface="Courier New"/>
                      </a:endParaRPr>
                    </a:p>
                  </a:txBody>
                  <a:tcPr marT="91425" marB="91425" marR="91425" marL="91425">
                    <a:lnB cap="flat" cmpd="sng" w="9525">
                      <a:solidFill>
                        <a:srgbClr val="9E9E9E"/>
                      </a:solidFill>
                      <a:prstDash val="solid"/>
                      <a:round/>
                      <a:headEnd len="sm" w="sm" type="none"/>
                      <a:tailEnd len="sm" w="sm" type="none"/>
                    </a:lnB>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Courier New"/>
                          <a:ea typeface="Courier New"/>
                          <a:cs typeface="Courier New"/>
                          <a:sym typeface="Courier New"/>
                        </a:rPr>
                        <a:t>/=</a:t>
                      </a:r>
                      <a:endParaRPr sz="1400" u="none" cap="none" strike="noStrike">
                        <a:latin typeface="Courier New"/>
                        <a:ea typeface="Courier New"/>
                        <a:cs typeface="Courier New"/>
                        <a:sym typeface="Courier New"/>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Courier New"/>
                          <a:ea typeface="Courier New"/>
                          <a:cs typeface="Courier New"/>
                          <a:sym typeface="Courier New"/>
                        </a:rPr>
                        <a:t>x = x / 3</a:t>
                      </a:r>
                      <a:endParaRPr sz="1400" u="none" cap="none" strike="noStrike">
                        <a:latin typeface="Courier New"/>
                        <a:ea typeface="Courier New"/>
                        <a:cs typeface="Courier New"/>
                        <a:sym typeface="Courier New"/>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Courier New"/>
                          <a:ea typeface="Courier New"/>
                          <a:cs typeface="Courier New"/>
                          <a:sym typeface="Courier New"/>
                        </a:rPr>
                        <a:t>x /= 3</a:t>
                      </a:r>
                      <a:endParaRPr sz="1400" u="none" cap="none" strike="noStrike">
                        <a:latin typeface="Courier New"/>
                        <a:ea typeface="Courier New"/>
                        <a:cs typeface="Courier New"/>
                        <a:sym typeface="Courier New"/>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Courier New"/>
                          <a:ea typeface="Courier New"/>
                          <a:cs typeface="Courier New"/>
                          <a:sym typeface="Courier New"/>
                        </a:rPr>
                        <a:t>%=</a:t>
                      </a:r>
                      <a:endParaRPr sz="1400" u="none" cap="none" strike="noStrike">
                        <a:latin typeface="Courier New"/>
                        <a:ea typeface="Courier New"/>
                        <a:cs typeface="Courier New"/>
                        <a:sym typeface="Courier New"/>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Courier New"/>
                          <a:ea typeface="Courier New"/>
                          <a:cs typeface="Courier New"/>
                          <a:sym typeface="Courier New"/>
                        </a:rPr>
                        <a:t>x = x % 3</a:t>
                      </a:r>
                      <a:endParaRPr sz="1400" u="none" cap="none" strike="noStrike">
                        <a:latin typeface="Courier New"/>
                        <a:ea typeface="Courier New"/>
                        <a:cs typeface="Courier New"/>
                        <a:sym typeface="Courier New"/>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Courier New"/>
                          <a:ea typeface="Courier New"/>
                          <a:cs typeface="Courier New"/>
                          <a:sym typeface="Courier New"/>
                        </a:rPr>
                        <a:t>x %= 3</a:t>
                      </a:r>
                      <a:endParaRPr sz="1400" u="none" cap="none" strike="noStrike">
                        <a:latin typeface="Courier New"/>
                        <a:ea typeface="Courier New"/>
                        <a:cs typeface="Courier New"/>
                        <a:sym typeface="Courier New"/>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80"/>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Catamaran"/>
                <a:ea typeface="Catamaran"/>
                <a:cs typeface="Catamaran"/>
                <a:sym typeface="Catamaran"/>
              </a:rPr>
              <a:t>Exercise with Assignment Operators</a:t>
            </a:r>
            <a:endParaRPr>
              <a:latin typeface="Catamaran"/>
              <a:ea typeface="Catamaran"/>
              <a:cs typeface="Catamaran"/>
              <a:sym typeface="Catamaran"/>
            </a:endParaRPr>
          </a:p>
        </p:txBody>
      </p:sp>
      <p:sp>
        <p:nvSpPr>
          <p:cNvPr id="492" name="Google Shape;492;p80"/>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Catamaran"/>
              <a:buChar char="●"/>
            </a:pPr>
            <a:r>
              <a:rPr lang="en">
                <a:latin typeface="Catamaran"/>
                <a:ea typeface="Catamaran"/>
                <a:cs typeface="Catamaran"/>
                <a:sym typeface="Catamaran"/>
              </a:rPr>
              <a:t>Create </a:t>
            </a:r>
            <a:r>
              <a:rPr b="1" lang="en">
                <a:latin typeface="Catamaran"/>
                <a:ea typeface="Catamaran"/>
                <a:cs typeface="Catamaran"/>
                <a:sym typeface="Catamaran"/>
              </a:rPr>
              <a:t>1 integer.</a:t>
            </a:r>
            <a:endParaRPr>
              <a:latin typeface="Catamaran"/>
              <a:ea typeface="Catamaran"/>
              <a:cs typeface="Catamaran"/>
              <a:sym typeface="Catamaran"/>
            </a:endParaRPr>
          </a:p>
          <a:p>
            <a:pPr indent="-342900" lvl="0" marL="457200" rtl="0" algn="l">
              <a:spcBef>
                <a:spcPts val="0"/>
              </a:spcBef>
              <a:spcAft>
                <a:spcPts val="0"/>
              </a:spcAft>
              <a:buSzPts val="1800"/>
              <a:buFont typeface="Catamaran"/>
              <a:buChar char="●"/>
            </a:pPr>
            <a:r>
              <a:rPr lang="en">
                <a:latin typeface="Catamaran"/>
                <a:ea typeface="Catamaran"/>
                <a:cs typeface="Catamaran"/>
                <a:sym typeface="Catamaran"/>
              </a:rPr>
              <a:t>Use the assignment operators you just learned to add 20 to the integer. </a:t>
            </a:r>
            <a:endParaRPr>
              <a:latin typeface="Catamaran"/>
              <a:ea typeface="Catamaran"/>
              <a:cs typeface="Catamaran"/>
              <a:sym typeface="Catamaran"/>
            </a:endParaRPr>
          </a:p>
          <a:p>
            <a:pPr indent="-342900" lvl="0" marL="457200" rtl="0" algn="l">
              <a:spcBef>
                <a:spcPts val="0"/>
              </a:spcBef>
              <a:spcAft>
                <a:spcPts val="0"/>
              </a:spcAft>
              <a:buSzPts val="1800"/>
              <a:buFont typeface="Catamaran"/>
              <a:buChar char="●"/>
            </a:pPr>
            <a:r>
              <a:rPr b="1" lang="en">
                <a:latin typeface="Catamaran"/>
                <a:ea typeface="Catamaran"/>
                <a:cs typeface="Catamaran"/>
                <a:sym typeface="Catamaran"/>
              </a:rPr>
              <a:t>P</a:t>
            </a:r>
            <a:r>
              <a:rPr b="1" lang="en">
                <a:latin typeface="Catamaran"/>
                <a:ea typeface="Catamaran"/>
                <a:cs typeface="Catamaran"/>
                <a:sym typeface="Catamaran"/>
              </a:rPr>
              <a:t>rint </a:t>
            </a:r>
            <a:r>
              <a:rPr lang="en">
                <a:latin typeface="Catamaran"/>
                <a:ea typeface="Catamaran"/>
                <a:cs typeface="Catamaran"/>
                <a:sym typeface="Catamaran"/>
              </a:rPr>
              <a:t>the integer.</a:t>
            </a:r>
            <a:endParaRPr>
              <a:latin typeface="Catamaran"/>
              <a:ea typeface="Catamaran"/>
              <a:cs typeface="Catamaran"/>
              <a:sym typeface="Catamaran"/>
            </a:endParaRPr>
          </a:p>
        </p:txBody>
      </p:sp>
      <p:sp>
        <p:nvSpPr>
          <p:cNvPr id="493" name="Google Shape;493;p80"/>
          <p:cNvSpPr txBox="1"/>
          <p:nvPr/>
        </p:nvSpPr>
        <p:spPr>
          <a:xfrm>
            <a:off x="2845050" y="3167450"/>
            <a:ext cx="3475800" cy="1329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
                <a:latin typeface="Catamaran"/>
                <a:ea typeface="Catamaran"/>
                <a:cs typeface="Catamaran"/>
                <a:sym typeface="Catamaran"/>
              </a:rPr>
              <a:t>Sample Input:</a:t>
            </a:r>
            <a:endParaRPr b="0" i="0" sz="14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400"/>
              <a:buFont typeface="Arial"/>
              <a:buNone/>
            </a:pPr>
            <a:r>
              <a:rPr lang="en">
                <a:latin typeface="Courier New"/>
                <a:ea typeface="Courier New"/>
                <a:cs typeface="Courier New"/>
                <a:sym typeface="Courier New"/>
              </a:rPr>
              <a:t>Integer: 3</a:t>
            </a:r>
            <a:endParaRPr>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urier New"/>
              <a:ea typeface="Courier New"/>
              <a:cs typeface="Courier New"/>
              <a:sym typeface="Courier New"/>
            </a:endParaRPr>
          </a:p>
          <a:p>
            <a:pPr indent="0" lvl="0" marL="0" rtl="0" algn="l">
              <a:spcBef>
                <a:spcPts val="0"/>
              </a:spcBef>
              <a:spcAft>
                <a:spcPts val="0"/>
              </a:spcAft>
              <a:buClr>
                <a:srgbClr val="000000"/>
              </a:buClr>
              <a:buSzPts val="1400"/>
              <a:buFont typeface="Arial"/>
              <a:buNone/>
            </a:pPr>
            <a:r>
              <a:rPr lang="en">
                <a:latin typeface="Catamaran"/>
                <a:ea typeface="Catamaran"/>
                <a:cs typeface="Catamaran"/>
                <a:sym typeface="Catamaran"/>
              </a:rPr>
              <a:t>Output:</a:t>
            </a:r>
            <a:endParaRPr>
              <a:solidFill>
                <a:srgbClr val="FF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lang="en">
                <a:solidFill>
                  <a:srgbClr val="FF0000"/>
                </a:solidFill>
                <a:latin typeface="Courier New"/>
                <a:ea typeface="Courier New"/>
                <a:cs typeface="Courier New"/>
                <a:sym typeface="Courier New"/>
              </a:rPr>
              <a:t>23</a:t>
            </a:r>
            <a:endParaRPr i="0" sz="1400" u="none" cap="none" strike="noStrike">
              <a:solidFill>
                <a:srgbClr val="FF0000"/>
              </a:solidFill>
              <a:latin typeface="Courier New"/>
              <a:ea typeface="Courier New"/>
              <a:cs typeface="Courier New"/>
              <a:sym typeface="Courier New"/>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E7CC3"/>
        </a:solidFill>
      </p:bgPr>
    </p:bg>
    <p:spTree>
      <p:nvGrpSpPr>
        <p:cNvPr id="497" name="Shape 497"/>
        <p:cNvGrpSpPr/>
        <p:nvPr/>
      </p:nvGrpSpPr>
      <p:grpSpPr>
        <a:xfrm>
          <a:off x="0" y="0"/>
          <a:ext cx="0" cy="0"/>
          <a:chOff x="0" y="0"/>
          <a:chExt cx="0" cy="0"/>
        </a:xfrm>
      </p:grpSpPr>
      <p:sp>
        <p:nvSpPr>
          <p:cNvPr id="498" name="Google Shape;498;p81"/>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Catamaran"/>
                <a:ea typeface="Catamaran"/>
                <a:cs typeface="Catamaran"/>
                <a:sym typeface="Catamaran"/>
              </a:rPr>
              <a:t>Section 3a: </a:t>
            </a:r>
            <a:r>
              <a:rPr b="1" lang="en">
                <a:latin typeface="Catamaran"/>
                <a:ea typeface="Catamaran"/>
                <a:cs typeface="Catamaran"/>
                <a:sym typeface="Catamaran"/>
              </a:rPr>
              <a:t>Primitive </a:t>
            </a:r>
            <a:r>
              <a:rPr b="1" lang="en">
                <a:latin typeface="Catamaran"/>
                <a:ea typeface="Catamaran"/>
                <a:cs typeface="Catamaran"/>
                <a:sym typeface="Catamaran"/>
              </a:rPr>
              <a:t>Data Type</a:t>
            </a:r>
            <a:r>
              <a:rPr lang="en">
                <a:latin typeface="Catamaran"/>
                <a:ea typeface="Catamaran"/>
                <a:cs typeface="Catamaran"/>
                <a:sym typeface="Catamaran"/>
              </a:rPr>
              <a:t> Questions</a:t>
            </a:r>
            <a:endParaRPr>
              <a:latin typeface="Catamaran"/>
              <a:ea typeface="Catamaran"/>
              <a:cs typeface="Catamaran"/>
              <a:sym typeface="Catamaran"/>
            </a:endParaRPr>
          </a:p>
        </p:txBody>
      </p:sp>
      <p:sp>
        <p:nvSpPr>
          <p:cNvPr id="499" name="Google Shape;499;p81"/>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Catamaran"/>
              <a:buChar char="●"/>
            </a:pPr>
            <a:r>
              <a:rPr lang="en">
                <a:latin typeface="Catamaran"/>
                <a:ea typeface="Catamaran"/>
                <a:cs typeface="Catamaran"/>
                <a:sym typeface="Catamaran"/>
              </a:rPr>
              <a:t>Name </a:t>
            </a:r>
            <a:r>
              <a:rPr b="1" lang="en">
                <a:latin typeface="Catamaran"/>
                <a:ea typeface="Catamaran"/>
                <a:cs typeface="Catamaran"/>
                <a:sym typeface="Catamaran"/>
              </a:rPr>
              <a:t>3</a:t>
            </a:r>
            <a:r>
              <a:rPr lang="en">
                <a:latin typeface="Catamaran"/>
                <a:ea typeface="Catamaran"/>
                <a:cs typeface="Catamaran"/>
                <a:sym typeface="Catamaran"/>
              </a:rPr>
              <a:t> data types that we will use in Java!</a:t>
            </a:r>
            <a:endParaRPr>
              <a:latin typeface="Catamaran"/>
              <a:ea typeface="Catamaran"/>
              <a:cs typeface="Catamaran"/>
              <a:sym typeface="Catamaran"/>
            </a:endParaRPr>
          </a:p>
          <a:p>
            <a:pPr indent="-342900" lvl="0" marL="457200" rtl="0" algn="l">
              <a:spcBef>
                <a:spcPts val="0"/>
              </a:spcBef>
              <a:spcAft>
                <a:spcPts val="0"/>
              </a:spcAft>
              <a:buSzPts val="1800"/>
              <a:buFont typeface="Catamaran"/>
              <a:buChar char="●"/>
            </a:pPr>
            <a:r>
              <a:rPr lang="en">
                <a:latin typeface="Catamaran"/>
                <a:ea typeface="Catamaran"/>
                <a:cs typeface="Catamaran"/>
                <a:sym typeface="Catamaran"/>
              </a:rPr>
              <a:t>What are the </a:t>
            </a:r>
            <a:r>
              <a:rPr b="1" lang="en">
                <a:latin typeface="Catamaran"/>
                <a:ea typeface="Catamaran"/>
                <a:cs typeface="Catamaran"/>
                <a:sym typeface="Catamaran"/>
              </a:rPr>
              <a:t>order of operations</a:t>
            </a:r>
            <a:r>
              <a:rPr lang="en">
                <a:latin typeface="Catamaran"/>
                <a:ea typeface="Catamaran"/>
                <a:cs typeface="Catamaran"/>
                <a:sym typeface="Catamaran"/>
              </a:rPr>
              <a:t>?</a:t>
            </a:r>
            <a:endParaRPr>
              <a:latin typeface="Catamaran"/>
              <a:ea typeface="Catamaran"/>
              <a:cs typeface="Catamaran"/>
              <a:sym typeface="Catamaran"/>
            </a:endParaRPr>
          </a:p>
          <a:p>
            <a:pPr indent="-342900" lvl="0" marL="457200" rtl="0" algn="l">
              <a:spcBef>
                <a:spcPts val="0"/>
              </a:spcBef>
              <a:spcAft>
                <a:spcPts val="0"/>
              </a:spcAft>
              <a:buSzPts val="1800"/>
              <a:buFont typeface="Catamaran"/>
              <a:buChar char="●"/>
            </a:pPr>
            <a:r>
              <a:rPr lang="en">
                <a:latin typeface="Catamaran"/>
                <a:ea typeface="Catamaran"/>
                <a:cs typeface="Catamaran"/>
                <a:sym typeface="Catamaran"/>
              </a:rPr>
              <a:t>Name the </a:t>
            </a:r>
            <a:r>
              <a:rPr b="1" lang="en">
                <a:latin typeface="Catamaran"/>
                <a:ea typeface="Catamaran"/>
                <a:cs typeface="Catamaran"/>
                <a:sym typeface="Catamaran"/>
              </a:rPr>
              <a:t>types </a:t>
            </a:r>
            <a:r>
              <a:rPr lang="en">
                <a:latin typeface="Catamaran"/>
                <a:ea typeface="Catamaran"/>
                <a:cs typeface="Catamaran"/>
                <a:sym typeface="Catamaran"/>
              </a:rPr>
              <a:t>of operations we went over and define them!</a:t>
            </a:r>
            <a:endParaRPr>
              <a:latin typeface="Catamaran"/>
              <a:ea typeface="Catamaran"/>
              <a:cs typeface="Catamaran"/>
              <a:sym typeface="Catamaran"/>
            </a:endParaRPr>
          </a:p>
          <a:p>
            <a:pPr indent="-342900" lvl="0" marL="457200" rtl="0" algn="l">
              <a:spcBef>
                <a:spcPts val="0"/>
              </a:spcBef>
              <a:spcAft>
                <a:spcPts val="0"/>
              </a:spcAft>
              <a:buSzPts val="1800"/>
              <a:buFont typeface="Catamaran"/>
              <a:buChar char="●"/>
            </a:pPr>
            <a:r>
              <a:rPr lang="en">
                <a:latin typeface="Catamaran"/>
                <a:ea typeface="Catamaran"/>
                <a:cs typeface="Catamaran"/>
                <a:sym typeface="Catamaran"/>
              </a:rPr>
              <a:t>What are the </a:t>
            </a:r>
            <a:r>
              <a:rPr b="1" lang="en">
                <a:latin typeface="Catamaran"/>
                <a:ea typeface="Catamaran"/>
                <a:cs typeface="Catamaran"/>
                <a:sym typeface="Catamaran"/>
              </a:rPr>
              <a:t>6 </a:t>
            </a:r>
            <a:r>
              <a:rPr lang="en">
                <a:latin typeface="Catamaran"/>
                <a:ea typeface="Catamaran"/>
                <a:cs typeface="Catamaran"/>
                <a:sym typeface="Catamaran"/>
              </a:rPr>
              <a:t>numeric data types in java?</a:t>
            </a:r>
            <a:endParaRPr>
              <a:latin typeface="Catamaran"/>
              <a:ea typeface="Catamaran"/>
              <a:cs typeface="Catamaran"/>
              <a:sym typeface="Catamaran"/>
            </a:endParaRPr>
          </a:p>
          <a:p>
            <a:pPr indent="-342900" lvl="0" marL="457200" rtl="0" algn="l">
              <a:spcBef>
                <a:spcPts val="0"/>
              </a:spcBef>
              <a:spcAft>
                <a:spcPts val="0"/>
              </a:spcAft>
              <a:buSzPts val="1800"/>
              <a:buFont typeface="Catamaran"/>
              <a:buChar char="●"/>
            </a:pPr>
            <a:r>
              <a:rPr lang="en">
                <a:latin typeface="Catamaran"/>
                <a:ea typeface="Catamaran"/>
                <a:cs typeface="Catamaran"/>
                <a:sym typeface="Catamaran"/>
              </a:rPr>
              <a:t>Review </a:t>
            </a:r>
            <a:r>
              <a:rPr lang="en" u="sng">
                <a:solidFill>
                  <a:schemeClr val="hlink"/>
                </a:solidFill>
                <a:latin typeface="Catamaran"/>
                <a:ea typeface="Catamaran"/>
                <a:cs typeface="Catamaran"/>
                <a:sym typeface="Catamaran"/>
                <a:hlinkClick r:id="rId3"/>
              </a:rPr>
              <a:t>numbers with a kahoot!</a:t>
            </a:r>
            <a:endParaRPr>
              <a:latin typeface="Catamaran"/>
              <a:ea typeface="Catamaran"/>
              <a:cs typeface="Catamaran"/>
              <a:sym typeface="Catamaran"/>
            </a:endParaRPr>
          </a:p>
          <a:p>
            <a:pPr indent="0" lvl="0" marL="457200" rtl="0" algn="l">
              <a:spcBef>
                <a:spcPts val="0"/>
              </a:spcBef>
              <a:spcAft>
                <a:spcPts val="0"/>
              </a:spcAft>
              <a:buNone/>
            </a:pPr>
            <a:r>
              <a:t/>
            </a:r>
            <a:endParaRPr>
              <a:latin typeface="Catamaran"/>
              <a:ea typeface="Catamaran"/>
              <a:cs typeface="Catamaran"/>
              <a:sym typeface="Catamaran"/>
            </a:endParaRPr>
          </a:p>
          <a:p>
            <a:pPr indent="0" lvl="0" marL="0" rtl="0" algn="l">
              <a:spcBef>
                <a:spcPts val="0"/>
              </a:spcBef>
              <a:spcAft>
                <a:spcPts val="0"/>
              </a:spcAft>
              <a:buNone/>
            </a:pPr>
            <a:r>
              <a:t/>
            </a:r>
            <a:endParaRPr b="1">
              <a:latin typeface="Catamaran"/>
              <a:ea typeface="Catamaran"/>
              <a:cs typeface="Catamaran"/>
              <a:sym typeface="Catamaran"/>
            </a:endParaRPr>
          </a:p>
          <a:p>
            <a:pPr indent="0" lvl="0" marL="0" rtl="0" algn="l">
              <a:spcBef>
                <a:spcPts val="0"/>
              </a:spcBef>
              <a:spcAft>
                <a:spcPts val="0"/>
              </a:spcAft>
              <a:buNone/>
            </a:pPr>
            <a:r>
              <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E7CC3"/>
        </a:solidFill>
      </p:bgPr>
    </p:bg>
    <p:spTree>
      <p:nvGrpSpPr>
        <p:cNvPr id="503" name="Shape 503"/>
        <p:cNvGrpSpPr/>
        <p:nvPr/>
      </p:nvGrpSpPr>
      <p:grpSpPr>
        <a:xfrm>
          <a:off x="0" y="0"/>
          <a:ext cx="0" cy="0"/>
          <a:chOff x="0" y="0"/>
          <a:chExt cx="0" cy="0"/>
        </a:xfrm>
      </p:grpSpPr>
      <p:sp>
        <p:nvSpPr>
          <p:cNvPr id="504" name="Google Shape;504;p82"/>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300">
                <a:latin typeface="Catamaran"/>
                <a:ea typeface="Catamaran"/>
                <a:cs typeface="Catamaran"/>
                <a:sym typeface="Catamaran"/>
              </a:rPr>
              <a:t>Section 3b: </a:t>
            </a:r>
            <a:r>
              <a:rPr b="1" lang="en" sz="4300">
                <a:latin typeface="Catamaran"/>
                <a:ea typeface="Catamaran"/>
                <a:cs typeface="Catamaran"/>
                <a:sym typeface="Catamaran"/>
              </a:rPr>
              <a:t>Strings</a:t>
            </a:r>
            <a:endParaRPr b="1" sz="4300">
              <a:latin typeface="Catamaran"/>
              <a:ea typeface="Catamaran"/>
              <a:cs typeface="Catamaran"/>
              <a:sym typeface="Catamaran"/>
            </a:endParaRPr>
          </a:p>
        </p:txBody>
      </p:sp>
      <p:sp>
        <p:nvSpPr>
          <p:cNvPr id="505" name="Google Shape;505;p82"/>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tamaran"/>
                <a:ea typeface="Catamaran"/>
                <a:cs typeface="Catamaran"/>
                <a:sym typeface="Catamaran"/>
              </a:rPr>
              <a:t>The string data type and how we can use it!</a:t>
            </a:r>
            <a:endParaRPr>
              <a:latin typeface="Catamaran"/>
              <a:ea typeface="Catamaran"/>
              <a:cs typeface="Catamaran"/>
              <a:sym typeface="Catamaran"/>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83"/>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latin typeface="Catamaran"/>
                <a:ea typeface="Catamaran"/>
                <a:cs typeface="Catamaran"/>
                <a:sym typeface="Catamaran"/>
              </a:rPr>
              <a:t>Strings</a:t>
            </a:r>
            <a:endParaRPr>
              <a:latin typeface="Catamaran"/>
              <a:ea typeface="Catamaran"/>
              <a:cs typeface="Catamaran"/>
              <a:sym typeface="Catamaran"/>
            </a:endParaRPr>
          </a:p>
        </p:txBody>
      </p:sp>
      <p:sp>
        <p:nvSpPr>
          <p:cNvPr id="511" name="Google Shape;511;p83"/>
          <p:cNvSpPr txBox="1"/>
          <p:nvPr>
            <p:ph idx="1" type="body"/>
          </p:nvPr>
        </p:nvSpPr>
        <p:spPr>
          <a:xfrm>
            <a:off x="471900" y="1919075"/>
            <a:ext cx="8222100" cy="5118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A reference data type used for storing text</a:t>
            </a:r>
            <a:endParaRPr>
              <a:latin typeface="Catamaran"/>
              <a:ea typeface="Catamaran"/>
              <a:cs typeface="Catamaran"/>
              <a:sym typeface="Catamaran"/>
            </a:endParaRPr>
          </a:p>
          <a:p>
            <a:pPr indent="-317500" lvl="1" marL="914400" rtl="0" algn="l">
              <a:lnSpc>
                <a:spcPct val="115000"/>
              </a:lnSpc>
              <a:spcBef>
                <a:spcPts val="0"/>
              </a:spcBef>
              <a:spcAft>
                <a:spcPts val="0"/>
              </a:spcAft>
              <a:buSzPts val="1400"/>
              <a:buFont typeface="Catamaran"/>
              <a:buChar char="○"/>
            </a:pPr>
            <a:r>
              <a:rPr lang="en">
                <a:latin typeface="Catamaran"/>
                <a:ea typeface="Catamaran"/>
                <a:cs typeface="Catamaran"/>
                <a:sym typeface="Catamaran"/>
              </a:rPr>
              <a:t>Stores a </a:t>
            </a:r>
            <a:r>
              <a:rPr lang="en">
                <a:latin typeface="Catamaran"/>
                <a:ea typeface="Catamaran"/>
                <a:cs typeface="Catamaran"/>
                <a:sym typeface="Catamaran"/>
              </a:rPr>
              <a:t>sequence</a:t>
            </a:r>
            <a:r>
              <a:rPr lang="en">
                <a:latin typeface="Catamaran"/>
                <a:ea typeface="Catamaran"/>
                <a:cs typeface="Catamaran"/>
                <a:sym typeface="Catamaran"/>
              </a:rPr>
              <a:t> of many </a:t>
            </a:r>
            <a:r>
              <a:rPr lang="en">
                <a:latin typeface="Catamaran"/>
                <a:ea typeface="Catamaran"/>
                <a:cs typeface="Catamaran"/>
                <a:sym typeface="Catamaran"/>
              </a:rPr>
              <a:t>different</a:t>
            </a:r>
            <a:r>
              <a:rPr lang="en">
                <a:latin typeface="Catamaran"/>
                <a:ea typeface="Catamaran"/>
                <a:cs typeface="Catamaran"/>
                <a:sym typeface="Catamaran"/>
              </a:rPr>
              <a:t> characters</a:t>
            </a:r>
            <a:endParaRPr>
              <a:latin typeface="Catamaran"/>
              <a:ea typeface="Catamaran"/>
              <a:cs typeface="Catamaran"/>
              <a:sym typeface="Catamaran"/>
            </a:endParaRPr>
          </a:p>
          <a:p>
            <a:pPr indent="-342900" lvl="0" marL="457200" rtl="0" algn="l">
              <a:lnSpc>
                <a:spcPct val="115000"/>
              </a:lnSpc>
              <a:spcBef>
                <a:spcPts val="0"/>
              </a:spcBef>
              <a:spcAft>
                <a:spcPts val="0"/>
              </a:spcAft>
              <a:buSzPts val="1800"/>
              <a:buChar char="●"/>
            </a:pPr>
            <a:r>
              <a:rPr lang="en">
                <a:latin typeface="Catamaran"/>
                <a:ea typeface="Catamaran"/>
                <a:cs typeface="Catamaran"/>
                <a:sym typeface="Catamaran"/>
              </a:rPr>
              <a:t>Contained by double quotes, </a:t>
            </a:r>
            <a:r>
              <a:rPr b="1" lang="en">
                <a:latin typeface="Catamaran"/>
                <a:ea typeface="Catamaran"/>
                <a:cs typeface="Catamaran"/>
                <a:sym typeface="Catamaran"/>
              </a:rPr>
              <a:t>not </a:t>
            </a:r>
            <a:r>
              <a:rPr lang="en">
                <a:latin typeface="Catamaran"/>
                <a:ea typeface="Catamaran"/>
                <a:cs typeface="Catamaran"/>
                <a:sym typeface="Catamaran"/>
              </a:rPr>
              <a:t>single quotes</a:t>
            </a:r>
            <a:endParaRPr>
              <a:latin typeface="Catamaran"/>
              <a:ea typeface="Catamaran"/>
              <a:cs typeface="Catamaran"/>
              <a:sym typeface="Catamaran"/>
            </a:endParaRPr>
          </a:p>
        </p:txBody>
      </p:sp>
      <p:sp>
        <p:nvSpPr>
          <p:cNvPr id="512" name="Google Shape;512;p83"/>
          <p:cNvSpPr txBox="1"/>
          <p:nvPr/>
        </p:nvSpPr>
        <p:spPr>
          <a:xfrm>
            <a:off x="447000" y="2969600"/>
            <a:ext cx="8271900" cy="19434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tamaran"/>
                <a:ea typeface="Catamaran"/>
                <a:cs typeface="Catamaran"/>
                <a:sym typeface="Catamaran"/>
              </a:rPr>
              <a:t>Code:</a:t>
            </a:r>
            <a:endParaRPr b="0" i="0" sz="18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BF39C0"/>
                </a:solidFill>
                <a:latin typeface="Courier New"/>
                <a:ea typeface="Courier New"/>
                <a:cs typeface="Courier New"/>
                <a:sym typeface="Courier New"/>
              </a:rPr>
              <a:t>String</a:t>
            </a:r>
            <a:r>
              <a:rPr b="0" i="0" lang="en" sz="1800" u="none" cap="none" strike="noStrike">
                <a:solidFill>
                  <a:srgbClr val="000000"/>
                </a:solidFill>
                <a:latin typeface="Courier New"/>
                <a:ea typeface="Courier New"/>
                <a:cs typeface="Courier New"/>
                <a:sym typeface="Courier New"/>
              </a:rPr>
              <a:t> myString =</a:t>
            </a:r>
            <a:r>
              <a:rPr b="0" i="0" lang="en" sz="1800" u="none" cap="none" strike="noStrike">
                <a:solidFill>
                  <a:srgbClr val="333333"/>
                </a:solidFill>
                <a:latin typeface="Courier New"/>
                <a:ea typeface="Courier New"/>
                <a:cs typeface="Courier New"/>
                <a:sym typeface="Courier New"/>
              </a:rPr>
              <a:t> </a:t>
            </a:r>
            <a:r>
              <a:rPr b="0" i="0" lang="en" sz="1800" u="none" cap="none" strike="noStrike">
                <a:solidFill>
                  <a:srgbClr val="CC0000"/>
                </a:solidFill>
                <a:latin typeface="Courier New"/>
                <a:ea typeface="Courier New"/>
                <a:cs typeface="Courier New"/>
                <a:sym typeface="Courier New"/>
              </a:rPr>
              <a:t>"This is a double-quoted string."</a:t>
            </a:r>
            <a:r>
              <a:rPr b="0" i="0" lang="en" sz="1800" u="none" cap="none" strike="noStrike">
                <a:solidFill>
                  <a:srgbClr val="000000"/>
                </a:solidFill>
                <a:latin typeface="Courier New"/>
                <a:ea typeface="Courier New"/>
                <a:cs typeface="Courier New"/>
                <a:sym typeface="Courier New"/>
              </a:rPr>
              <a:t>;</a:t>
            </a:r>
            <a:endParaRPr b="0" i="0" sz="18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38761D"/>
                </a:solidFill>
                <a:latin typeface="Courier New"/>
                <a:ea typeface="Courier New"/>
                <a:cs typeface="Courier New"/>
                <a:sym typeface="Courier New"/>
              </a:rPr>
              <a:t>System.out.println</a:t>
            </a:r>
            <a:r>
              <a:rPr b="0" i="0" lang="en" sz="1600" u="none" cap="none" strike="noStrike">
                <a:solidFill>
                  <a:srgbClr val="000000"/>
                </a:solidFill>
                <a:latin typeface="Courier New"/>
                <a:ea typeface="Courier New"/>
                <a:cs typeface="Courier New"/>
                <a:sym typeface="Courier New"/>
              </a:rPr>
              <a:t>(myString);</a:t>
            </a:r>
            <a:endParaRPr b="0" i="0" sz="18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CC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tamaran"/>
                <a:ea typeface="Catamaran"/>
                <a:cs typeface="Catamaran"/>
                <a:sym typeface="Catamaran"/>
              </a:rPr>
              <a:t>Output:</a:t>
            </a:r>
            <a:endParaRPr b="0" i="0" sz="18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ourier New"/>
                <a:ea typeface="Courier New"/>
                <a:cs typeface="Courier New"/>
                <a:sym typeface="Courier New"/>
              </a:rPr>
              <a:t>This is a double-quoted string.</a:t>
            </a:r>
            <a:endParaRPr b="0" i="0" sz="18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30"/>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latin typeface="Catamaran"/>
                <a:ea typeface="Catamaran"/>
                <a:cs typeface="Catamaran"/>
                <a:sym typeface="Catamaran"/>
              </a:rPr>
              <a:t>Why is it important?</a:t>
            </a:r>
            <a:endParaRPr>
              <a:latin typeface="Catamaran"/>
              <a:ea typeface="Catamaran"/>
              <a:cs typeface="Catamaran"/>
              <a:sym typeface="Catamaran"/>
            </a:endParaRPr>
          </a:p>
        </p:txBody>
      </p:sp>
      <p:sp>
        <p:nvSpPr>
          <p:cNvPr id="144" name="Google Shape;144;p30"/>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Coding allows everything computer-related to run: programs, software, the Internet, phone apps, etc.</a:t>
            </a:r>
            <a:endParaRPr>
              <a:latin typeface="Catamaran"/>
              <a:ea typeface="Catamaran"/>
              <a:cs typeface="Catamaran"/>
              <a:sym typeface="Catamaran"/>
            </a:endParaRPr>
          </a:p>
          <a:p>
            <a:pPr indent="0" lvl="0" marL="457200" rtl="0" algn="l">
              <a:lnSpc>
                <a:spcPct val="115000"/>
              </a:lnSpc>
              <a:spcBef>
                <a:spcPts val="0"/>
              </a:spcBef>
              <a:spcAft>
                <a:spcPts val="0"/>
              </a:spcAft>
              <a:buNone/>
            </a:pPr>
            <a:r>
              <a:t/>
            </a:r>
            <a:endParaRPr>
              <a:latin typeface="Catamaran"/>
              <a:ea typeface="Catamaran"/>
              <a:cs typeface="Catamaran"/>
              <a:sym typeface="Catamaran"/>
            </a:endParaRPr>
          </a:p>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Coding is a valuable skill that can lead to a high-paying job.</a:t>
            </a:r>
            <a:endParaRPr>
              <a:latin typeface="Catamaran"/>
              <a:ea typeface="Catamaran"/>
              <a:cs typeface="Catamaran"/>
              <a:sym typeface="Catamaran"/>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id="517" name="Google Shape;517;p84"/>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latin typeface="Catamaran"/>
                <a:ea typeface="Catamaran"/>
                <a:cs typeface="Catamaran"/>
                <a:sym typeface="Catamaran"/>
              </a:rPr>
              <a:t>Concatenation</a:t>
            </a:r>
            <a:endParaRPr>
              <a:latin typeface="Catamaran"/>
              <a:ea typeface="Catamaran"/>
              <a:cs typeface="Catamaran"/>
              <a:sym typeface="Catamaran"/>
            </a:endParaRPr>
          </a:p>
        </p:txBody>
      </p:sp>
      <p:sp>
        <p:nvSpPr>
          <p:cNvPr id="518" name="Google Shape;518;p84"/>
          <p:cNvSpPr txBox="1"/>
          <p:nvPr>
            <p:ph idx="1" type="body"/>
          </p:nvPr>
        </p:nvSpPr>
        <p:spPr>
          <a:xfrm>
            <a:off x="471900" y="1919075"/>
            <a:ext cx="8222100" cy="4776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A </a:t>
            </a:r>
            <a:r>
              <a:rPr b="1" lang="en">
                <a:latin typeface="Catamaran"/>
                <a:ea typeface="Catamaran"/>
                <a:cs typeface="Catamaran"/>
                <a:sym typeface="Catamaran"/>
              </a:rPr>
              <a:t>p</a:t>
            </a:r>
            <a:r>
              <a:rPr b="1" lang="en">
                <a:latin typeface="Catamaran"/>
                <a:ea typeface="Catamaran"/>
                <a:cs typeface="Catamaran"/>
                <a:sym typeface="Catamaran"/>
              </a:rPr>
              <a:t>lus </a:t>
            </a:r>
            <a:r>
              <a:rPr lang="en">
                <a:latin typeface="Catamaran"/>
                <a:ea typeface="Catamaran"/>
                <a:cs typeface="Catamaran"/>
                <a:sym typeface="Catamaran"/>
              </a:rPr>
              <a:t>sign combines two strings into one</a:t>
            </a:r>
            <a:endParaRPr>
              <a:latin typeface="Catamaran"/>
              <a:ea typeface="Catamaran"/>
              <a:cs typeface="Catamaran"/>
              <a:sym typeface="Catamaran"/>
            </a:endParaRPr>
          </a:p>
        </p:txBody>
      </p:sp>
      <p:sp>
        <p:nvSpPr>
          <p:cNvPr id="519" name="Google Shape;519;p84"/>
          <p:cNvSpPr txBox="1"/>
          <p:nvPr/>
        </p:nvSpPr>
        <p:spPr>
          <a:xfrm>
            <a:off x="484200" y="2396675"/>
            <a:ext cx="8197500" cy="2396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atamaran"/>
                <a:ea typeface="Catamaran"/>
                <a:cs typeface="Catamaran"/>
                <a:sym typeface="Catamaran"/>
              </a:rPr>
              <a:t>Code:</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BF39C0"/>
                </a:solidFill>
                <a:latin typeface="Courier New"/>
                <a:ea typeface="Courier New"/>
                <a:cs typeface="Courier New"/>
                <a:sym typeface="Courier New"/>
              </a:rPr>
              <a:t>String</a:t>
            </a:r>
            <a:r>
              <a:rPr b="0" i="0" lang="en" sz="1600" u="none" cap="none" strike="noStrike">
                <a:solidFill>
                  <a:srgbClr val="000000"/>
                </a:solidFill>
                <a:latin typeface="Courier New"/>
                <a:ea typeface="Courier New"/>
                <a:cs typeface="Courier New"/>
                <a:sym typeface="Courier New"/>
              </a:rPr>
              <a:t> firstName = </a:t>
            </a:r>
            <a:r>
              <a:rPr lang="en" sz="1600">
                <a:solidFill>
                  <a:srgbClr val="CC0000"/>
                </a:solidFill>
                <a:latin typeface="Courier New"/>
                <a:ea typeface="Courier New"/>
                <a:cs typeface="Courier New"/>
                <a:sym typeface="Courier New"/>
              </a:rPr>
              <a:t>"A</a:t>
            </a:r>
            <a:r>
              <a:rPr b="0" i="0" lang="en" sz="1600" u="none" cap="none" strike="noStrike">
                <a:solidFill>
                  <a:srgbClr val="CC0000"/>
                </a:solidFill>
                <a:latin typeface="Courier New"/>
                <a:ea typeface="Courier New"/>
                <a:cs typeface="Courier New"/>
                <a:sym typeface="Courier New"/>
              </a:rPr>
              <a:t>da</a:t>
            </a:r>
            <a:r>
              <a:rPr lang="en" sz="1600">
                <a:solidFill>
                  <a:srgbClr val="CC0000"/>
                </a:solidFill>
                <a:latin typeface="Courier New"/>
                <a:ea typeface="Courier New"/>
                <a:cs typeface="Courier New"/>
                <a:sym typeface="Courier New"/>
              </a:rPr>
              <a:t>"</a:t>
            </a:r>
            <a:r>
              <a:rPr b="0" i="0" lang="en" sz="1600" u="none" cap="none" strike="noStrike">
                <a:solidFill>
                  <a:srgbClr val="000000"/>
                </a:solidFill>
                <a:latin typeface="Courier New"/>
                <a:ea typeface="Courier New"/>
                <a:cs typeface="Courier New"/>
                <a:sym typeface="Courier New"/>
              </a:rPr>
              <a:t>;</a:t>
            </a:r>
            <a:endParaRPr b="0" i="0" sz="16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BF39C0"/>
                </a:solidFill>
                <a:latin typeface="Courier New"/>
                <a:ea typeface="Courier New"/>
                <a:cs typeface="Courier New"/>
                <a:sym typeface="Courier New"/>
              </a:rPr>
              <a:t>String</a:t>
            </a:r>
            <a:r>
              <a:rPr b="0" i="0" lang="en" sz="1600" u="none" cap="none" strike="noStrike">
                <a:solidFill>
                  <a:srgbClr val="000000"/>
                </a:solidFill>
                <a:latin typeface="Courier New"/>
                <a:ea typeface="Courier New"/>
                <a:cs typeface="Courier New"/>
                <a:sym typeface="Courier New"/>
              </a:rPr>
              <a:t> lastName = </a:t>
            </a:r>
            <a:r>
              <a:rPr lang="en" sz="1600">
                <a:solidFill>
                  <a:srgbClr val="CC0000"/>
                </a:solidFill>
                <a:latin typeface="Courier New"/>
                <a:ea typeface="Courier New"/>
                <a:cs typeface="Courier New"/>
                <a:sym typeface="Courier New"/>
              </a:rPr>
              <a:t>"</a:t>
            </a:r>
            <a:r>
              <a:rPr b="0" i="0" lang="en" sz="1600" u="none" cap="none" strike="noStrike">
                <a:solidFill>
                  <a:srgbClr val="CC0000"/>
                </a:solidFill>
                <a:latin typeface="Courier New"/>
                <a:ea typeface="Courier New"/>
                <a:cs typeface="Courier New"/>
                <a:sym typeface="Courier New"/>
              </a:rPr>
              <a:t>Lovelace</a:t>
            </a:r>
            <a:r>
              <a:rPr lang="en" sz="1600">
                <a:solidFill>
                  <a:srgbClr val="CC0000"/>
                </a:solidFill>
                <a:latin typeface="Courier New"/>
                <a:ea typeface="Courier New"/>
                <a:cs typeface="Courier New"/>
                <a:sym typeface="Courier New"/>
              </a:rPr>
              <a:t>"</a:t>
            </a:r>
            <a:r>
              <a:rPr b="0" i="0" lang="en" sz="1600" u="none" cap="none" strike="noStrike">
                <a:solidFill>
                  <a:srgbClr val="000000"/>
                </a:solidFill>
                <a:latin typeface="Courier New"/>
                <a:ea typeface="Courier New"/>
                <a:cs typeface="Courier New"/>
                <a:sym typeface="Courier New"/>
              </a:rPr>
              <a:t>;</a:t>
            </a:r>
            <a:endParaRPr b="0" i="0" sz="16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BF39C0"/>
                </a:solidFill>
                <a:latin typeface="Courier New"/>
                <a:ea typeface="Courier New"/>
                <a:cs typeface="Courier New"/>
                <a:sym typeface="Courier New"/>
              </a:rPr>
              <a:t>String</a:t>
            </a:r>
            <a:r>
              <a:rPr b="0" i="0" lang="en" sz="1600" u="none" cap="none" strike="noStrike">
                <a:solidFill>
                  <a:srgbClr val="000000"/>
                </a:solidFill>
                <a:latin typeface="Courier New"/>
                <a:ea typeface="Courier New"/>
                <a:cs typeface="Courier New"/>
                <a:sym typeface="Courier New"/>
              </a:rPr>
              <a:t> fullName = firstName + </a:t>
            </a:r>
            <a:r>
              <a:rPr lang="en" sz="1600">
                <a:solidFill>
                  <a:srgbClr val="CC0000"/>
                </a:solidFill>
                <a:latin typeface="Courier New"/>
                <a:ea typeface="Courier New"/>
                <a:cs typeface="Courier New"/>
                <a:sym typeface="Courier New"/>
              </a:rPr>
              <a:t>"</a:t>
            </a:r>
            <a:r>
              <a:rPr b="0" i="0" lang="en" sz="1600" u="none" cap="none" strike="noStrike">
                <a:solidFill>
                  <a:srgbClr val="CC0000"/>
                </a:solidFill>
                <a:latin typeface="Courier New"/>
                <a:ea typeface="Courier New"/>
                <a:cs typeface="Courier New"/>
                <a:sym typeface="Courier New"/>
              </a:rPr>
              <a:t> </a:t>
            </a:r>
            <a:r>
              <a:rPr lang="en" sz="1600">
                <a:solidFill>
                  <a:srgbClr val="CC0000"/>
                </a:solidFill>
                <a:latin typeface="Courier New"/>
                <a:ea typeface="Courier New"/>
                <a:cs typeface="Courier New"/>
                <a:sym typeface="Courier New"/>
              </a:rPr>
              <a:t>"</a:t>
            </a:r>
            <a:r>
              <a:rPr b="0" i="0" lang="en" sz="1600" u="none" cap="none" strike="noStrike">
                <a:solidFill>
                  <a:srgbClr val="333333"/>
                </a:solidFill>
                <a:latin typeface="Courier New"/>
                <a:ea typeface="Courier New"/>
                <a:cs typeface="Courier New"/>
                <a:sym typeface="Courier New"/>
              </a:rPr>
              <a:t> </a:t>
            </a:r>
            <a:r>
              <a:rPr b="0" i="0" lang="en" sz="1600" u="none" cap="none" strike="noStrike">
                <a:solidFill>
                  <a:srgbClr val="000000"/>
                </a:solidFill>
                <a:latin typeface="Courier New"/>
                <a:ea typeface="Courier New"/>
                <a:cs typeface="Courier New"/>
                <a:sym typeface="Courier New"/>
              </a:rPr>
              <a:t>+ lastName;</a:t>
            </a:r>
            <a:endParaRPr b="0" i="0" sz="16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333333"/>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38761D"/>
                </a:solidFill>
                <a:latin typeface="Courier New"/>
                <a:ea typeface="Courier New"/>
                <a:cs typeface="Courier New"/>
                <a:sym typeface="Courier New"/>
              </a:rPr>
              <a:t>System.out.println</a:t>
            </a:r>
            <a:r>
              <a:rPr b="0" i="0" lang="en" sz="1600" u="none" cap="none" strike="noStrike">
                <a:solidFill>
                  <a:srgbClr val="000000"/>
                </a:solidFill>
                <a:latin typeface="Courier New"/>
                <a:ea typeface="Courier New"/>
                <a:cs typeface="Courier New"/>
                <a:sym typeface="Courier New"/>
              </a:rPr>
              <a:t>(fullName);</a:t>
            </a:r>
            <a:endParaRPr b="0" i="0" sz="16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333333"/>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333333"/>
                </a:solidFill>
                <a:latin typeface="Catamaran"/>
                <a:ea typeface="Catamaran"/>
                <a:cs typeface="Catamaran"/>
                <a:sym typeface="Catamaran"/>
              </a:rPr>
              <a:t>Output:</a:t>
            </a:r>
            <a:endParaRPr b="0" i="0" sz="1600" u="none" cap="none" strike="noStrike">
              <a:solidFill>
                <a:srgbClr val="333333"/>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ourier New"/>
                <a:ea typeface="Courier New"/>
                <a:cs typeface="Courier New"/>
                <a:sym typeface="Courier New"/>
              </a:rPr>
              <a:t>Ada Lovelace</a:t>
            </a:r>
            <a:endParaRPr b="0" i="0" sz="1600" u="none" cap="none" strike="noStrike">
              <a:solidFill>
                <a:srgbClr val="000000"/>
              </a:solidFill>
              <a:latin typeface="Roboto"/>
              <a:ea typeface="Roboto"/>
              <a:cs typeface="Roboto"/>
              <a:sym typeface="Roboto"/>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p85"/>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latin typeface="Catamaran"/>
                <a:ea typeface="Catamaran"/>
                <a:cs typeface="Catamaran"/>
                <a:sym typeface="Catamaran"/>
              </a:rPr>
              <a:t>Concatenation (continued)</a:t>
            </a:r>
            <a:endParaRPr>
              <a:latin typeface="Catamaran"/>
              <a:ea typeface="Catamaran"/>
              <a:cs typeface="Catamaran"/>
              <a:sym typeface="Catamaran"/>
            </a:endParaRPr>
          </a:p>
        </p:txBody>
      </p:sp>
      <p:sp>
        <p:nvSpPr>
          <p:cNvPr id="525" name="Google Shape;525;p85"/>
          <p:cNvSpPr txBox="1"/>
          <p:nvPr>
            <p:ph idx="1" type="body"/>
          </p:nvPr>
        </p:nvSpPr>
        <p:spPr>
          <a:xfrm>
            <a:off x="471900" y="1919075"/>
            <a:ext cx="8222100" cy="4515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You can </a:t>
            </a:r>
            <a:r>
              <a:rPr lang="en">
                <a:latin typeface="Catamaran"/>
                <a:ea typeface="Catamaran"/>
                <a:cs typeface="Catamaran"/>
                <a:sym typeface="Catamaran"/>
              </a:rPr>
              <a:t>use as many plus signs as you want when composing messages</a:t>
            </a:r>
            <a:endParaRPr>
              <a:latin typeface="Catamaran"/>
              <a:ea typeface="Catamaran"/>
              <a:cs typeface="Catamaran"/>
              <a:sym typeface="Catamaran"/>
            </a:endParaRPr>
          </a:p>
        </p:txBody>
      </p:sp>
      <p:sp>
        <p:nvSpPr>
          <p:cNvPr id="526" name="Google Shape;526;p85"/>
          <p:cNvSpPr txBox="1"/>
          <p:nvPr/>
        </p:nvSpPr>
        <p:spPr>
          <a:xfrm>
            <a:off x="478800" y="2370575"/>
            <a:ext cx="8208300" cy="26448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tamaran"/>
                <a:ea typeface="Catamaran"/>
                <a:cs typeface="Catamaran"/>
                <a:sym typeface="Catamaran"/>
              </a:rPr>
              <a:t>Code:</a:t>
            </a:r>
            <a:endParaRPr b="0" i="0" sz="14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BF39C0"/>
                </a:solidFill>
                <a:latin typeface="Courier New"/>
                <a:ea typeface="Courier New"/>
                <a:cs typeface="Courier New"/>
                <a:sym typeface="Courier New"/>
              </a:rPr>
              <a:t>String</a:t>
            </a:r>
            <a:r>
              <a:rPr b="0" i="0" lang="en" sz="1400" u="none" cap="none" strike="noStrike">
                <a:solidFill>
                  <a:srgbClr val="000000"/>
                </a:solidFill>
                <a:latin typeface="Courier New"/>
                <a:ea typeface="Courier New"/>
                <a:cs typeface="Courier New"/>
                <a:sym typeface="Courier New"/>
              </a:rPr>
              <a:t> firstName = </a:t>
            </a:r>
            <a:r>
              <a:rPr lang="en">
                <a:solidFill>
                  <a:srgbClr val="CC0000"/>
                </a:solidFill>
                <a:latin typeface="Courier New"/>
                <a:ea typeface="Courier New"/>
                <a:cs typeface="Courier New"/>
                <a:sym typeface="Courier New"/>
              </a:rPr>
              <a:t>"</a:t>
            </a:r>
            <a:r>
              <a:rPr b="0" i="0" lang="en" sz="1400" u="none" cap="none" strike="noStrike">
                <a:solidFill>
                  <a:srgbClr val="CC0000"/>
                </a:solidFill>
                <a:latin typeface="Courier New"/>
                <a:ea typeface="Courier New"/>
                <a:cs typeface="Courier New"/>
                <a:sym typeface="Courier New"/>
              </a:rPr>
              <a:t>Ada</a:t>
            </a:r>
            <a:r>
              <a:rPr lang="en">
                <a:solidFill>
                  <a:srgbClr val="CC0000"/>
                </a:solidFill>
                <a:latin typeface="Courier New"/>
                <a:ea typeface="Courier New"/>
                <a:cs typeface="Courier New"/>
                <a:sym typeface="Courier New"/>
              </a:rPr>
              <a:t>"</a:t>
            </a:r>
            <a:r>
              <a:rPr b="0" i="0" lang="en" sz="1400" u="none" cap="none" strike="noStrike">
                <a:solidFill>
                  <a:srgbClr val="000000"/>
                </a:solidFill>
                <a:latin typeface="Courier New"/>
                <a:ea typeface="Courier New"/>
                <a:cs typeface="Courier New"/>
                <a:sym typeface="Courier New"/>
              </a:rPr>
              <a:t>;</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BF39C0"/>
                </a:solidFill>
                <a:latin typeface="Courier New"/>
                <a:ea typeface="Courier New"/>
                <a:cs typeface="Courier New"/>
                <a:sym typeface="Courier New"/>
              </a:rPr>
              <a:t>String</a:t>
            </a:r>
            <a:r>
              <a:rPr b="0" i="0" lang="en" sz="1400" u="none" cap="none" strike="noStrike">
                <a:solidFill>
                  <a:srgbClr val="000000"/>
                </a:solidFill>
                <a:latin typeface="Courier New"/>
                <a:ea typeface="Courier New"/>
                <a:cs typeface="Courier New"/>
                <a:sym typeface="Courier New"/>
              </a:rPr>
              <a:t> lastName = </a:t>
            </a:r>
            <a:r>
              <a:rPr lang="en">
                <a:solidFill>
                  <a:srgbClr val="CC0000"/>
                </a:solidFill>
                <a:latin typeface="Courier New"/>
                <a:ea typeface="Courier New"/>
                <a:cs typeface="Courier New"/>
                <a:sym typeface="Courier New"/>
              </a:rPr>
              <a:t>"</a:t>
            </a:r>
            <a:r>
              <a:rPr b="0" i="0" lang="en" sz="1400" u="none" cap="none" strike="noStrike">
                <a:solidFill>
                  <a:srgbClr val="CC0000"/>
                </a:solidFill>
                <a:latin typeface="Courier New"/>
                <a:ea typeface="Courier New"/>
                <a:cs typeface="Courier New"/>
                <a:sym typeface="Courier New"/>
              </a:rPr>
              <a:t>Lovelace</a:t>
            </a:r>
            <a:r>
              <a:rPr lang="en">
                <a:solidFill>
                  <a:srgbClr val="CC0000"/>
                </a:solidFill>
                <a:latin typeface="Courier New"/>
                <a:ea typeface="Courier New"/>
                <a:cs typeface="Courier New"/>
                <a:sym typeface="Courier New"/>
              </a:rPr>
              <a:t>"</a:t>
            </a:r>
            <a:r>
              <a:rPr b="0" i="0" lang="en" sz="1400" u="none" cap="none" strike="noStrike">
                <a:solidFill>
                  <a:srgbClr val="000000"/>
                </a:solidFill>
                <a:latin typeface="Courier New"/>
                <a:ea typeface="Courier New"/>
                <a:cs typeface="Courier New"/>
                <a:sym typeface="Courier New"/>
              </a:rPr>
              <a:t>;</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BF39C0"/>
                </a:solidFill>
                <a:latin typeface="Courier New"/>
                <a:ea typeface="Courier New"/>
                <a:cs typeface="Courier New"/>
                <a:sym typeface="Courier New"/>
              </a:rPr>
              <a:t>String</a:t>
            </a:r>
            <a:r>
              <a:rPr b="0" i="0" lang="en" sz="1400" u="none" cap="none" strike="noStrike">
                <a:solidFill>
                  <a:srgbClr val="000000"/>
                </a:solidFill>
                <a:latin typeface="Courier New"/>
                <a:ea typeface="Courier New"/>
                <a:cs typeface="Courier New"/>
                <a:sym typeface="Courier New"/>
              </a:rPr>
              <a:t> fullName = firstName + </a:t>
            </a:r>
            <a:r>
              <a:rPr lang="en">
                <a:solidFill>
                  <a:srgbClr val="CC0000"/>
                </a:solidFill>
                <a:latin typeface="Courier New"/>
                <a:ea typeface="Courier New"/>
                <a:cs typeface="Courier New"/>
                <a:sym typeface="Courier New"/>
              </a:rPr>
              <a:t>"</a:t>
            </a:r>
            <a:r>
              <a:rPr b="0" i="0" lang="en" sz="1400" u="none" cap="none" strike="noStrike">
                <a:solidFill>
                  <a:srgbClr val="CC0000"/>
                </a:solidFill>
                <a:latin typeface="Courier New"/>
                <a:ea typeface="Courier New"/>
                <a:cs typeface="Courier New"/>
                <a:sym typeface="Courier New"/>
              </a:rPr>
              <a:t> </a:t>
            </a:r>
            <a:r>
              <a:rPr lang="en">
                <a:solidFill>
                  <a:srgbClr val="CC0000"/>
                </a:solidFill>
                <a:latin typeface="Courier New"/>
                <a:ea typeface="Courier New"/>
                <a:cs typeface="Courier New"/>
                <a:sym typeface="Courier New"/>
              </a:rPr>
              <a:t>"</a:t>
            </a:r>
            <a:r>
              <a:rPr b="0" i="0" lang="en" sz="1400" u="none" cap="none" strike="noStrike">
                <a:solidFill>
                  <a:srgbClr val="000000"/>
                </a:solidFill>
                <a:latin typeface="Courier New"/>
                <a:ea typeface="Courier New"/>
                <a:cs typeface="Courier New"/>
                <a:sym typeface="Courier New"/>
              </a:rPr>
              <a:t> + lastName;</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BF39C0"/>
                </a:solidFill>
                <a:latin typeface="Courier New"/>
                <a:ea typeface="Courier New"/>
                <a:cs typeface="Courier New"/>
                <a:sym typeface="Courier New"/>
              </a:rPr>
              <a:t>String</a:t>
            </a:r>
            <a:r>
              <a:rPr b="0" i="0" lang="en" sz="1400" u="none" cap="none" strike="noStrike">
                <a:solidFill>
                  <a:srgbClr val="000000"/>
                </a:solidFill>
                <a:latin typeface="Courier New"/>
                <a:ea typeface="Courier New"/>
                <a:cs typeface="Courier New"/>
                <a:sym typeface="Courier New"/>
              </a:rPr>
              <a:t> message = fullName + </a:t>
            </a:r>
            <a:r>
              <a:rPr lang="en">
                <a:solidFill>
                  <a:srgbClr val="CC0000"/>
                </a:solidFill>
                <a:latin typeface="Courier New"/>
                <a:ea typeface="Courier New"/>
                <a:cs typeface="Courier New"/>
                <a:sym typeface="Courier New"/>
              </a:rPr>
              <a:t>"</a:t>
            </a:r>
            <a:r>
              <a:rPr b="0" i="0" lang="en" sz="1400" u="none" cap="none" strike="noStrike">
                <a:solidFill>
                  <a:srgbClr val="CC0000"/>
                </a:solidFill>
                <a:latin typeface="Courier New"/>
                <a:ea typeface="Courier New"/>
                <a:cs typeface="Courier New"/>
                <a:sym typeface="Courier New"/>
              </a:rPr>
              <a:t> </a:t>
            </a:r>
            <a:r>
              <a:rPr lang="en">
                <a:solidFill>
                  <a:srgbClr val="CC0000"/>
                </a:solidFill>
                <a:latin typeface="Courier New"/>
                <a:ea typeface="Courier New"/>
                <a:cs typeface="Courier New"/>
                <a:sym typeface="Courier New"/>
              </a:rPr>
              <a:t>"</a:t>
            </a:r>
            <a:r>
              <a:rPr b="0" i="0" lang="en" sz="1400" u="none" cap="none" strike="noStrike">
                <a:solidFill>
                  <a:srgbClr val="000000"/>
                </a:solidFill>
                <a:latin typeface="Courier New"/>
                <a:ea typeface="Courier New"/>
                <a:cs typeface="Courier New"/>
                <a:sym typeface="Courier New"/>
              </a:rPr>
              <a:t> + </a:t>
            </a:r>
            <a:r>
              <a:rPr b="0" i="0" lang="en" sz="1400" u="none" cap="none" strike="noStrike">
                <a:solidFill>
                  <a:srgbClr val="CC0000"/>
                </a:solidFill>
                <a:latin typeface="Courier New"/>
                <a:ea typeface="Courier New"/>
                <a:cs typeface="Courier New"/>
                <a:sym typeface="Courier New"/>
              </a:rPr>
              <a:t>"was considered the world's first computer programmer."</a:t>
            </a:r>
            <a:r>
              <a:rPr b="0" i="0" lang="en" sz="1400" u="none" cap="none" strike="noStrike">
                <a:solidFill>
                  <a:srgbClr val="000000"/>
                </a:solidFill>
                <a:latin typeface="Courier New"/>
                <a:ea typeface="Courier New"/>
                <a:cs typeface="Courier New"/>
                <a:sym typeface="Courier New"/>
              </a:rPr>
              <a:t>;</a:t>
            </a:r>
            <a:r>
              <a:rPr b="0" i="0" lang="en" sz="1400" u="none" cap="none" strike="noStrike">
                <a:solidFill>
                  <a:srgbClr val="CC0000"/>
                </a:solidFill>
                <a:latin typeface="Courier New"/>
                <a:ea typeface="Courier New"/>
                <a:cs typeface="Courier New"/>
                <a:sym typeface="Courier New"/>
              </a:rPr>
              <a:t> </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38761D"/>
                </a:solidFill>
                <a:latin typeface="Courier New"/>
                <a:ea typeface="Courier New"/>
                <a:cs typeface="Courier New"/>
                <a:sym typeface="Courier New"/>
              </a:rPr>
              <a:t>System.out.println</a:t>
            </a:r>
            <a:r>
              <a:rPr b="0" i="0" lang="en" sz="1400" u="none" cap="none" strike="noStrike">
                <a:solidFill>
                  <a:srgbClr val="000000"/>
                </a:solidFill>
                <a:latin typeface="Courier New"/>
                <a:ea typeface="Courier New"/>
                <a:cs typeface="Courier New"/>
                <a:sym typeface="Courier New"/>
              </a:rPr>
              <a:t>(message);</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Catamaran"/>
                <a:ea typeface="Catamaran"/>
                <a:cs typeface="Catamaran"/>
                <a:sym typeface="Catamaran"/>
              </a:rPr>
              <a:t>Output:</a:t>
            </a:r>
            <a:endParaRPr b="0" i="0" sz="13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urier New"/>
                <a:ea typeface="Courier New"/>
                <a:cs typeface="Courier New"/>
                <a:sym typeface="Courier New"/>
              </a:rPr>
              <a:t>Ada Lovelace was considered the world's first computer programmer.</a:t>
            </a:r>
            <a:endParaRPr b="0" i="0" sz="1400" u="none" cap="none" strike="noStrike">
              <a:solidFill>
                <a:srgbClr val="000000"/>
              </a:solidFill>
              <a:latin typeface="Roboto"/>
              <a:ea typeface="Roboto"/>
              <a:cs typeface="Roboto"/>
              <a:sym typeface="Roboto"/>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86"/>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latin typeface="Catamaran"/>
                <a:ea typeface="Catamaran"/>
                <a:cs typeface="Catamaran"/>
                <a:sym typeface="Catamaran"/>
              </a:rPr>
              <a:t>Concatenation (continued)</a:t>
            </a:r>
            <a:endParaRPr>
              <a:latin typeface="Catamaran"/>
              <a:ea typeface="Catamaran"/>
              <a:cs typeface="Catamaran"/>
              <a:sym typeface="Catamaran"/>
            </a:endParaRPr>
          </a:p>
        </p:txBody>
      </p:sp>
      <p:sp>
        <p:nvSpPr>
          <p:cNvPr id="532" name="Google Shape;532;p86"/>
          <p:cNvSpPr txBox="1"/>
          <p:nvPr>
            <p:ph idx="1" type="body"/>
          </p:nvPr>
        </p:nvSpPr>
        <p:spPr>
          <a:xfrm>
            <a:off x="471900" y="1919075"/>
            <a:ext cx="8222100" cy="13467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The </a:t>
            </a:r>
            <a:r>
              <a:rPr b="1" lang="en">
                <a:latin typeface="Catamaran"/>
                <a:ea typeface="Catamaran"/>
                <a:cs typeface="Catamaran"/>
                <a:sym typeface="Catamaran"/>
              </a:rPr>
              <a:t>+</a:t>
            </a:r>
            <a:r>
              <a:rPr lang="en">
                <a:latin typeface="Catamaran"/>
                <a:ea typeface="Catamaran"/>
                <a:cs typeface="Catamaran"/>
                <a:sym typeface="Catamaran"/>
              </a:rPr>
              <a:t> operator is used for both </a:t>
            </a:r>
            <a:r>
              <a:rPr b="1" lang="en">
                <a:latin typeface="Catamaran"/>
                <a:ea typeface="Catamaran"/>
                <a:cs typeface="Catamaran"/>
                <a:sym typeface="Catamaran"/>
              </a:rPr>
              <a:t>numbers </a:t>
            </a:r>
            <a:r>
              <a:rPr lang="en">
                <a:latin typeface="Catamaran"/>
                <a:ea typeface="Catamaran"/>
                <a:cs typeface="Catamaran"/>
                <a:sym typeface="Catamaran"/>
              </a:rPr>
              <a:t>and </a:t>
            </a:r>
            <a:r>
              <a:rPr b="1" lang="en">
                <a:latin typeface="Catamaran"/>
                <a:ea typeface="Catamaran"/>
                <a:cs typeface="Catamaran"/>
                <a:sym typeface="Catamaran"/>
              </a:rPr>
              <a:t>strings</a:t>
            </a:r>
            <a:endParaRPr b="1">
              <a:latin typeface="Catamaran"/>
              <a:ea typeface="Catamaran"/>
              <a:cs typeface="Catamaran"/>
              <a:sym typeface="Catamaran"/>
            </a:endParaRPr>
          </a:p>
          <a:p>
            <a:pPr indent="-317500" lvl="1" marL="914400" rtl="0" algn="l">
              <a:lnSpc>
                <a:spcPct val="115000"/>
              </a:lnSpc>
              <a:spcBef>
                <a:spcPts val="0"/>
              </a:spcBef>
              <a:spcAft>
                <a:spcPts val="0"/>
              </a:spcAft>
              <a:buSzPts val="1400"/>
              <a:buFont typeface="Catamaran"/>
              <a:buChar char="○"/>
            </a:pPr>
            <a:r>
              <a:rPr lang="en">
                <a:latin typeface="Catamaran"/>
                <a:ea typeface="Catamaran"/>
                <a:cs typeface="Catamaran"/>
                <a:sym typeface="Catamaran"/>
              </a:rPr>
              <a:t>Numbers are </a:t>
            </a:r>
            <a:r>
              <a:rPr b="1" lang="en">
                <a:latin typeface="Catamaran"/>
                <a:ea typeface="Catamaran"/>
                <a:cs typeface="Catamaran"/>
                <a:sym typeface="Catamaran"/>
              </a:rPr>
              <a:t>added</a:t>
            </a:r>
            <a:r>
              <a:rPr lang="en">
                <a:latin typeface="Catamaran"/>
                <a:ea typeface="Catamaran"/>
                <a:cs typeface="Catamaran"/>
                <a:sym typeface="Catamaran"/>
              </a:rPr>
              <a:t>, while strings are </a:t>
            </a:r>
            <a:r>
              <a:rPr b="1" lang="en">
                <a:latin typeface="Catamaran"/>
                <a:ea typeface="Catamaran"/>
                <a:cs typeface="Catamaran"/>
                <a:sym typeface="Catamaran"/>
              </a:rPr>
              <a:t>concatenated</a:t>
            </a:r>
            <a:endParaRPr b="1">
              <a:latin typeface="Catamaran"/>
              <a:ea typeface="Catamaran"/>
              <a:cs typeface="Catamaran"/>
              <a:sym typeface="Catamaran"/>
            </a:endParaRPr>
          </a:p>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Adding number and string results in </a:t>
            </a:r>
            <a:r>
              <a:rPr b="1" lang="en">
                <a:latin typeface="Catamaran"/>
                <a:ea typeface="Catamaran"/>
                <a:cs typeface="Catamaran"/>
                <a:sym typeface="Catamaran"/>
              </a:rPr>
              <a:t>string </a:t>
            </a:r>
            <a:r>
              <a:rPr lang="en">
                <a:latin typeface="Catamaran"/>
                <a:ea typeface="Catamaran"/>
                <a:cs typeface="Catamaran"/>
                <a:sym typeface="Catamaran"/>
              </a:rPr>
              <a:t>concatenation</a:t>
            </a:r>
            <a:endParaRPr>
              <a:latin typeface="Catamaran"/>
              <a:ea typeface="Catamaran"/>
              <a:cs typeface="Catamaran"/>
              <a:sym typeface="Catamaran"/>
            </a:endParaRPr>
          </a:p>
        </p:txBody>
      </p:sp>
      <p:sp>
        <p:nvSpPr>
          <p:cNvPr id="533" name="Google Shape;533;p86"/>
          <p:cNvSpPr txBox="1"/>
          <p:nvPr/>
        </p:nvSpPr>
        <p:spPr>
          <a:xfrm>
            <a:off x="478800" y="3273625"/>
            <a:ext cx="8208300" cy="15894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tamaran"/>
                <a:ea typeface="Catamaran"/>
                <a:cs typeface="Catamaran"/>
                <a:sym typeface="Catamaran"/>
              </a:rPr>
              <a:t>Code:</a:t>
            </a:r>
            <a:endParaRPr b="0" i="0" sz="14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BF39C0"/>
                </a:solidFill>
                <a:latin typeface="Courier New"/>
                <a:ea typeface="Courier New"/>
                <a:cs typeface="Courier New"/>
                <a:sym typeface="Courier New"/>
              </a:rPr>
              <a:t>String</a:t>
            </a:r>
            <a:r>
              <a:rPr b="0" i="0" lang="en" sz="1400" u="none" cap="none" strike="noStrike">
                <a:solidFill>
                  <a:srgbClr val="000000"/>
                </a:solidFill>
                <a:latin typeface="Courier New"/>
                <a:ea typeface="Courier New"/>
                <a:cs typeface="Courier New"/>
                <a:sym typeface="Courier New"/>
              </a:rPr>
              <a:t> x = </a:t>
            </a:r>
            <a:r>
              <a:rPr lang="en">
                <a:solidFill>
                  <a:srgbClr val="CC0000"/>
                </a:solidFill>
                <a:latin typeface="Courier New"/>
                <a:ea typeface="Courier New"/>
                <a:cs typeface="Courier New"/>
                <a:sym typeface="Courier New"/>
              </a:rPr>
              <a:t>"</a:t>
            </a:r>
            <a:r>
              <a:rPr b="0" i="0" lang="en" sz="1400" u="none" cap="none" strike="noStrike">
                <a:solidFill>
                  <a:srgbClr val="CC0000"/>
                </a:solidFill>
                <a:latin typeface="Courier New"/>
                <a:ea typeface="Courier New"/>
                <a:cs typeface="Courier New"/>
                <a:sym typeface="Courier New"/>
              </a:rPr>
              <a:t>10</a:t>
            </a:r>
            <a:r>
              <a:rPr lang="en">
                <a:solidFill>
                  <a:srgbClr val="CC0000"/>
                </a:solidFill>
                <a:latin typeface="Courier New"/>
                <a:ea typeface="Courier New"/>
                <a:cs typeface="Courier New"/>
                <a:sym typeface="Courier New"/>
              </a:rPr>
              <a:t>"</a:t>
            </a:r>
            <a:r>
              <a:rPr b="0" i="0" lang="en" sz="1400" u="none" cap="none" strike="noStrike">
                <a:solidFill>
                  <a:srgbClr val="000000"/>
                </a:solidFill>
                <a:latin typeface="Courier New"/>
                <a:ea typeface="Courier New"/>
                <a:cs typeface="Courier New"/>
                <a:sym typeface="Courier New"/>
              </a:rPr>
              <a:t>;</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BF39C0"/>
                </a:solidFill>
                <a:latin typeface="Courier New"/>
                <a:ea typeface="Courier New"/>
                <a:cs typeface="Courier New"/>
                <a:sym typeface="Courier New"/>
              </a:rPr>
              <a:t>int</a:t>
            </a:r>
            <a:r>
              <a:rPr b="0" i="0" lang="en" sz="1400" u="none" cap="none" strike="noStrike">
                <a:solidFill>
                  <a:srgbClr val="000000"/>
                </a:solidFill>
                <a:latin typeface="Courier New"/>
                <a:ea typeface="Courier New"/>
                <a:cs typeface="Courier New"/>
                <a:sym typeface="Courier New"/>
              </a:rPr>
              <a:t> y = 24;</a:t>
            </a:r>
            <a:endParaRPr b="0" i="0" sz="1400" u="none" cap="none" strike="noStrike">
              <a:solidFill>
                <a:srgbClr val="000000"/>
              </a:solidFill>
              <a:latin typeface="Courier New"/>
              <a:ea typeface="Courier New"/>
              <a:cs typeface="Courier New"/>
              <a:sym typeface="Courier New"/>
            </a:endParaRPr>
          </a:p>
          <a:p>
            <a:pPr indent="0" lvl="0" marL="0" rtl="0" algn="l">
              <a:spcBef>
                <a:spcPts val="0"/>
              </a:spcBef>
              <a:spcAft>
                <a:spcPts val="0"/>
              </a:spcAft>
              <a:buClr>
                <a:srgbClr val="000000"/>
              </a:buClr>
              <a:buSzPts val="1400"/>
              <a:buFont typeface="Arial"/>
              <a:buNone/>
            </a:pPr>
            <a:r>
              <a:rPr lang="en">
                <a:solidFill>
                  <a:srgbClr val="38761D"/>
                </a:solidFill>
                <a:latin typeface="Courier New"/>
                <a:ea typeface="Courier New"/>
                <a:cs typeface="Courier New"/>
                <a:sym typeface="Courier New"/>
              </a:rPr>
              <a:t>System.out.println</a:t>
            </a:r>
            <a:r>
              <a:rPr lang="en">
                <a:latin typeface="Courier New"/>
                <a:ea typeface="Courier New"/>
                <a:cs typeface="Courier New"/>
                <a:sym typeface="Courier New"/>
              </a:rPr>
              <a:t>(x + y);</a:t>
            </a:r>
            <a:endParaRPr>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Catamaran"/>
                <a:ea typeface="Catamaran"/>
                <a:cs typeface="Catamaran"/>
                <a:sym typeface="Catamaran"/>
              </a:rPr>
              <a:t>Output:</a:t>
            </a:r>
            <a:endParaRPr b="0" i="0" sz="13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urier New"/>
                <a:ea typeface="Courier New"/>
                <a:cs typeface="Courier New"/>
                <a:sym typeface="Courier New"/>
              </a:rPr>
              <a:t>1024</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p87"/>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Catamaran"/>
                <a:ea typeface="Catamaran"/>
                <a:cs typeface="Catamaran"/>
                <a:sym typeface="Catamaran"/>
              </a:rPr>
              <a:t>Exercise with Concatenation</a:t>
            </a:r>
            <a:endParaRPr>
              <a:latin typeface="Catamaran"/>
              <a:ea typeface="Catamaran"/>
              <a:cs typeface="Catamaran"/>
              <a:sym typeface="Catamaran"/>
            </a:endParaRPr>
          </a:p>
        </p:txBody>
      </p:sp>
      <p:sp>
        <p:nvSpPr>
          <p:cNvPr id="539" name="Google Shape;539;p87"/>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tamaran"/>
                <a:ea typeface="Catamaran"/>
                <a:cs typeface="Catamaran"/>
                <a:sym typeface="Catamaran"/>
              </a:rPr>
              <a:t>Stephen is at the supermarket, and he wants to know his total cost. He bought </a:t>
            </a:r>
            <a:r>
              <a:rPr b="1" lang="en">
                <a:latin typeface="Catamaran"/>
                <a:ea typeface="Catamaran"/>
                <a:cs typeface="Catamaran"/>
                <a:sym typeface="Catamaran"/>
              </a:rPr>
              <a:t>5 pizzas</a:t>
            </a:r>
            <a:r>
              <a:rPr lang="en">
                <a:latin typeface="Catamaran"/>
                <a:ea typeface="Catamaran"/>
                <a:cs typeface="Catamaran"/>
                <a:sym typeface="Catamaran"/>
              </a:rPr>
              <a:t>, which cost </a:t>
            </a:r>
            <a:r>
              <a:rPr b="1" lang="en">
                <a:latin typeface="Catamaran"/>
                <a:ea typeface="Catamaran"/>
                <a:cs typeface="Catamaran"/>
                <a:sym typeface="Catamaran"/>
              </a:rPr>
              <a:t>$14.35 each</a:t>
            </a:r>
            <a:r>
              <a:rPr lang="en">
                <a:latin typeface="Catamaran"/>
                <a:ea typeface="Catamaran"/>
                <a:cs typeface="Catamaran"/>
                <a:sym typeface="Catamaran"/>
              </a:rPr>
              <a:t>. </a:t>
            </a:r>
            <a:r>
              <a:rPr b="1" lang="en">
                <a:latin typeface="Catamaran"/>
                <a:ea typeface="Catamaran"/>
                <a:cs typeface="Catamaran"/>
                <a:sym typeface="Catamaran"/>
              </a:rPr>
              <a:t>Print his total cost</a:t>
            </a:r>
            <a:r>
              <a:rPr lang="en">
                <a:latin typeface="Catamaran"/>
                <a:ea typeface="Catamaran"/>
                <a:cs typeface="Catamaran"/>
                <a:sym typeface="Catamaran"/>
              </a:rPr>
              <a:t> like the output shown below.</a:t>
            </a:r>
            <a:endParaRPr>
              <a:latin typeface="Catamaran"/>
              <a:ea typeface="Catamaran"/>
              <a:cs typeface="Catamaran"/>
              <a:sym typeface="Catamaran"/>
            </a:endParaRPr>
          </a:p>
        </p:txBody>
      </p:sp>
      <p:sp>
        <p:nvSpPr>
          <p:cNvPr id="540" name="Google Shape;540;p87"/>
          <p:cNvSpPr txBox="1"/>
          <p:nvPr/>
        </p:nvSpPr>
        <p:spPr>
          <a:xfrm>
            <a:off x="2845050" y="3180225"/>
            <a:ext cx="3475800" cy="8886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
                <a:latin typeface="Catamaran"/>
                <a:ea typeface="Catamaran"/>
                <a:cs typeface="Catamaran"/>
                <a:sym typeface="Catamaran"/>
              </a:rPr>
              <a:t>Sample Output:</a:t>
            </a:r>
            <a:endParaRPr>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400"/>
              <a:buFont typeface="Arial"/>
              <a:buNone/>
            </a:pPr>
            <a:r>
              <a:t/>
            </a:r>
            <a:endParaRPr>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400"/>
              <a:buFont typeface="Arial"/>
              <a:buNone/>
            </a:pPr>
            <a:r>
              <a:rPr lang="en">
                <a:solidFill>
                  <a:srgbClr val="FF0000"/>
                </a:solidFill>
                <a:latin typeface="Courier New"/>
                <a:ea typeface="Courier New"/>
                <a:cs typeface="Courier New"/>
                <a:sym typeface="Courier New"/>
              </a:rPr>
              <a:t>Total Cost: $71.75</a:t>
            </a:r>
            <a:endParaRPr i="0" sz="1400" u="none" cap="none" strike="noStrike">
              <a:solidFill>
                <a:srgbClr val="FF0000"/>
              </a:solidFill>
              <a:latin typeface="Courier New"/>
              <a:ea typeface="Courier New"/>
              <a:cs typeface="Courier New"/>
              <a:sym typeface="Courier New"/>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88"/>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Catamaran"/>
                <a:ea typeface="Catamaran"/>
                <a:cs typeface="Catamaran"/>
                <a:sym typeface="Catamaran"/>
              </a:rPr>
              <a:t>Indexing</a:t>
            </a:r>
            <a:endParaRPr>
              <a:latin typeface="Catamaran"/>
              <a:ea typeface="Catamaran"/>
              <a:cs typeface="Catamaran"/>
              <a:sym typeface="Catamaran"/>
            </a:endParaRPr>
          </a:p>
        </p:txBody>
      </p:sp>
      <p:sp>
        <p:nvSpPr>
          <p:cNvPr id="546" name="Google Shape;546;p88"/>
          <p:cNvSpPr txBox="1"/>
          <p:nvPr>
            <p:ph idx="1" type="body"/>
          </p:nvPr>
        </p:nvSpPr>
        <p:spPr>
          <a:xfrm>
            <a:off x="460950" y="1919075"/>
            <a:ext cx="8222100" cy="271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Catamaran"/>
              <a:buChar char="●"/>
            </a:pPr>
            <a:r>
              <a:rPr lang="en">
                <a:latin typeface="Catamaran"/>
                <a:ea typeface="Catamaran"/>
                <a:cs typeface="Catamaran"/>
                <a:sym typeface="Catamaran"/>
              </a:rPr>
              <a:t>S</a:t>
            </a:r>
            <a:r>
              <a:rPr lang="en">
                <a:latin typeface="Catamaran"/>
                <a:ea typeface="Catamaran"/>
                <a:cs typeface="Catamaran"/>
                <a:sym typeface="Catamaran"/>
              </a:rPr>
              <a:t>trings are a list of characters</a:t>
            </a:r>
            <a:endParaRPr>
              <a:latin typeface="Catamaran"/>
              <a:ea typeface="Catamaran"/>
              <a:cs typeface="Catamaran"/>
              <a:sym typeface="Catamaran"/>
            </a:endParaRPr>
          </a:p>
          <a:p>
            <a:pPr indent="-317500" lvl="1" marL="914400" rtl="0" algn="l">
              <a:spcBef>
                <a:spcPts val="0"/>
              </a:spcBef>
              <a:spcAft>
                <a:spcPts val="0"/>
              </a:spcAft>
              <a:buSzPts val="1400"/>
              <a:buFont typeface="Catamaran"/>
              <a:buChar char="○"/>
            </a:pPr>
            <a:r>
              <a:rPr lang="en">
                <a:latin typeface="Catamaran"/>
                <a:ea typeface="Catamaran"/>
                <a:cs typeface="Catamaran"/>
                <a:sym typeface="Catamaran"/>
              </a:rPr>
              <a:t>Each character has its own index, which specifies the position of the character</a:t>
            </a:r>
            <a:endParaRPr>
              <a:latin typeface="Catamaran"/>
              <a:ea typeface="Catamaran"/>
              <a:cs typeface="Catamaran"/>
              <a:sym typeface="Catamaran"/>
            </a:endParaRPr>
          </a:p>
          <a:p>
            <a:pPr indent="-317500" lvl="1" marL="914400" rtl="0" algn="l">
              <a:spcBef>
                <a:spcPts val="0"/>
              </a:spcBef>
              <a:spcAft>
                <a:spcPts val="0"/>
              </a:spcAft>
              <a:buSzPts val="1400"/>
              <a:buFont typeface="Catamaran"/>
              <a:buChar char="○"/>
            </a:pPr>
            <a:r>
              <a:rPr lang="en">
                <a:latin typeface="Catamaran"/>
                <a:ea typeface="Catamaran"/>
                <a:cs typeface="Catamaran"/>
                <a:sym typeface="Catamaran"/>
              </a:rPr>
              <a:t>In Java, when we are numbering (indexing) things we almost always start counting with 0. Keep this in mind for the future. This is called 0 indexing.</a:t>
            </a:r>
            <a:endParaRPr>
              <a:latin typeface="Catamaran"/>
              <a:ea typeface="Catamaran"/>
              <a:cs typeface="Catamaran"/>
              <a:sym typeface="Catamaran"/>
            </a:endParaRPr>
          </a:p>
          <a:p>
            <a:pPr indent="-342900" lvl="0" marL="457200" rtl="0" algn="l">
              <a:spcBef>
                <a:spcPts val="0"/>
              </a:spcBef>
              <a:spcAft>
                <a:spcPts val="0"/>
              </a:spcAft>
              <a:buSzPts val="1800"/>
              <a:buFont typeface="Catamaran"/>
              <a:buChar char="●"/>
            </a:pPr>
            <a:r>
              <a:rPr lang="en">
                <a:latin typeface="Catamaran"/>
                <a:ea typeface="Catamaran"/>
                <a:cs typeface="Catamaran"/>
                <a:sym typeface="Catamaran"/>
              </a:rPr>
              <a:t>Example: “Hello, World!”</a:t>
            </a:r>
            <a:endParaRPr>
              <a:latin typeface="Catamaran"/>
              <a:ea typeface="Catamaran"/>
              <a:cs typeface="Catamaran"/>
              <a:sym typeface="Catamaran"/>
            </a:endParaRPr>
          </a:p>
        </p:txBody>
      </p:sp>
      <p:sp>
        <p:nvSpPr>
          <p:cNvPr id="547" name="Google Shape;547;p88"/>
          <p:cNvSpPr txBox="1"/>
          <p:nvPr/>
        </p:nvSpPr>
        <p:spPr>
          <a:xfrm>
            <a:off x="2005800" y="3472700"/>
            <a:ext cx="394800" cy="400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Roboto"/>
                <a:ea typeface="Roboto"/>
                <a:cs typeface="Roboto"/>
                <a:sym typeface="Roboto"/>
              </a:rPr>
              <a:t>H</a:t>
            </a:r>
            <a:endParaRPr>
              <a:latin typeface="Roboto"/>
              <a:ea typeface="Roboto"/>
              <a:cs typeface="Roboto"/>
              <a:sym typeface="Roboto"/>
            </a:endParaRPr>
          </a:p>
        </p:txBody>
      </p:sp>
      <p:sp>
        <p:nvSpPr>
          <p:cNvPr id="548" name="Google Shape;548;p88"/>
          <p:cNvSpPr txBox="1"/>
          <p:nvPr/>
        </p:nvSpPr>
        <p:spPr>
          <a:xfrm>
            <a:off x="2005800" y="3877400"/>
            <a:ext cx="394800" cy="400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Roboto"/>
                <a:ea typeface="Roboto"/>
                <a:cs typeface="Roboto"/>
                <a:sym typeface="Roboto"/>
              </a:rPr>
              <a:t>0</a:t>
            </a:r>
            <a:endParaRPr>
              <a:latin typeface="Roboto"/>
              <a:ea typeface="Roboto"/>
              <a:cs typeface="Roboto"/>
              <a:sym typeface="Roboto"/>
            </a:endParaRPr>
          </a:p>
        </p:txBody>
      </p:sp>
      <p:sp>
        <p:nvSpPr>
          <p:cNvPr id="549" name="Google Shape;549;p88"/>
          <p:cNvSpPr txBox="1"/>
          <p:nvPr/>
        </p:nvSpPr>
        <p:spPr>
          <a:xfrm>
            <a:off x="2400600" y="3472700"/>
            <a:ext cx="394800" cy="400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Roboto"/>
                <a:ea typeface="Roboto"/>
                <a:cs typeface="Roboto"/>
                <a:sym typeface="Roboto"/>
              </a:rPr>
              <a:t>e</a:t>
            </a:r>
            <a:endParaRPr>
              <a:latin typeface="Roboto"/>
              <a:ea typeface="Roboto"/>
              <a:cs typeface="Roboto"/>
              <a:sym typeface="Roboto"/>
            </a:endParaRPr>
          </a:p>
        </p:txBody>
      </p:sp>
      <p:sp>
        <p:nvSpPr>
          <p:cNvPr id="550" name="Google Shape;550;p88"/>
          <p:cNvSpPr txBox="1"/>
          <p:nvPr/>
        </p:nvSpPr>
        <p:spPr>
          <a:xfrm>
            <a:off x="2400600" y="3877400"/>
            <a:ext cx="394800" cy="400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Roboto"/>
                <a:ea typeface="Roboto"/>
                <a:cs typeface="Roboto"/>
                <a:sym typeface="Roboto"/>
              </a:rPr>
              <a:t>1</a:t>
            </a:r>
            <a:endParaRPr>
              <a:latin typeface="Roboto"/>
              <a:ea typeface="Roboto"/>
              <a:cs typeface="Roboto"/>
              <a:sym typeface="Roboto"/>
            </a:endParaRPr>
          </a:p>
        </p:txBody>
      </p:sp>
      <p:sp>
        <p:nvSpPr>
          <p:cNvPr id="551" name="Google Shape;551;p88"/>
          <p:cNvSpPr txBox="1"/>
          <p:nvPr/>
        </p:nvSpPr>
        <p:spPr>
          <a:xfrm>
            <a:off x="2795400" y="3472700"/>
            <a:ext cx="394800" cy="400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Roboto"/>
                <a:ea typeface="Roboto"/>
                <a:cs typeface="Roboto"/>
                <a:sym typeface="Roboto"/>
              </a:rPr>
              <a:t>l</a:t>
            </a:r>
            <a:endParaRPr>
              <a:latin typeface="Roboto"/>
              <a:ea typeface="Roboto"/>
              <a:cs typeface="Roboto"/>
              <a:sym typeface="Roboto"/>
            </a:endParaRPr>
          </a:p>
        </p:txBody>
      </p:sp>
      <p:sp>
        <p:nvSpPr>
          <p:cNvPr id="552" name="Google Shape;552;p88"/>
          <p:cNvSpPr txBox="1"/>
          <p:nvPr/>
        </p:nvSpPr>
        <p:spPr>
          <a:xfrm>
            <a:off x="2795400" y="3877400"/>
            <a:ext cx="394800" cy="400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Roboto"/>
                <a:ea typeface="Roboto"/>
                <a:cs typeface="Roboto"/>
                <a:sym typeface="Roboto"/>
              </a:rPr>
              <a:t>2</a:t>
            </a:r>
            <a:endParaRPr>
              <a:latin typeface="Roboto"/>
              <a:ea typeface="Roboto"/>
              <a:cs typeface="Roboto"/>
              <a:sym typeface="Roboto"/>
            </a:endParaRPr>
          </a:p>
        </p:txBody>
      </p:sp>
      <p:sp>
        <p:nvSpPr>
          <p:cNvPr id="553" name="Google Shape;553;p88"/>
          <p:cNvSpPr txBox="1"/>
          <p:nvPr/>
        </p:nvSpPr>
        <p:spPr>
          <a:xfrm>
            <a:off x="3190200" y="3472700"/>
            <a:ext cx="394800" cy="400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Roboto"/>
                <a:ea typeface="Roboto"/>
                <a:cs typeface="Roboto"/>
                <a:sym typeface="Roboto"/>
              </a:rPr>
              <a:t>l</a:t>
            </a:r>
            <a:endParaRPr>
              <a:latin typeface="Roboto"/>
              <a:ea typeface="Roboto"/>
              <a:cs typeface="Roboto"/>
              <a:sym typeface="Roboto"/>
            </a:endParaRPr>
          </a:p>
        </p:txBody>
      </p:sp>
      <p:sp>
        <p:nvSpPr>
          <p:cNvPr id="554" name="Google Shape;554;p88"/>
          <p:cNvSpPr txBox="1"/>
          <p:nvPr/>
        </p:nvSpPr>
        <p:spPr>
          <a:xfrm>
            <a:off x="3190200" y="3877400"/>
            <a:ext cx="394800" cy="400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Roboto"/>
                <a:ea typeface="Roboto"/>
                <a:cs typeface="Roboto"/>
                <a:sym typeface="Roboto"/>
              </a:rPr>
              <a:t>3</a:t>
            </a:r>
            <a:endParaRPr>
              <a:latin typeface="Roboto"/>
              <a:ea typeface="Roboto"/>
              <a:cs typeface="Roboto"/>
              <a:sym typeface="Roboto"/>
            </a:endParaRPr>
          </a:p>
        </p:txBody>
      </p:sp>
      <p:sp>
        <p:nvSpPr>
          <p:cNvPr id="555" name="Google Shape;555;p88"/>
          <p:cNvSpPr txBox="1"/>
          <p:nvPr/>
        </p:nvSpPr>
        <p:spPr>
          <a:xfrm>
            <a:off x="3585000" y="3472700"/>
            <a:ext cx="394800" cy="400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Roboto"/>
                <a:ea typeface="Roboto"/>
                <a:cs typeface="Roboto"/>
                <a:sym typeface="Roboto"/>
              </a:rPr>
              <a:t>o</a:t>
            </a:r>
            <a:endParaRPr>
              <a:latin typeface="Roboto"/>
              <a:ea typeface="Roboto"/>
              <a:cs typeface="Roboto"/>
              <a:sym typeface="Roboto"/>
            </a:endParaRPr>
          </a:p>
        </p:txBody>
      </p:sp>
      <p:sp>
        <p:nvSpPr>
          <p:cNvPr id="556" name="Google Shape;556;p88"/>
          <p:cNvSpPr txBox="1"/>
          <p:nvPr/>
        </p:nvSpPr>
        <p:spPr>
          <a:xfrm>
            <a:off x="3585000" y="3877400"/>
            <a:ext cx="394800" cy="400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Roboto"/>
                <a:ea typeface="Roboto"/>
                <a:cs typeface="Roboto"/>
                <a:sym typeface="Roboto"/>
              </a:rPr>
              <a:t>4</a:t>
            </a:r>
            <a:endParaRPr>
              <a:latin typeface="Roboto"/>
              <a:ea typeface="Roboto"/>
              <a:cs typeface="Roboto"/>
              <a:sym typeface="Roboto"/>
            </a:endParaRPr>
          </a:p>
        </p:txBody>
      </p:sp>
      <p:sp>
        <p:nvSpPr>
          <p:cNvPr id="557" name="Google Shape;557;p88"/>
          <p:cNvSpPr txBox="1"/>
          <p:nvPr/>
        </p:nvSpPr>
        <p:spPr>
          <a:xfrm>
            <a:off x="3979800" y="3472700"/>
            <a:ext cx="394800" cy="400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Roboto"/>
                <a:ea typeface="Roboto"/>
                <a:cs typeface="Roboto"/>
                <a:sym typeface="Roboto"/>
              </a:rPr>
              <a:t>,</a:t>
            </a:r>
            <a:endParaRPr>
              <a:latin typeface="Roboto"/>
              <a:ea typeface="Roboto"/>
              <a:cs typeface="Roboto"/>
              <a:sym typeface="Roboto"/>
            </a:endParaRPr>
          </a:p>
        </p:txBody>
      </p:sp>
      <p:sp>
        <p:nvSpPr>
          <p:cNvPr id="558" name="Google Shape;558;p88"/>
          <p:cNvSpPr txBox="1"/>
          <p:nvPr/>
        </p:nvSpPr>
        <p:spPr>
          <a:xfrm>
            <a:off x="3979800" y="3877400"/>
            <a:ext cx="394800" cy="400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Roboto"/>
                <a:ea typeface="Roboto"/>
                <a:cs typeface="Roboto"/>
                <a:sym typeface="Roboto"/>
              </a:rPr>
              <a:t>5</a:t>
            </a:r>
            <a:endParaRPr>
              <a:latin typeface="Roboto"/>
              <a:ea typeface="Roboto"/>
              <a:cs typeface="Roboto"/>
              <a:sym typeface="Roboto"/>
            </a:endParaRPr>
          </a:p>
        </p:txBody>
      </p:sp>
      <p:sp>
        <p:nvSpPr>
          <p:cNvPr id="559" name="Google Shape;559;p88"/>
          <p:cNvSpPr txBox="1"/>
          <p:nvPr/>
        </p:nvSpPr>
        <p:spPr>
          <a:xfrm>
            <a:off x="4374600" y="3472700"/>
            <a:ext cx="394800" cy="400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560" name="Google Shape;560;p88"/>
          <p:cNvSpPr txBox="1"/>
          <p:nvPr/>
        </p:nvSpPr>
        <p:spPr>
          <a:xfrm>
            <a:off x="4374600" y="3877400"/>
            <a:ext cx="394800" cy="400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Roboto"/>
                <a:ea typeface="Roboto"/>
                <a:cs typeface="Roboto"/>
                <a:sym typeface="Roboto"/>
              </a:rPr>
              <a:t>6</a:t>
            </a:r>
            <a:endParaRPr>
              <a:latin typeface="Roboto"/>
              <a:ea typeface="Roboto"/>
              <a:cs typeface="Roboto"/>
              <a:sym typeface="Roboto"/>
            </a:endParaRPr>
          </a:p>
        </p:txBody>
      </p:sp>
      <p:sp>
        <p:nvSpPr>
          <p:cNvPr id="561" name="Google Shape;561;p88"/>
          <p:cNvSpPr txBox="1"/>
          <p:nvPr/>
        </p:nvSpPr>
        <p:spPr>
          <a:xfrm>
            <a:off x="4769400" y="3472700"/>
            <a:ext cx="394800" cy="400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Roboto"/>
                <a:ea typeface="Roboto"/>
                <a:cs typeface="Roboto"/>
                <a:sym typeface="Roboto"/>
              </a:rPr>
              <a:t>W</a:t>
            </a:r>
            <a:endParaRPr>
              <a:latin typeface="Roboto"/>
              <a:ea typeface="Roboto"/>
              <a:cs typeface="Roboto"/>
              <a:sym typeface="Roboto"/>
            </a:endParaRPr>
          </a:p>
        </p:txBody>
      </p:sp>
      <p:sp>
        <p:nvSpPr>
          <p:cNvPr id="562" name="Google Shape;562;p88"/>
          <p:cNvSpPr txBox="1"/>
          <p:nvPr/>
        </p:nvSpPr>
        <p:spPr>
          <a:xfrm>
            <a:off x="4769400" y="3877400"/>
            <a:ext cx="394800" cy="400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Roboto"/>
                <a:ea typeface="Roboto"/>
                <a:cs typeface="Roboto"/>
                <a:sym typeface="Roboto"/>
              </a:rPr>
              <a:t>7</a:t>
            </a:r>
            <a:endParaRPr>
              <a:latin typeface="Roboto"/>
              <a:ea typeface="Roboto"/>
              <a:cs typeface="Roboto"/>
              <a:sym typeface="Roboto"/>
            </a:endParaRPr>
          </a:p>
        </p:txBody>
      </p:sp>
      <p:sp>
        <p:nvSpPr>
          <p:cNvPr id="563" name="Google Shape;563;p88"/>
          <p:cNvSpPr txBox="1"/>
          <p:nvPr/>
        </p:nvSpPr>
        <p:spPr>
          <a:xfrm>
            <a:off x="5164200" y="3472700"/>
            <a:ext cx="394800" cy="400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Roboto"/>
                <a:ea typeface="Roboto"/>
                <a:cs typeface="Roboto"/>
                <a:sym typeface="Roboto"/>
              </a:rPr>
              <a:t>o</a:t>
            </a:r>
            <a:endParaRPr>
              <a:latin typeface="Roboto"/>
              <a:ea typeface="Roboto"/>
              <a:cs typeface="Roboto"/>
              <a:sym typeface="Roboto"/>
            </a:endParaRPr>
          </a:p>
        </p:txBody>
      </p:sp>
      <p:sp>
        <p:nvSpPr>
          <p:cNvPr id="564" name="Google Shape;564;p88"/>
          <p:cNvSpPr txBox="1"/>
          <p:nvPr/>
        </p:nvSpPr>
        <p:spPr>
          <a:xfrm>
            <a:off x="5164200" y="3877400"/>
            <a:ext cx="394800" cy="400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Roboto"/>
                <a:ea typeface="Roboto"/>
                <a:cs typeface="Roboto"/>
                <a:sym typeface="Roboto"/>
              </a:rPr>
              <a:t>8</a:t>
            </a:r>
            <a:endParaRPr>
              <a:latin typeface="Roboto"/>
              <a:ea typeface="Roboto"/>
              <a:cs typeface="Roboto"/>
              <a:sym typeface="Roboto"/>
            </a:endParaRPr>
          </a:p>
        </p:txBody>
      </p:sp>
      <p:sp>
        <p:nvSpPr>
          <p:cNvPr id="565" name="Google Shape;565;p88"/>
          <p:cNvSpPr txBox="1"/>
          <p:nvPr/>
        </p:nvSpPr>
        <p:spPr>
          <a:xfrm>
            <a:off x="5559000" y="3472700"/>
            <a:ext cx="394800" cy="400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Roboto"/>
                <a:ea typeface="Roboto"/>
                <a:cs typeface="Roboto"/>
                <a:sym typeface="Roboto"/>
              </a:rPr>
              <a:t>r</a:t>
            </a:r>
            <a:endParaRPr>
              <a:latin typeface="Roboto"/>
              <a:ea typeface="Roboto"/>
              <a:cs typeface="Roboto"/>
              <a:sym typeface="Roboto"/>
            </a:endParaRPr>
          </a:p>
        </p:txBody>
      </p:sp>
      <p:sp>
        <p:nvSpPr>
          <p:cNvPr id="566" name="Google Shape;566;p88"/>
          <p:cNvSpPr txBox="1"/>
          <p:nvPr/>
        </p:nvSpPr>
        <p:spPr>
          <a:xfrm>
            <a:off x="5559000" y="3877400"/>
            <a:ext cx="394800" cy="400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Roboto"/>
                <a:ea typeface="Roboto"/>
                <a:cs typeface="Roboto"/>
                <a:sym typeface="Roboto"/>
              </a:rPr>
              <a:t>9</a:t>
            </a:r>
            <a:endParaRPr>
              <a:latin typeface="Roboto"/>
              <a:ea typeface="Roboto"/>
              <a:cs typeface="Roboto"/>
              <a:sym typeface="Roboto"/>
            </a:endParaRPr>
          </a:p>
        </p:txBody>
      </p:sp>
      <p:sp>
        <p:nvSpPr>
          <p:cNvPr id="567" name="Google Shape;567;p88"/>
          <p:cNvSpPr txBox="1"/>
          <p:nvPr/>
        </p:nvSpPr>
        <p:spPr>
          <a:xfrm>
            <a:off x="5953800" y="3472700"/>
            <a:ext cx="394800" cy="400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Roboto"/>
                <a:ea typeface="Roboto"/>
                <a:cs typeface="Roboto"/>
                <a:sym typeface="Roboto"/>
              </a:rPr>
              <a:t>l</a:t>
            </a:r>
            <a:endParaRPr>
              <a:latin typeface="Roboto"/>
              <a:ea typeface="Roboto"/>
              <a:cs typeface="Roboto"/>
              <a:sym typeface="Roboto"/>
            </a:endParaRPr>
          </a:p>
        </p:txBody>
      </p:sp>
      <p:sp>
        <p:nvSpPr>
          <p:cNvPr id="568" name="Google Shape;568;p88"/>
          <p:cNvSpPr txBox="1"/>
          <p:nvPr/>
        </p:nvSpPr>
        <p:spPr>
          <a:xfrm>
            <a:off x="5953800" y="3877400"/>
            <a:ext cx="394800" cy="400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Roboto"/>
                <a:ea typeface="Roboto"/>
                <a:cs typeface="Roboto"/>
                <a:sym typeface="Roboto"/>
              </a:rPr>
              <a:t>10</a:t>
            </a:r>
            <a:endParaRPr>
              <a:latin typeface="Roboto"/>
              <a:ea typeface="Roboto"/>
              <a:cs typeface="Roboto"/>
              <a:sym typeface="Roboto"/>
            </a:endParaRPr>
          </a:p>
        </p:txBody>
      </p:sp>
      <p:sp>
        <p:nvSpPr>
          <p:cNvPr id="569" name="Google Shape;569;p88"/>
          <p:cNvSpPr txBox="1"/>
          <p:nvPr/>
        </p:nvSpPr>
        <p:spPr>
          <a:xfrm>
            <a:off x="6348600" y="3472700"/>
            <a:ext cx="394800" cy="400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Roboto"/>
                <a:ea typeface="Roboto"/>
                <a:cs typeface="Roboto"/>
                <a:sym typeface="Roboto"/>
              </a:rPr>
              <a:t>d</a:t>
            </a:r>
            <a:endParaRPr>
              <a:latin typeface="Roboto"/>
              <a:ea typeface="Roboto"/>
              <a:cs typeface="Roboto"/>
              <a:sym typeface="Roboto"/>
            </a:endParaRPr>
          </a:p>
        </p:txBody>
      </p:sp>
      <p:sp>
        <p:nvSpPr>
          <p:cNvPr id="570" name="Google Shape;570;p88"/>
          <p:cNvSpPr txBox="1"/>
          <p:nvPr/>
        </p:nvSpPr>
        <p:spPr>
          <a:xfrm>
            <a:off x="6348600" y="3877400"/>
            <a:ext cx="394800" cy="400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Roboto"/>
                <a:ea typeface="Roboto"/>
                <a:cs typeface="Roboto"/>
                <a:sym typeface="Roboto"/>
              </a:rPr>
              <a:t>11</a:t>
            </a:r>
            <a:endParaRPr>
              <a:latin typeface="Roboto"/>
              <a:ea typeface="Roboto"/>
              <a:cs typeface="Roboto"/>
              <a:sym typeface="Roboto"/>
            </a:endParaRPr>
          </a:p>
        </p:txBody>
      </p:sp>
      <p:sp>
        <p:nvSpPr>
          <p:cNvPr id="571" name="Google Shape;571;p88"/>
          <p:cNvSpPr txBox="1"/>
          <p:nvPr/>
        </p:nvSpPr>
        <p:spPr>
          <a:xfrm>
            <a:off x="6743400" y="3472700"/>
            <a:ext cx="394800" cy="400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Roboto"/>
                <a:ea typeface="Roboto"/>
                <a:cs typeface="Roboto"/>
                <a:sym typeface="Roboto"/>
              </a:rPr>
              <a:t>!</a:t>
            </a:r>
            <a:endParaRPr>
              <a:latin typeface="Roboto"/>
              <a:ea typeface="Roboto"/>
              <a:cs typeface="Roboto"/>
              <a:sym typeface="Roboto"/>
            </a:endParaRPr>
          </a:p>
        </p:txBody>
      </p:sp>
      <p:sp>
        <p:nvSpPr>
          <p:cNvPr id="572" name="Google Shape;572;p88"/>
          <p:cNvSpPr txBox="1"/>
          <p:nvPr/>
        </p:nvSpPr>
        <p:spPr>
          <a:xfrm>
            <a:off x="6743400" y="3877400"/>
            <a:ext cx="394800" cy="400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Roboto"/>
                <a:ea typeface="Roboto"/>
                <a:cs typeface="Roboto"/>
                <a:sym typeface="Roboto"/>
              </a:rPr>
              <a:t>12</a:t>
            </a:r>
            <a:endParaRPr>
              <a:latin typeface="Roboto"/>
              <a:ea typeface="Roboto"/>
              <a:cs typeface="Roboto"/>
              <a:sym typeface="Roboto"/>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sp>
        <p:nvSpPr>
          <p:cNvPr id="577" name="Google Shape;577;p89"/>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latin typeface="Catamaran"/>
                <a:ea typeface="Catamaran"/>
                <a:cs typeface="Catamaran"/>
                <a:sym typeface="Catamaran"/>
              </a:rPr>
              <a:t>S</a:t>
            </a:r>
            <a:r>
              <a:rPr lang="en">
                <a:latin typeface="Catamaran"/>
                <a:ea typeface="Catamaran"/>
                <a:cs typeface="Catamaran"/>
                <a:sym typeface="Catamaran"/>
              </a:rPr>
              <a:t>ubstring</a:t>
            </a:r>
            <a:endParaRPr>
              <a:latin typeface="Catamaran"/>
              <a:ea typeface="Catamaran"/>
              <a:cs typeface="Catamaran"/>
              <a:sym typeface="Catamaran"/>
            </a:endParaRPr>
          </a:p>
        </p:txBody>
      </p:sp>
      <p:sp>
        <p:nvSpPr>
          <p:cNvPr id="578" name="Google Shape;578;p89"/>
          <p:cNvSpPr txBox="1"/>
          <p:nvPr/>
        </p:nvSpPr>
        <p:spPr>
          <a:xfrm>
            <a:off x="471900" y="1897450"/>
            <a:ext cx="4261200" cy="14301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tamaran"/>
                <a:ea typeface="Catamaran"/>
                <a:cs typeface="Catamaran"/>
                <a:sym typeface="Catamaran"/>
              </a:rPr>
              <a:t>Code:</a:t>
            </a:r>
            <a:endParaRPr b="0" i="0" sz="14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urier New"/>
                <a:ea typeface="Courier New"/>
                <a:cs typeface="Courier New"/>
                <a:sym typeface="Courier New"/>
              </a:rPr>
              <a:t>String b = </a:t>
            </a:r>
            <a:r>
              <a:rPr lang="en">
                <a:solidFill>
                  <a:srgbClr val="CC0000"/>
                </a:solidFill>
                <a:latin typeface="Courier New"/>
                <a:ea typeface="Courier New"/>
                <a:cs typeface="Courier New"/>
                <a:sym typeface="Courier New"/>
              </a:rPr>
              <a:t>"</a:t>
            </a:r>
            <a:r>
              <a:rPr b="0" i="0" lang="en" sz="1400" u="none" cap="none" strike="noStrike">
                <a:solidFill>
                  <a:srgbClr val="CC0000"/>
                </a:solidFill>
                <a:latin typeface="Courier New"/>
                <a:ea typeface="Courier New"/>
                <a:cs typeface="Courier New"/>
                <a:sym typeface="Courier New"/>
              </a:rPr>
              <a:t>Hello, World!</a:t>
            </a:r>
            <a:r>
              <a:rPr lang="en">
                <a:solidFill>
                  <a:srgbClr val="CC0000"/>
                </a:solidFill>
                <a:latin typeface="Courier New"/>
                <a:ea typeface="Courier New"/>
                <a:cs typeface="Courier New"/>
                <a:sym typeface="Courier New"/>
              </a:rPr>
              <a:t>"</a:t>
            </a:r>
            <a:r>
              <a:rPr b="0" i="0" lang="en" sz="1400" u="none" cap="none" strike="noStrike">
                <a:solidFill>
                  <a:srgbClr val="000000"/>
                </a:solidFill>
                <a:latin typeface="Courier New"/>
                <a:ea typeface="Courier New"/>
                <a:cs typeface="Courier New"/>
                <a:sym typeface="Courier New"/>
              </a:rPr>
              <a:t>;</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38761D"/>
                </a:solidFill>
                <a:latin typeface="Courier New"/>
                <a:ea typeface="Courier New"/>
                <a:cs typeface="Courier New"/>
                <a:sym typeface="Courier New"/>
              </a:rPr>
              <a:t>System.out.println</a:t>
            </a:r>
            <a:r>
              <a:rPr b="0" i="0" lang="en" sz="1400" u="none" cap="none" strike="noStrike">
                <a:solidFill>
                  <a:srgbClr val="000000"/>
                </a:solidFill>
                <a:latin typeface="Courier New"/>
                <a:ea typeface="Courier New"/>
                <a:cs typeface="Courier New"/>
                <a:sym typeface="Courier New"/>
              </a:rPr>
              <a:t>(b.substring(2, 5));</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tamaran"/>
                <a:ea typeface="Catamaran"/>
                <a:cs typeface="Catamaran"/>
                <a:sym typeface="Catamaran"/>
              </a:rPr>
              <a:t>Output:</a:t>
            </a:r>
            <a:endParaRPr b="0" i="0" sz="14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urier New"/>
                <a:ea typeface="Courier New"/>
                <a:cs typeface="Courier New"/>
                <a:sym typeface="Courier New"/>
              </a:rPr>
              <a:t>llo</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
        <p:nvSpPr>
          <p:cNvPr id="579" name="Google Shape;579;p89"/>
          <p:cNvSpPr txBox="1"/>
          <p:nvPr>
            <p:ph idx="1" type="body"/>
          </p:nvPr>
        </p:nvSpPr>
        <p:spPr>
          <a:xfrm>
            <a:off x="460950" y="3442200"/>
            <a:ext cx="8222100" cy="14760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chemeClr val="lt2"/>
              </a:buClr>
              <a:buSzPts val="1800"/>
              <a:buFont typeface="Catamaran"/>
              <a:buChar char="●"/>
            </a:pPr>
            <a:r>
              <a:rPr lang="en">
                <a:latin typeface="Catamaran"/>
                <a:ea typeface="Catamaran"/>
                <a:cs typeface="Catamaran"/>
                <a:sym typeface="Catamaran"/>
              </a:rPr>
              <a:t>A substring is a part of a string.</a:t>
            </a:r>
            <a:endParaRPr>
              <a:latin typeface="Catamaran"/>
              <a:ea typeface="Catamaran"/>
              <a:cs typeface="Catamaran"/>
              <a:sym typeface="Catamaran"/>
            </a:endParaRPr>
          </a:p>
          <a:p>
            <a:pPr indent="-342900" lvl="0" marL="457200" marR="0" rtl="0" algn="l">
              <a:lnSpc>
                <a:spcPct val="115000"/>
              </a:lnSpc>
              <a:spcBef>
                <a:spcPts val="0"/>
              </a:spcBef>
              <a:spcAft>
                <a:spcPts val="0"/>
              </a:spcAft>
              <a:buClr>
                <a:schemeClr val="lt2"/>
              </a:buClr>
              <a:buSzPts val="1800"/>
              <a:buFont typeface="Catamaran"/>
              <a:buChar char="●"/>
            </a:pPr>
            <a:r>
              <a:rPr lang="en">
                <a:latin typeface="Catamaran"/>
                <a:ea typeface="Catamaran"/>
                <a:cs typeface="Catamaran"/>
                <a:sym typeface="Catamaran"/>
              </a:rPr>
              <a:t>Strings are </a:t>
            </a:r>
            <a:r>
              <a:rPr b="1" lang="en"/>
              <a:t>indexed starting at 0</a:t>
            </a:r>
            <a:endParaRPr b="1">
              <a:latin typeface="Catamaran"/>
              <a:ea typeface="Catamaran"/>
              <a:cs typeface="Catamaran"/>
              <a:sym typeface="Catamaran"/>
            </a:endParaRPr>
          </a:p>
          <a:p>
            <a:pPr indent="-342900" lvl="0" marL="457200" marR="0" rtl="0" algn="l">
              <a:lnSpc>
                <a:spcPct val="115000"/>
              </a:lnSpc>
              <a:spcBef>
                <a:spcPts val="0"/>
              </a:spcBef>
              <a:spcAft>
                <a:spcPts val="0"/>
              </a:spcAft>
              <a:buClr>
                <a:schemeClr val="lt2"/>
              </a:buClr>
              <a:buSzPts val="1800"/>
              <a:buFont typeface="Catamaran"/>
              <a:buChar char="●"/>
            </a:pPr>
            <a:r>
              <a:rPr lang="en">
                <a:latin typeface="Catamaran"/>
                <a:ea typeface="Catamaran"/>
                <a:cs typeface="Catamaran"/>
                <a:sym typeface="Catamaran"/>
              </a:rPr>
              <a:t>Gets the characters from </a:t>
            </a:r>
            <a:r>
              <a:rPr b="1" lang="en">
                <a:latin typeface="Catamaran"/>
                <a:ea typeface="Catamaran"/>
                <a:cs typeface="Catamaran"/>
                <a:sym typeface="Catamaran"/>
              </a:rPr>
              <a:t>position 2</a:t>
            </a:r>
            <a:r>
              <a:rPr lang="en">
                <a:latin typeface="Catamaran"/>
                <a:ea typeface="Catamaran"/>
                <a:cs typeface="Catamaran"/>
                <a:sym typeface="Catamaran"/>
              </a:rPr>
              <a:t> to </a:t>
            </a:r>
            <a:r>
              <a:rPr b="1" lang="en">
                <a:latin typeface="Catamaran"/>
                <a:ea typeface="Catamaran"/>
                <a:cs typeface="Catamaran"/>
                <a:sym typeface="Catamaran"/>
              </a:rPr>
              <a:t>position 4</a:t>
            </a:r>
            <a:endParaRPr b="1">
              <a:latin typeface="Catamaran"/>
              <a:ea typeface="Catamaran"/>
              <a:cs typeface="Catamaran"/>
              <a:sym typeface="Catamaran"/>
            </a:endParaRPr>
          </a:p>
          <a:p>
            <a:pPr indent="-342900" lvl="0" marL="457200" marR="0" rtl="0" algn="l">
              <a:lnSpc>
                <a:spcPct val="115000"/>
              </a:lnSpc>
              <a:spcBef>
                <a:spcPts val="0"/>
              </a:spcBef>
              <a:spcAft>
                <a:spcPts val="0"/>
              </a:spcAft>
              <a:buClr>
                <a:schemeClr val="lt2"/>
              </a:buClr>
              <a:buSzPts val="1800"/>
              <a:buFont typeface="Catamaran"/>
              <a:buChar char="●"/>
            </a:pPr>
            <a:r>
              <a:rPr lang="en">
                <a:latin typeface="Catamaran"/>
                <a:ea typeface="Catamaran"/>
                <a:cs typeface="Catamaran"/>
                <a:sym typeface="Catamaran"/>
              </a:rPr>
              <a:t>The first argument is </a:t>
            </a:r>
            <a:r>
              <a:rPr b="1" lang="en">
                <a:latin typeface="Catamaran"/>
                <a:ea typeface="Catamaran"/>
                <a:cs typeface="Catamaran"/>
                <a:sym typeface="Catamaran"/>
              </a:rPr>
              <a:t>inclusive </a:t>
            </a:r>
            <a:r>
              <a:rPr lang="en">
                <a:latin typeface="Catamaran"/>
                <a:ea typeface="Catamaran"/>
                <a:cs typeface="Catamaran"/>
                <a:sym typeface="Catamaran"/>
              </a:rPr>
              <a:t>while the second is </a:t>
            </a:r>
            <a:r>
              <a:rPr b="1" lang="en">
                <a:latin typeface="Catamaran"/>
                <a:ea typeface="Catamaran"/>
                <a:cs typeface="Catamaran"/>
                <a:sym typeface="Catamaran"/>
              </a:rPr>
              <a:t>exclusive </a:t>
            </a:r>
            <a:endParaRPr b="1">
              <a:latin typeface="Catamaran"/>
              <a:ea typeface="Catamaran"/>
              <a:cs typeface="Catamaran"/>
              <a:sym typeface="Catamaran"/>
            </a:endParaRPr>
          </a:p>
        </p:txBody>
      </p:sp>
      <p:sp>
        <p:nvSpPr>
          <p:cNvPr id="580" name="Google Shape;580;p89"/>
          <p:cNvSpPr txBox="1"/>
          <p:nvPr/>
        </p:nvSpPr>
        <p:spPr>
          <a:xfrm>
            <a:off x="4971600" y="2227500"/>
            <a:ext cx="3874800" cy="688500"/>
          </a:xfrm>
          <a:prstGeom prst="rect">
            <a:avLst/>
          </a:prstGeom>
          <a:solidFill>
            <a:srgbClr val="FFE5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rgbClr val="000000"/>
                </a:solidFill>
                <a:latin typeface="Catamaran"/>
                <a:ea typeface="Catamaran"/>
                <a:cs typeface="Catamaran"/>
                <a:sym typeface="Catamaran"/>
              </a:rPr>
              <a:t>Note:</a:t>
            </a:r>
            <a:endParaRPr b="1" i="0" sz="1600" u="none" cap="none" strike="noStrike">
              <a:solidFill>
                <a:srgbClr val="000000"/>
              </a:solidFill>
              <a:latin typeface="Catamaran"/>
              <a:ea typeface="Catamaran"/>
              <a:cs typeface="Catamaran"/>
              <a:sym typeface="Catamaran"/>
            </a:endParaRPr>
          </a:p>
          <a:p>
            <a:pPr indent="-330200" lvl="0" marL="457200" marR="0" rtl="0" algn="l">
              <a:lnSpc>
                <a:spcPct val="100000"/>
              </a:lnSpc>
              <a:spcBef>
                <a:spcPts val="0"/>
              </a:spcBef>
              <a:spcAft>
                <a:spcPts val="0"/>
              </a:spcAft>
              <a:buClr>
                <a:srgbClr val="000000"/>
              </a:buClr>
              <a:buSzPts val="1600"/>
              <a:buFont typeface="Catamaran"/>
              <a:buChar char="●"/>
            </a:pPr>
            <a:r>
              <a:rPr b="0" i="0" lang="en" sz="1600" u="none" cap="none" strike="noStrike">
                <a:solidFill>
                  <a:srgbClr val="000000"/>
                </a:solidFill>
                <a:latin typeface="Catamaran"/>
                <a:ea typeface="Catamaran"/>
                <a:cs typeface="Catamaran"/>
                <a:sym typeface="Catamaran"/>
              </a:rPr>
              <a:t>Position 5 is not included</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sp>
        <p:nvSpPr>
          <p:cNvPr id="585" name="Google Shape;585;p90"/>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latin typeface="Catamaran"/>
                <a:ea typeface="Catamaran"/>
                <a:cs typeface="Catamaran"/>
                <a:sym typeface="Catamaran"/>
              </a:rPr>
              <a:t>Substring</a:t>
            </a:r>
            <a:endParaRPr>
              <a:latin typeface="Catamaran"/>
              <a:ea typeface="Catamaran"/>
              <a:cs typeface="Catamaran"/>
              <a:sym typeface="Catamaran"/>
            </a:endParaRPr>
          </a:p>
        </p:txBody>
      </p:sp>
      <p:sp>
        <p:nvSpPr>
          <p:cNvPr id="586" name="Google Shape;586;p90"/>
          <p:cNvSpPr txBox="1"/>
          <p:nvPr/>
        </p:nvSpPr>
        <p:spPr>
          <a:xfrm>
            <a:off x="2441400" y="1850713"/>
            <a:ext cx="4261200" cy="14301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tamaran"/>
                <a:ea typeface="Catamaran"/>
                <a:cs typeface="Catamaran"/>
                <a:sym typeface="Catamaran"/>
              </a:rPr>
              <a:t>Code:</a:t>
            </a:r>
            <a:endParaRPr b="0" i="0" sz="14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urier New"/>
                <a:ea typeface="Courier New"/>
                <a:cs typeface="Courier New"/>
                <a:sym typeface="Courier New"/>
              </a:rPr>
              <a:t>String b = </a:t>
            </a:r>
            <a:r>
              <a:rPr lang="en">
                <a:solidFill>
                  <a:srgbClr val="CC0000"/>
                </a:solidFill>
                <a:latin typeface="Courier New"/>
                <a:ea typeface="Courier New"/>
                <a:cs typeface="Courier New"/>
                <a:sym typeface="Courier New"/>
              </a:rPr>
              <a:t>"</a:t>
            </a:r>
            <a:r>
              <a:rPr b="0" i="0" lang="en" sz="1400" u="none" cap="none" strike="noStrike">
                <a:solidFill>
                  <a:srgbClr val="CC0000"/>
                </a:solidFill>
                <a:latin typeface="Courier New"/>
                <a:ea typeface="Courier New"/>
                <a:cs typeface="Courier New"/>
                <a:sym typeface="Courier New"/>
              </a:rPr>
              <a:t>Hello, World!</a:t>
            </a:r>
            <a:r>
              <a:rPr lang="en">
                <a:solidFill>
                  <a:srgbClr val="CC0000"/>
                </a:solidFill>
                <a:latin typeface="Courier New"/>
                <a:ea typeface="Courier New"/>
                <a:cs typeface="Courier New"/>
                <a:sym typeface="Courier New"/>
              </a:rPr>
              <a:t>"</a:t>
            </a:r>
            <a:r>
              <a:rPr b="0" i="0" lang="en" sz="1400" u="none" cap="none" strike="noStrike">
                <a:solidFill>
                  <a:srgbClr val="000000"/>
                </a:solidFill>
                <a:latin typeface="Courier New"/>
                <a:ea typeface="Courier New"/>
                <a:cs typeface="Courier New"/>
                <a:sym typeface="Courier New"/>
              </a:rPr>
              <a:t>;</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38761D"/>
                </a:solidFill>
                <a:latin typeface="Courier New"/>
                <a:ea typeface="Courier New"/>
                <a:cs typeface="Courier New"/>
                <a:sym typeface="Courier New"/>
              </a:rPr>
              <a:t>System.out.println</a:t>
            </a:r>
            <a:r>
              <a:rPr b="0" i="0" lang="en" sz="1400" u="none" cap="none" strike="noStrike">
                <a:solidFill>
                  <a:srgbClr val="000000"/>
                </a:solidFill>
                <a:latin typeface="Courier New"/>
                <a:ea typeface="Courier New"/>
                <a:cs typeface="Courier New"/>
                <a:sym typeface="Courier New"/>
              </a:rPr>
              <a:t>(b.substring(2, 5));</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tamaran"/>
                <a:ea typeface="Catamaran"/>
                <a:cs typeface="Catamaran"/>
                <a:sym typeface="Catamaran"/>
              </a:rPr>
              <a:t>Output:</a:t>
            </a:r>
            <a:endParaRPr b="0" i="0" sz="14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urier New"/>
                <a:ea typeface="Courier New"/>
                <a:cs typeface="Courier New"/>
                <a:sym typeface="Courier New"/>
              </a:rPr>
              <a:t>llo</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
        <p:nvSpPr>
          <p:cNvPr id="587" name="Google Shape;587;p90"/>
          <p:cNvSpPr txBox="1"/>
          <p:nvPr/>
        </p:nvSpPr>
        <p:spPr>
          <a:xfrm>
            <a:off x="2005800" y="3625100"/>
            <a:ext cx="394800" cy="400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Roboto"/>
                <a:ea typeface="Roboto"/>
                <a:cs typeface="Roboto"/>
                <a:sym typeface="Roboto"/>
              </a:rPr>
              <a:t>H</a:t>
            </a:r>
            <a:endParaRPr>
              <a:latin typeface="Roboto"/>
              <a:ea typeface="Roboto"/>
              <a:cs typeface="Roboto"/>
              <a:sym typeface="Roboto"/>
            </a:endParaRPr>
          </a:p>
        </p:txBody>
      </p:sp>
      <p:sp>
        <p:nvSpPr>
          <p:cNvPr id="588" name="Google Shape;588;p90"/>
          <p:cNvSpPr txBox="1"/>
          <p:nvPr/>
        </p:nvSpPr>
        <p:spPr>
          <a:xfrm>
            <a:off x="2005800" y="4029800"/>
            <a:ext cx="394800" cy="400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Roboto"/>
                <a:ea typeface="Roboto"/>
                <a:cs typeface="Roboto"/>
                <a:sym typeface="Roboto"/>
              </a:rPr>
              <a:t>0</a:t>
            </a:r>
            <a:endParaRPr>
              <a:latin typeface="Roboto"/>
              <a:ea typeface="Roboto"/>
              <a:cs typeface="Roboto"/>
              <a:sym typeface="Roboto"/>
            </a:endParaRPr>
          </a:p>
        </p:txBody>
      </p:sp>
      <p:sp>
        <p:nvSpPr>
          <p:cNvPr id="589" name="Google Shape;589;p90"/>
          <p:cNvSpPr txBox="1"/>
          <p:nvPr/>
        </p:nvSpPr>
        <p:spPr>
          <a:xfrm>
            <a:off x="2400600" y="3625100"/>
            <a:ext cx="394800" cy="400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Roboto"/>
                <a:ea typeface="Roboto"/>
                <a:cs typeface="Roboto"/>
                <a:sym typeface="Roboto"/>
              </a:rPr>
              <a:t>e</a:t>
            </a:r>
            <a:endParaRPr>
              <a:latin typeface="Roboto"/>
              <a:ea typeface="Roboto"/>
              <a:cs typeface="Roboto"/>
              <a:sym typeface="Roboto"/>
            </a:endParaRPr>
          </a:p>
        </p:txBody>
      </p:sp>
      <p:sp>
        <p:nvSpPr>
          <p:cNvPr id="590" name="Google Shape;590;p90"/>
          <p:cNvSpPr txBox="1"/>
          <p:nvPr/>
        </p:nvSpPr>
        <p:spPr>
          <a:xfrm>
            <a:off x="2400600" y="4029800"/>
            <a:ext cx="394800" cy="400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Roboto"/>
                <a:ea typeface="Roboto"/>
                <a:cs typeface="Roboto"/>
                <a:sym typeface="Roboto"/>
              </a:rPr>
              <a:t>1</a:t>
            </a:r>
            <a:endParaRPr>
              <a:latin typeface="Roboto"/>
              <a:ea typeface="Roboto"/>
              <a:cs typeface="Roboto"/>
              <a:sym typeface="Roboto"/>
            </a:endParaRPr>
          </a:p>
        </p:txBody>
      </p:sp>
      <p:sp>
        <p:nvSpPr>
          <p:cNvPr id="591" name="Google Shape;591;p90"/>
          <p:cNvSpPr txBox="1"/>
          <p:nvPr/>
        </p:nvSpPr>
        <p:spPr>
          <a:xfrm>
            <a:off x="2795400" y="3625100"/>
            <a:ext cx="394800" cy="400200"/>
          </a:xfrm>
          <a:prstGeom prst="rect">
            <a:avLst/>
          </a:prstGeom>
          <a:solidFill>
            <a:srgbClr val="FFFF00"/>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Roboto"/>
                <a:ea typeface="Roboto"/>
                <a:cs typeface="Roboto"/>
                <a:sym typeface="Roboto"/>
              </a:rPr>
              <a:t>l</a:t>
            </a:r>
            <a:endParaRPr>
              <a:latin typeface="Roboto"/>
              <a:ea typeface="Roboto"/>
              <a:cs typeface="Roboto"/>
              <a:sym typeface="Roboto"/>
            </a:endParaRPr>
          </a:p>
        </p:txBody>
      </p:sp>
      <p:sp>
        <p:nvSpPr>
          <p:cNvPr id="592" name="Google Shape;592;p90"/>
          <p:cNvSpPr txBox="1"/>
          <p:nvPr/>
        </p:nvSpPr>
        <p:spPr>
          <a:xfrm>
            <a:off x="2795400" y="4029800"/>
            <a:ext cx="394800" cy="400200"/>
          </a:xfrm>
          <a:prstGeom prst="rect">
            <a:avLst/>
          </a:prstGeom>
          <a:solidFill>
            <a:srgbClr val="FFFF00"/>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Roboto"/>
                <a:ea typeface="Roboto"/>
                <a:cs typeface="Roboto"/>
                <a:sym typeface="Roboto"/>
              </a:rPr>
              <a:t>2</a:t>
            </a:r>
            <a:endParaRPr>
              <a:latin typeface="Roboto"/>
              <a:ea typeface="Roboto"/>
              <a:cs typeface="Roboto"/>
              <a:sym typeface="Roboto"/>
            </a:endParaRPr>
          </a:p>
        </p:txBody>
      </p:sp>
      <p:sp>
        <p:nvSpPr>
          <p:cNvPr id="593" name="Google Shape;593;p90"/>
          <p:cNvSpPr txBox="1"/>
          <p:nvPr/>
        </p:nvSpPr>
        <p:spPr>
          <a:xfrm>
            <a:off x="3190200" y="3625100"/>
            <a:ext cx="394800" cy="400200"/>
          </a:xfrm>
          <a:prstGeom prst="rect">
            <a:avLst/>
          </a:prstGeom>
          <a:solidFill>
            <a:srgbClr val="FFFF00"/>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Roboto"/>
                <a:ea typeface="Roboto"/>
                <a:cs typeface="Roboto"/>
                <a:sym typeface="Roboto"/>
              </a:rPr>
              <a:t>l</a:t>
            </a:r>
            <a:endParaRPr>
              <a:latin typeface="Roboto"/>
              <a:ea typeface="Roboto"/>
              <a:cs typeface="Roboto"/>
              <a:sym typeface="Roboto"/>
            </a:endParaRPr>
          </a:p>
        </p:txBody>
      </p:sp>
      <p:sp>
        <p:nvSpPr>
          <p:cNvPr id="594" name="Google Shape;594;p90"/>
          <p:cNvSpPr txBox="1"/>
          <p:nvPr/>
        </p:nvSpPr>
        <p:spPr>
          <a:xfrm>
            <a:off x="3190200" y="4029800"/>
            <a:ext cx="394800" cy="400200"/>
          </a:xfrm>
          <a:prstGeom prst="rect">
            <a:avLst/>
          </a:prstGeom>
          <a:solidFill>
            <a:srgbClr val="FFFF00"/>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Roboto"/>
                <a:ea typeface="Roboto"/>
                <a:cs typeface="Roboto"/>
                <a:sym typeface="Roboto"/>
              </a:rPr>
              <a:t>3</a:t>
            </a:r>
            <a:endParaRPr>
              <a:latin typeface="Roboto"/>
              <a:ea typeface="Roboto"/>
              <a:cs typeface="Roboto"/>
              <a:sym typeface="Roboto"/>
            </a:endParaRPr>
          </a:p>
        </p:txBody>
      </p:sp>
      <p:sp>
        <p:nvSpPr>
          <p:cNvPr id="595" name="Google Shape;595;p90"/>
          <p:cNvSpPr txBox="1"/>
          <p:nvPr/>
        </p:nvSpPr>
        <p:spPr>
          <a:xfrm>
            <a:off x="3585000" y="3625100"/>
            <a:ext cx="394800" cy="400200"/>
          </a:xfrm>
          <a:prstGeom prst="rect">
            <a:avLst/>
          </a:prstGeom>
          <a:solidFill>
            <a:srgbClr val="FFFF00"/>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Roboto"/>
                <a:ea typeface="Roboto"/>
                <a:cs typeface="Roboto"/>
                <a:sym typeface="Roboto"/>
              </a:rPr>
              <a:t>o</a:t>
            </a:r>
            <a:endParaRPr>
              <a:latin typeface="Roboto"/>
              <a:ea typeface="Roboto"/>
              <a:cs typeface="Roboto"/>
              <a:sym typeface="Roboto"/>
            </a:endParaRPr>
          </a:p>
        </p:txBody>
      </p:sp>
      <p:sp>
        <p:nvSpPr>
          <p:cNvPr id="596" name="Google Shape;596;p90"/>
          <p:cNvSpPr txBox="1"/>
          <p:nvPr/>
        </p:nvSpPr>
        <p:spPr>
          <a:xfrm>
            <a:off x="3585000" y="4029800"/>
            <a:ext cx="394800" cy="400200"/>
          </a:xfrm>
          <a:prstGeom prst="rect">
            <a:avLst/>
          </a:prstGeom>
          <a:solidFill>
            <a:srgbClr val="FFFF00"/>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Roboto"/>
                <a:ea typeface="Roboto"/>
                <a:cs typeface="Roboto"/>
                <a:sym typeface="Roboto"/>
              </a:rPr>
              <a:t>4</a:t>
            </a:r>
            <a:endParaRPr>
              <a:latin typeface="Roboto"/>
              <a:ea typeface="Roboto"/>
              <a:cs typeface="Roboto"/>
              <a:sym typeface="Roboto"/>
            </a:endParaRPr>
          </a:p>
        </p:txBody>
      </p:sp>
      <p:sp>
        <p:nvSpPr>
          <p:cNvPr id="597" name="Google Shape;597;p90"/>
          <p:cNvSpPr txBox="1"/>
          <p:nvPr/>
        </p:nvSpPr>
        <p:spPr>
          <a:xfrm>
            <a:off x="3979800" y="3625100"/>
            <a:ext cx="394800" cy="400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Roboto"/>
                <a:ea typeface="Roboto"/>
                <a:cs typeface="Roboto"/>
                <a:sym typeface="Roboto"/>
              </a:rPr>
              <a:t>,</a:t>
            </a:r>
            <a:endParaRPr>
              <a:latin typeface="Roboto"/>
              <a:ea typeface="Roboto"/>
              <a:cs typeface="Roboto"/>
              <a:sym typeface="Roboto"/>
            </a:endParaRPr>
          </a:p>
        </p:txBody>
      </p:sp>
      <p:sp>
        <p:nvSpPr>
          <p:cNvPr id="598" name="Google Shape;598;p90"/>
          <p:cNvSpPr txBox="1"/>
          <p:nvPr/>
        </p:nvSpPr>
        <p:spPr>
          <a:xfrm>
            <a:off x="3979800" y="4029800"/>
            <a:ext cx="394800" cy="400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Roboto"/>
                <a:ea typeface="Roboto"/>
                <a:cs typeface="Roboto"/>
                <a:sym typeface="Roboto"/>
              </a:rPr>
              <a:t>5</a:t>
            </a:r>
            <a:endParaRPr>
              <a:latin typeface="Roboto"/>
              <a:ea typeface="Roboto"/>
              <a:cs typeface="Roboto"/>
              <a:sym typeface="Roboto"/>
            </a:endParaRPr>
          </a:p>
        </p:txBody>
      </p:sp>
      <p:sp>
        <p:nvSpPr>
          <p:cNvPr id="599" name="Google Shape;599;p90"/>
          <p:cNvSpPr txBox="1"/>
          <p:nvPr/>
        </p:nvSpPr>
        <p:spPr>
          <a:xfrm>
            <a:off x="4374600" y="3625100"/>
            <a:ext cx="394800" cy="400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600" name="Google Shape;600;p90"/>
          <p:cNvSpPr txBox="1"/>
          <p:nvPr/>
        </p:nvSpPr>
        <p:spPr>
          <a:xfrm>
            <a:off x="4374600" y="4029800"/>
            <a:ext cx="394800" cy="400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Roboto"/>
                <a:ea typeface="Roboto"/>
                <a:cs typeface="Roboto"/>
                <a:sym typeface="Roboto"/>
              </a:rPr>
              <a:t>6</a:t>
            </a:r>
            <a:endParaRPr>
              <a:latin typeface="Roboto"/>
              <a:ea typeface="Roboto"/>
              <a:cs typeface="Roboto"/>
              <a:sym typeface="Roboto"/>
            </a:endParaRPr>
          </a:p>
        </p:txBody>
      </p:sp>
      <p:sp>
        <p:nvSpPr>
          <p:cNvPr id="601" name="Google Shape;601;p90"/>
          <p:cNvSpPr txBox="1"/>
          <p:nvPr/>
        </p:nvSpPr>
        <p:spPr>
          <a:xfrm>
            <a:off x="4769400" y="3625100"/>
            <a:ext cx="394800" cy="400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Roboto"/>
                <a:ea typeface="Roboto"/>
                <a:cs typeface="Roboto"/>
                <a:sym typeface="Roboto"/>
              </a:rPr>
              <a:t>W</a:t>
            </a:r>
            <a:endParaRPr>
              <a:latin typeface="Roboto"/>
              <a:ea typeface="Roboto"/>
              <a:cs typeface="Roboto"/>
              <a:sym typeface="Roboto"/>
            </a:endParaRPr>
          </a:p>
        </p:txBody>
      </p:sp>
      <p:sp>
        <p:nvSpPr>
          <p:cNvPr id="602" name="Google Shape;602;p90"/>
          <p:cNvSpPr txBox="1"/>
          <p:nvPr/>
        </p:nvSpPr>
        <p:spPr>
          <a:xfrm>
            <a:off x="4769400" y="4029800"/>
            <a:ext cx="394800" cy="400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Roboto"/>
                <a:ea typeface="Roboto"/>
                <a:cs typeface="Roboto"/>
                <a:sym typeface="Roboto"/>
              </a:rPr>
              <a:t>7</a:t>
            </a:r>
            <a:endParaRPr>
              <a:latin typeface="Roboto"/>
              <a:ea typeface="Roboto"/>
              <a:cs typeface="Roboto"/>
              <a:sym typeface="Roboto"/>
            </a:endParaRPr>
          </a:p>
        </p:txBody>
      </p:sp>
      <p:sp>
        <p:nvSpPr>
          <p:cNvPr id="603" name="Google Shape;603;p90"/>
          <p:cNvSpPr txBox="1"/>
          <p:nvPr/>
        </p:nvSpPr>
        <p:spPr>
          <a:xfrm>
            <a:off x="5164200" y="3625100"/>
            <a:ext cx="394800" cy="400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Roboto"/>
                <a:ea typeface="Roboto"/>
                <a:cs typeface="Roboto"/>
                <a:sym typeface="Roboto"/>
              </a:rPr>
              <a:t>o</a:t>
            </a:r>
            <a:endParaRPr>
              <a:latin typeface="Roboto"/>
              <a:ea typeface="Roboto"/>
              <a:cs typeface="Roboto"/>
              <a:sym typeface="Roboto"/>
            </a:endParaRPr>
          </a:p>
        </p:txBody>
      </p:sp>
      <p:sp>
        <p:nvSpPr>
          <p:cNvPr id="604" name="Google Shape;604;p90"/>
          <p:cNvSpPr txBox="1"/>
          <p:nvPr/>
        </p:nvSpPr>
        <p:spPr>
          <a:xfrm>
            <a:off x="5164200" y="4029800"/>
            <a:ext cx="394800" cy="400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Roboto"/>
                <a:ea typeface="Roboto"/>
                <a:cs typeface="Roboto"/>
                <a:sym typeface="Roboto"/>
              </a:rPr>
              <a:t>8</a:t>
            </a:r>
            <a:endParaRPr>
              <a:latin typeface="Roboto"/>
              <a:ea typeface="Roboto"/>
              <a:cs typeface="Roboto"/>
              <a:sym typeface="Roboto"/>
            </a:endParaRPr>
          </a:p>
        </p:txBody>
      </p:sp>
      <p:sp>
        <p:nvSpPr>
          <p:cNvPr id="605" name="Google Shape;605;p90"/>
          <p:cNvSpPr txBox="1"/>
          <p:nvPr/>
        </p:nvSpPr>
        <p:spPr>
          <a:xfrm>
            <a:off x="5559000" y="3625100"/>
            <a:ext cx="394800" cy="400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Roboto"/>
                <a:ea typeface="Roboto"/>
                <a:cs typeface="Roboto"/>
                <a:sym typeface="Roboto"/>
              </a:rPr>
              <a:t>r</a:t>
            </a:r>
            <a:endParaRPr>
              <a:latin typeface="Roboto"/>
              <a:ea typeface="Roboto"/>
              <a:cs typeface="Roboto"/>
              <a:sym typeface="Roboto"/>
            </a:endParaRPr>
          </a:p>
        </p:txBody>
      </p:sp>
      <p:sp>
        <p:nvSpPr>
          <p:cNvPr id="606" name="Google Shape;606;p90"/>
          <p:cNvSpPr txBox="1"/>
          <p:nvPr/>
        </p:nvSpPr>
        <p:spPr>
          <a:xfrm>
            <a:off x="5559000" y="4029800"/>
            <a:ext cx="394800" cy="400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Roboto"/>
                <a:ea typeface="Roboto"/>
                <a:cs typeface="Roboto"/>
                <a:sym typeface="Roboto"/>
              </a:rPr>
              <a:t>9</a:t>
            </a:r>
            <a:endParaRPr>
              <a:latin typeface="Roboto"/>
              <a:ea typeface="Roboto"/>
              <a:cs typeface="Roboto"/>
              <a:sym typeface="Roboto"/>
            </a:endParaRPr>
          </a:p>
        </p:txBody>
      </p:sp>
      <p:sp>
        <p:nvSpPr>
          <p:cNvPr id="607" name="Google Shape;607;p90"/>
          <p:cNvSpPr txBox="1"/>
          <p:nvPr/>
        </p:nvSpPr>
        <p:spPr>
          <a:xfrm>
            <a:off x="5953800" y="3625100"/>
            <a:ext cx="394800" cy="400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Roboto"/>
                <a:ea typeface="Roboto"/>
                <a:cs typeface="Roboto"/>
                <a:sym typeface="Roboto"/>
              </a:rPr>
              <a:t>l</a:t>
            </a:r>
            <a:endParaRPr>
              <a:latin typeface="Roboto"/>
              <a:ea typeface="Roboto"/>
              <a:cs typeface="Roboto"/>
              <a:sym typeface="Roboto"/>
            </a:endParaRPr>
          </a:p>
        </p:txBody>
      </p:sp>
      <p:sp>
        <p:nvSpPr>
          <p:cNvPr id="608" name="Google Shape;608;p90"/>
          <p:cNvSpPr txBox="1"/>
          <p:nvPr/>
        </p:nvSpPr>
        <p:spPr>
          <a:xfrm>
            <a:off x="5953800" y="4029800"/>
            <a:ext cx="394800" cy="400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Roboto"/>
                <a:ea typeface="Roboto"/>
                <a:cs typeface="Roboto"/>
                <a:sym typeface="Roboto"/>
              </a:rPr>
              <a:t>10</a:t>
            </a:r>
            <a:endParaRPr>
              <a:latin typeface="Roboto"/>
              <a:ea typeface="Roboto"/>
              <a:cs typeface="Roboto"/>
              <a:sym typeface="Roboto"/>
            </a:endParaRPr>
          </a:p>
        </p:txBody>
      </p:sp>
      <p:sp>
        <p:nvSpPr>
          <p:cNvPr id="609" name="Google Shape;609;p90"/>
          <p:cNvSpPr txBox="1"/>
          <p:nvPr/>
        </p:nvSpPr>
        <p:spPr>
          <a:xfrm>
            <a:off x="6348600" y="3625100"/>
            <a:ext cx="394800" cy="400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Roboto"/>
                <a:ea typeface="Roboto"/>
                <a:cs typeface="Roboto"/>
                <a:sym typeface="Roboto"/>
              </a:rPr>
              <a:t>d</a:t>
            </a:r>
            <a:endParaRPr>
              <a:latin typeface="Roboto"/>
              <a:ea typeface="Roboto"/>
              <a:cs typeface="Roboto"/>
              <a:sym typeface="Roboto"/>
            </a:endParaRPr>
          </a:p>
        </p:txBody>
      </p:sp>
      <p:sp>
        <p:nvSpPr>
          <p:cNvPr id="610" name="Google Shape;610;p90"/>
          <p:cNvSpPr txBox="1"/>
          <p:nvPr/>
        </p:nvSpPr>
        <p:spPr>
          <a:xfrm>
            <a:off x="6348600" y="4029800"/>
            <a:ext cx="394800" cy="400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Roboto"/>
                <a:ea typeface="Roboto"/>
                <a:cs typeface="Roboto"/>
                <a:sym typeface="Roboto"/>
              </a:rPr>
              <a:t>11</a:t>
            </a:r>
            <a:endParaRPr>
              <a:latin typeface="Roboto"/>
              <a:ea typeface="Roboto"/>
              <a:cs typeface="Roboto"/>
              <a:sym typeface="Roboto"/>
            </a:endParaRPr>
          </a:p>
        </p:txBody>
      </p:sp>
      <p:sp>
        <p:nvSpPr>
          <p:cNvPr id="611" name="Google Shape;611;p90"/>
          <p:cNvSpPr txBox="1"/>
          <p:nvPr/>
        </p:nvSpPr>
        <p:spPr>
          <a:xfrm>
            <a:off x="6743400" y="3625100"/>
            <a:ext cx="394800" cy="400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Roboto"/>
                <a:ea typeface="Roboto"/>
                <a:cs typeface="Roboto"/>
                <a:sym typeface="Roboto"/>
              </a:rPr>
              <a:t>!</a:t>
            </a:r>
            <a:endParaRPr>
              <a:latin typeface="Roboto"/>
              <a:ea typeface="Roboto"/>
              <a:cs typeface="Roboto"/>
              <a:sym typeface="Roboto"/>
            </a:endParaRPr>
          </a:p>
        </p:txBody>
      </p:sp>
      <p:sp>
        <p:nvSpPr>
          <p:cNvPr id="612" name="Google Shape;612;p90"/>
          <p:cNvSpPr txBox="1"/>
          <p:nvPr/>
        </p:nvSpPr>
        <p:spPr>
          <a:xfrm>
            <a:off x="6743400" y="4029800"/>
            <a:ext cx="394800" cy="400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Roboto"/>
                <a:ea typeface="Roboto"/>
                <a:cs typeface="Roboto"/>
                <a:sym typeface="Roboto"/>
              </a:rPr>
              <a:t>12</a:t>
            </a:r>
            <a:endParaRPr>
              <a:latin typeface="Roboto"/>
              <a:ea typeface="Roboto"/>
              <a:cs typeface="Roboto"/>
              <a:sym typeface="Roboto"/>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sp>
        <p:nvSpPr>
          <p:cNvPr id="617" name="Google Shape;617;p91"/>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Catamaran"/>
                <a:ea typeface="Catamaran"/>
                <a:cs typeface="Catamaran"/>
                <a:sym typeface="Catamaran"/>
              </a:rPr>
              <a:t>Exercise with Substring</a:t>
            </a:r>
            <a:endParaRPr>
              <a:latin typeface="Catamaran"/>
              <a:ea typeface="Catamaran"/>
              <a:cs typeface="Catamaran"/>
              <a:sym typeface="Catamaran"/>
            </a:endParaRPr>
          </a:p>
        </p:txBody>
      </p:sp>
      <p:sp>
        <p:nvSpPr>
          <p:cNvPr id="618" name="Google Shape;618;p91"/>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Catamaran"/>
              <a:buChar char="●"/>
            </a:pPr>
            <a:r>
              <a:rPr b="1" lang="en">
                <a:latin typeface="Catamaran"/>
                <a:ea typeface="Catamaran"/>
                <a:cs typeface="Catamaran"/>
                <a:sym typeface="Catamaran"/>
              </a:rPr>
              <a:t>Create </a:t>
            </a:r>
            <a:r>
              <a:rPr lang="en">
                <a:latin typeface="Catamaran"/>
                <a:ea typeface="Catamaran"/>
                <a:cs typeface="Catamaran"/>
                <a:sym typeface="Catamaran"/>
              </a:rPr>
              <a:t>two strings: firstName and lastName.</a:t>
            </a:r>
            <a:endParaRPr>
              <a:latin typeface="Catamaran"/>
              <a:ea typeface="Catamaran"/>
              <a:cs typeface="Catamaran"/>
              <a:sym typeface="Catamaran"/>
            </a:endParaRPr>
          </a:p>
          <a:p>
            <a:pPr indent="-342900" lvl="0" marL="457200" rtl="0" algn="l">
              <a:spcBef>
                <a:spcPts val="0"/>
              </a:spcBef>
              <a:spcAft>
                <a:spcPts val="0"/>
              </a:spcAft>
              <a:buSzPts val="1800"/>
              <a:buFont typeface="Catamaran"/>
              <a:buChar char="●"/>
            </a:pPr>
            <a:r>
              <a:rPr b="1" lang="en">
                <a:latin typeface="Catamaran"/>
                <a:ea typeface="Catamaran"/>
                <a:cs typeface="Catamaran"/>
                <a:sym typeface="Catamaran"/>
              </a:rPr>
              <a:t>Concatenate </a:t>
            </a:r>
            <a:r>
              <a:rPr lang="en">
                <a:latin typeface="Catamaran"/>
                <a:ea typeface="Catamaran"/>
                <a:cs typeface="Catamaran"/>
                <a:sym typeface="Catamaran"/>
              </a:rPr>
              <a:t>the first two letters of firstName and last two letters of lastName.</a:t>
            </a:r>
            <a:endParaRPr>
              <a:latin typeface="Catamaran"/>
              <a:ea typeface="Catamaran"/>
              <a:cs typeface="Catamaran"/>
              <a:sym typeface="Catamaran"/>
            </a:endParaRPr>
          </a:p>
          <a:p>
            <a:pPr indent="-342900" lvl="0" marL="457200" rtl="0" algn="l">
              <a:spcBef>
                <a:spcPts val="0"/>
              </a:spcBef>
              <a:spcAft>
                <a:spcPts val="0"/>
              </a:spcAft>
              <a:buSzPts val="1800"/>
              <a:buFont typeface="Catamaran"/>
              <a:buChar char="●"/>
            </a:pPr>
            <a:r>
              <a:rPr b="1" lang="en">
                <a:latin typeface="Catamaran"/>
                <a:ea typeface="Catamaran"/>
                <a:cs typeface="Catamaran"/>
                <a:sym typeface="Catamaran"/>
              </a:rPr>
              <a:t>Print </a:t>
            </a:r>
            <a:r>
              <a:rPr lang="en">
                <a:latin typeface="Catamaran"/>
                <a:ea typeface="Catamaran"/>
                <a:cs typeface="Catamaran"/>
                <a:sym typeface="Catamaran"/>
              </a:rPr>
              <a:t>the result.</a:t>
            </a:r>
            <a:endParaRPr>
              <a:latin typeface="Catamaran"/>
              <a:ea typeface="Catamaran"/>
              <a:cs typeface="Catamaran"/>
              <a:sym typeface="Catamaran"/>
            </a:endParaRPr>
          </a:p>
        </p:txBody>
      </p:sp>
      <p:sp>
        <p:nvSpPr>
          <p:cNvPr id="619" name="Google Shape;619;p91"/>
          <p:cNvSpPr txBox="1"/>
          <p:nvPr/>
        </p:nvSpPr>
        <p:spPr>
          <a:xfrm>
            <a:off x="2845050" y="3180225"/>
            <a:ext cx="3475800" cy="16080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lang="en">
                <a:latin typeface="Catamaran"/>
                <a:ea typeface="Catamaran"/>
                <a:cs typeface="Catamaran"/>
                <a:sym typeface="Catamaran"/>
              </a:rPr>
              <a:t>Sample Input:</a:t>
            </a:r>
            <a:endParaRPr b="1">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400"/>
              <a:buFont typeface="Arial"/>
              <a:buNone/>
            </a:pPr>
            <a:r>
              <a:rPr lang="en">
                <a:latin typeface="Catamaran"/>
                <a:ea typeface="Catamaran"/>
                <a:cs typeface="Catamaran"/>
                <a:sym typeface="Catamaran"/>
              </a:rPr>
              <a:t>First Name: Abraham</a:t>
            </a:r>
            <a:endParaRPr>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400"/>
              <a:buFont typeface="Arial"/>
              <a:buNone/>
            </a:pPr>
            <a:r>
              <a:rPr lang="en">
                <a:latin typeface="Catamaran"/>
                <a:ea typeface="Catamaran"/>
                <a:cs typeface="Catamaran"/>
                <a:sym typeface="Catamaran"/>
              </a:rPr>
              <a:t>Last Name: Lincoln</a:t>
            </a:r>
            <a:endParaRPr>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400"/>
              <a:buFont typeface="Arial"/>
              <a:buNone/>
            </a:pPr>
            <a:r>
              <a:t/>
            </a:r>
            <a:endParaRPr>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400"/>
              <a:buFont typeface="Arial"/>
              <a:buNone/>
            </a:pPr>
            <a:r>
              <a:rPr b="1" lang="en">
                <a:latin typeface="Catamaran"/>
                <a:ea typeface="Catamaran"/>
                <a:cs typeface="Catamaran"/>
                <a:sym typeface="Catamaran"/>
              </a:rPr>
              <a:t>Output:</a:t>
            </a:r>
            <a:endParaRPr>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400"/>
              <a:buFont typeface="Arial"/>
              <a:buNone/>
            </a:pPr>
            <a:r>
              <a:rPr lang="en">
                <a:solidFill>
                  <a:srgbClr val="FF0000"/>
                </a:solidFill>
                <a:latin typeface="Courier New"/>
                <a:ea typeface="Courier New"/>
                <a:cs typeface="Courier New"/>
                <a:sym typeface="Courier New"/>
              </a:rPr>
              <a:t>Abln</a:t>
            </a:r>
            <a:endParaRPr i="0" sz="1400" u="none" cap="none" strike="noStrike">
              <a:solidFill>
                <a:srgbClr val="FF0000"/>
              </a:solidFill>
              <a:latin typeface="Courier New"/>
              <a:ea typeface="Courier New"/>
              <a:cs typeface="Courier New"/>
              <a:sym typeface="Courier New"/>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E7CC3"/>
        </a:solidFill>
      </p:bgPr>
    </p:bg>
    <p:spTree>
      <p:nvGrpSpPr>
        <p:cNvPr id="623" name="Shape 623"/>
        <p:cNvGrpSpPr/>
        <p:nvPr/>
      </p:nvGrpSpPr>
      <p:grpSpPr>
        <a:xfrm>
          <a:off x="0" y="0"/>
          <a:ext cx="0" cy="0"/>
          <a:chOff x="0" y="0"/>
          <a:chExt cx="0" cy="0"/>
        </a:xfrm>
      </p:grpSpPr>
      <p:sp>
        <p:nvSpPr>
          <p:cNvPr id="624" name="Google Shape;624;p92"/>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Catamaran"/>
                <a:ea typeface="Catamaran"/>
                <a:cs typeface="Catamaran"/>
                <a:sym typeface="Catamaran"/>
              </a:rPr>
              <a:t>Section 3b: </a:t>
            </a:r>
            <a:r>
              <a:rPr b="1" lang="en">
                <a:latin typeface="Catamaran"/>
                <a:ea typeface="Catamaran"/>
                <a:cs typeface="Catamaran"/>
                <a:sym typeface="Catamaran"/>
              </a:rPr>
              <a:t>String</a:t>
            </a:r>
            <a:r>
              <a:rPr lang="en">
                <a:latin typeface="Catamaran"/>
                <a:ea typeface="Catamaran"/>
                <a:cs typeface="Catamaran"/>
                <a:sym typeface="Catamaran"/>
              </a:rPr>
              <a:t> Questions</a:t>
            </a:r>
            <a:endParaRPr>
              <a:latin typeface="Catamaran"/>
              <a:ea typeface="Catamaran"/>
              <a:cs typeface="Catamaran"/>
              <a:sym typeface="Catamaran"/>
            </a:endParaRPr>
          </a:p>
        </p:txBody>
      </p:sp>
      <p:sp>
        <p:nvSpPr>
          <p:cNvPr id="625" name="Google Shape;625;p92"/>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Catamaran"/>
              <a:buChar char="●"/>
            </a:pPr>
            <a:r>
              <a:rPr b="1" lang="en">
                <a:latin typeface="Catamaran"/>
                <a:ea typeface="Catamaran"/>
                <a:cs typeface="Catamaran"/>
                <a:sym typeface="Catamaran"/>
              </a:rPr>
              <a:t>Define </a:t>
            </a:r>
            <a:r>
              <a:rPr lang="en">
                <a:latin typeface="Catamaran"/>
                <a:ea typeface="Catamaran"/>
                <a:cs typeface="Catamaran"/>
                <a:sym typeface="Catamaran"/>
              </a:rPr>
              <a:t>concatenation.</a:t>
            </a:r>
            <a:endParaRPr>
              <a:latin typeface="Catamaran"/>
              <a:ea typeface="Catamaran"/>
              <a:cs typeface="Catamaran"/>
              <a:sym typeface="Catamaran"/>
            </a:endParaRPr>
          </a:p>
          <a:p>
            <a:pPr indent="-342900" lvl="0" marL="457200" rtl="0" algn="l">
              <a:spcBef>
                <a:spcPts val="0"/>
              </a:spcBef>
              <a:spcAft>
                <a:spcPts val="0"/>
              </a:spcAft>
              <a:buSzPts val="1800"/>
              <a:buFont typeface="Catamaran"/>
              <a:buChar char="●"/>
            </a:pPr>
            <a:r>
              <a:rPr lang="en">
                <a:latin typeface="Catamaran"/>
                <a:ea typeface="Catamaran"/>
                <a:cs typeface="Catamaran"/>
                <a:sym typeface="Catamaran"/>
              </a:rPr>
              <a:t>Review </a:t>
            </a:r>
            <a:r>
              <a:rPr lang="en" u="sng">
                <a:solidFill>
                  <a:schemeClr val="hlink"/>
                </a:solidFill>
                <a:latin typeface="Catamaran"/>
                <a:ea typeface="Catamaran"/>
                <a:cs typeface="Catamaran"/>
                <a:sym typeface="Catamaran"/>
                <a:hlinkClick r:id="rId3"/>
              </a:rPr>
              <a:t>Strings with a kahoot!</a:t>
            </a:r>
            <a:endParaRPr>
              <a:latin typeface="Catamaran"/>
              <a:ea typeface="Catamaran"/>
              <a:cs typeface="Catamaran"/>
              <a:sym typeface="Catamaran"/>
            </a:endParaRPr>
          </a:p>
          <a:p>
            <a:pPr indent="0" lvl="0" marL="457200" rtl="0" algn="l">
              <a:spcBef>
                <a:spcPts val="0"/>
              </a:spcBef>
              <a:spcAft>
                <a:spcPts val="0"/>
              </a:spcAft>
              <a:buNone/>
            </a:pPr>
            <a:r>
              <a:t/>
            </a:r>
            <a:endParaRPr>
              <a:latin typeface="Catamaran"/>
              <a:ea typeface="Catamaran"/>
              <a:cs typeface="Catamaran"/>
              <a:sym typeface="Catamaran"/>
            </a:endParaRPr>
          </a:p>
          <a:p>
            <a:pPr indent="0" lvl="0" marL="0" rtl="0" algn="l">
              <a:spcBef>
                <a:spcPts val="0"/>
              </a:spcBef>
              <a:spcAft>
                <a:spcPts val="0"/>
              </a:spcAft>
              <a:buNone/>
            </a:pPr>
            <a:r>
              <a:t/>
            </a:r>
            <a:endParaRPr b="1">
              <a:latin typeface="Catamaran"/>
              <a:ea typeface="Catamaran"/>
              <a:cs typeface="Catamaran"/>
              <a:sym typeface="Catamaran"/>
            </a:endParaRPr>
          </a:p>
          <a:p>
            <a:pPr indent="0" lvl="0" marL="0" rtl="0" algn="l">
              <a:spcBef>
                <a:spcPts val="0"/>
              </a:spcBef>
              <a:spcAft>
                <a:spcPts val="0"/>
              </a:spcAft>
              <a:buNone/>
            </a:pPr>
            <a:r>
              <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E7CC3"/>
        </a:solidFill>
      </p:bgPr>
    </p:bg>
    <p:spTree>
      <p:nvGrpSpPr>
        <p:cNvPr id="629" name="Shape 629"/>
        <p:cNvGrpSpPr/>
        <p:nvPr/>
      </p:nvGrpSpPr>
      <p:grpSpPr>
        <a:xfrm>
          <a:off x="0" y="0"/>
          <a:ext cx="0" cy="0"/>
          <a:chOff x="0" y="0"/>
          <a:chExt cx="0" cy="0"/>
        </a:xfrm>
      </p:grpSpPr>
      <p:sp>
        <p:nvSpPr>
          <p:cNvPr id="630" name="Google Shape;630;p93"/>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300">
                <a:latin typeface="Catamaran"/>
                <a:ea typeface="Catamaran"/>
                <a:cs typeface="Catamaran"/>
                <a:sym typeface="Catamaran"/>
              </a:rPr>
              <a:t>Section 4: </a:t>
            </a:r>
            <a:r>
              <a:rPr b="1" lang="en" sz="4300">
                <a:latin typeface="Catamaran"/>
                <a:ea typeface="Catamaran"/>
                <a:cs typeface="Catamaran"/>
                <a:sym typeface="Catamaran"/>
              </a:rPr>
              <a:t>Input</a:t>
            </a:r>
            <a:endParaRPr b="1" sz="4300">
              <a:latin typeface="Catamaran"/>
              <a:ea typeface="Catamaran"/>
              <a:cs typeface="Catamaran"/>
              <a:sym typeface="Catamaran"/>
            </a:endParaRPr>
          </a:p>
        </p:txBody>
      </p:sp>
      <p:sp>
        <p:nvSpPr>
          <p:cNvPr id="631" name="Google Shape;631;p93"/>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tamaran"/>
                <a:ea typeface="Catamaran"/>
                <a:cs typeface="Catamaran"/>
                <a:sym typeface="Catamaran"/>
              </a:rPr>
              <a:t>Including user input in our code!</a:t>
            </a:r>
            <a:endParaRPr>
              <a:latin typeface="Catamaran"/>
              <a:ea typeface="Catamaran"/>
              <a:cs typeface="Catamaran"/>
              <a:sym typeface="Catamar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3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latin typeface="Catamaran"/>
                <a:ea typeface="Catamaran"/>
                <a:cs typeface="Catamaran"/>
                <a:sym typeface="Catamaran"/>
              </a:rPr>
              <a:t>How does it work?</a:t>
            </a:r>
            <a:endParaRPr>
              <a:latin typeface="Catamaran"/>
              <a:ea typeface="Catamaran"/>
              <a:cs typeface="Catamaran"/>
              <a:sym typeface="Catamaran"/>
            </a:endParaRPr>
          </a:p>
        </p:txBody>
      </p:sp>
      <p:sp>
        <p:nvSpPr>
          <p:cNvPr id="150" name="Google Shape;150;p3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The programmer writes up a </a:t>
            </a:r>
            <a:r>
              <a:rPr b="1" lang="en">
                <a:latin typeface="Catamaran"/>
                <a:ea typeface="Catamaran"/>
                <a:cs typeface="Catamaran"/>
                <a:sym typeface="Catamaran"/>
              </a:rPr>
              <a:t>script</a:t>
            </a:r>
            <a:r>
              <a:rPr lang="en">
                <a:latin typeface="Catamaran"/>
                <a:ea typeface="Catamaran"/>
                <a:cs typeface="Catamaran"/>
                <a:sym typeface="Catamaran"/>
              </a:rPr>
              <a:t>, a document with lines of code, that the computer follows line-by-line. </a:t>
            </a:r>
            <a:endParaRPr>
              <a:latin typeface="Catamaran"/>
              <a:ea typeface="Catamaran"/>
              <a:cs typeface="Catamaran"/>
              <a:sym typeface="Catamaran"/>
            </a:endParaRPr>
          </a:p>
          <a:p>
            <a:pPr indent="0" lvl="0" marL="457200" rtl="0" algn="l">
              <a:lnSpc>
                <a:spcPct val="115000"/>
              </a:lnSpc>
              <a:spcBef>
                <a:spcPts val="0"/>
              </a:spcBef>
              <a:spcAft>
                <a:spcPts val="0"/>
              </a:spcAft>
              <a:buNone/>
            </a:pPr>
            <a:r>
              <a:t/>
            </a:r>
            <a:endParaRPr>
              <a:latin typeface="Catamaran"/>
              <a:ea typeface="Catamaran"/>
              <a:cs typeface="Catamaran"/>
              <a:sym typeface="Catamaran"/>
            </a:endParaRPr>
          </a:p>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It uses a program called a </a:t>
            </a:r>
            <a:r>
              <a:rPr b="1" lang="en">
                <a:latin typeface="Catamaran"/>
                <a:ea typeface="Catamaran"/>
                <a:cs typeface="Catamaran"/>
                <a:sym typeface="Catamaran"/>
              </a:rPr>
              <a:t>compiler </a:t>
            </a:r>
            <a:r>
              <a:rPr lang="en">
                <a:latin typeface="Catamaran"/>
                <a:ea typeface="Catamaran"/>
                <a:cs typeface="Catamaran"/>
                <a:sym typeface="Catamaran"/>
              </a:rPr>
              <a:t>to convert the code on the script to a language the computer can understand.</a:t>
            </a:r>
            <a:endParaRPr>
              <a:latin typeface="Catamaran"/>
              <a:ea typeface="Catamaran"/>
              <a:cs typeface="Catamaran"/>
              <a:sym typeface="Catamaran"/>
            </a:endParaRPr>
          </a:p>
          <a:p>
            <a:pPr indent="0" lvl="0" marL="457200" rtl="0" algn="l">
              <a:lnSpc>
                <a:spcPct val="115000"/>
              </a:lnSpc>
              <a:spcBef>
                <a:spcPts val="0"/>
              </a:spcBef>
              <a:spcAft>
                <a:spcPts val="0"/>
              </a:spcAft>
              <a:buNone/>
            </a:pPr>
            <a:r>
              <a:t/>
            </a:r>
            <a:endParaRPr>
              <a:latin typeface="Catamaran"/>
              <a:ea typeface="Catamaran"/>
              <a:cs typeface="Catamaran"/>
              <a:sym typeface="Catamaran"/>
            </a:endParaRPr>
          </a:p>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The computer uses the script as </a:t>
            </a:r>
            <a:r>
              <a:rPr b="1" lang="en">
                <a:latin typeface="Catamaran"/>
                <a:ea typeface="Catamaran"/>
                <a:cs typeface="Catamaran"/>
                <a:sym typeface="Catamaran"/>
              </a:rPr>
              <a:t>instructions </a:t>
            </a:r>
            <a:r>
              <a:rPr lang="en">
                <a:latin typeface="Catamaran"/>
                <a:ea typeface="Catamaran"/>
                <a:cs typeface="Catamaran"/>
                <a:sym typeface="Catamaran"/>
              </a:rPr>
              <a:t>to follow (series of steps for the computer to carry out).</a:t>
            </a:r>
            <a:endParaRPr>
              <a:latin typeface="Catamaran"/>
              <a:ea typeface="Catamaran"/>
              <a:cs typeface="Catamaran"/>
              <a:sym typeface="Catamaran"/>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5" name="Shape 635"/>
        <p:cNvGrpSpPr/>
        <p:nvPr/>
      </p:nvGrpSpPr>
      <p:grpSpPr>
        <a:xfrm>
          <a:off x="0" y="0"/>
          <a:ext cx="0" cy="0"/>
          <a:chOff x="0" y="0"/>
          <a:chExt cx="0" cy="0"/>
        </a:xfrm>
      </p:grpSpPr>
      <p:sp>
        <p:nvSpPr>
          <p:cNvPr id="636" name="Google Shape;636;p94"/>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latin typeface="Catamaran"/>
                <a:ea typeface="Catamaran"/>
                <a:cs typeface="Catamaran"/>
                <a:sym typeface="Catamaran"/>
              </a:rPr>
              <a:t>Command-line string </a:t>
            </a:r>
            <a:r>
              <a:rPr lang="en">
                <a:latin typeface="Catamaran"/>
                <a:ea typeface="Catamaran"/>
                <a:cs typeface="Catamaran"/>
                <a:sym typeface="Catamaran"/>
              </a:rPr>
              <a:t>input</a:t>
            </a:r>
            <a:endParaRPr>
              <a:latin typeface="Catamaran"/>
              <a:ea typeface="Catamaran"/>
              <a:cs typeface="Catamaran"/>
              <a:sym typeface="Catamaran"/>
            </a:endParaRPr>
          </a:p>
        </p:txBody>
      </p:sp>
      <p:sp>
        <p:nvSpPr>
          <p:cNvPr id="637" name="Google Shape;637;p94"/>
          <p:cNvSpPr txBox="1"/>
          <p:nvPr>
            <p:ph idx="1" type="body"/>
          </p:nvPr>
        </p:nvSpPr>
        <p:spPr>
          <a:xfrm>
            <a:off x="471900" y="1919075"/>
            <a:ext cx="8222100" cy="7677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Allows the ability to</a:t>
            </a:r>
            <a:r>
              <a:rPr b="1" lang="en">
                <a:latin typeface="Catamaran"/>
                <a:ea typeface="Catamaran"/>
                <a:cs typeface="Catamaran"/>
                <a:sym typeface="Catamaran"/>
              </a:rPr>
              <a:t> ask the user for an input</a:t>
            </a:r>
            <a:endParaRPr b="1">
              <a:latin typeface="Catamaran"/>
              <a:ea typeface="Catamaran"/>
              <a:cs typeface="Catamaran"/>
              <a:sym typeface="Catamaran"/>
            </a:endParaRPr>
          </a:p>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Allows the user to </a:t>
            </a:r>
            <a:r>
              <a:rPr b="1" lang="en">
                <a:latin typeface="Catamaran"/>
                <a:ea typeface="Catamaran"/>
                <a:cs typeface="Catamaran"/>
                <a:sym typeface="Catamaran"/>
              </a:rPr>
              <a:t>interact </a:t>
            </a:r>
            <a:r>
              <a:rPr lang="en">
                <a:latin typeface="Catamaran"/>
                <a:ea typeface="Catamaran"/>
                <a:cs typeface="Catamaran"/>
                <a:sym typeface="Catamaran"/>
              </a:rPr>
              <a:t>with the code</a:t>
            </a:r>
            <a:endParaRPr>
              <a:latin typeface="Catamaran"/>
              <a:ea typeface="Catamaran"/>
              <a:cs typeface="Catamaran"/>
              <a:sym typeface="Catamaran"/>
            </a:endParaRPr>
          </a:p>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Uses a </a:t>
            </a:r>
            <a:r>
              <a:rPr b="1" lang="en">
                <a:latin typeface="Catamaran"/>
                <a:ea typeface="Catamaran"/>
                <a:cs typeface="Catamaran"/>
                <a:sym typeface="Catamaran"/>
              </a:rPr>
              <a:t>Scanner object</a:t>
            </a:r>
            <a:r>
              <a:rPr lang="en">
                <a:latin typeface="Catamaran"/>
                <a:ea typeface="Catamaran"/>
                <a:cs typeface="Catamaran"/>
                <a:sym typeface="Catamaran"/>
              </a:rPr>
              <a:t> -- built-in code for us to use!</a:t>
            </a:r>
            <a:endParaRPr>
              <a:latin typeface="Catamaran"/>
              <a:ea typeface="Catamaran"/>
              <a:cs typeface="Catamaran"/>
              <a:sym typeface="Catamaran"/>
            </a:endParaRPr>
          </a:p>
        </p:txBody>
      </p:sp>
      <p:sp>
        <p:nvSpPr>
          <p:cNvPr id="638" name="Google Shape;638;p94"/>
          <p:cNvSpPr txBox="1"/>
          <p:nvPr/>
        </p:nvSpPr>
        <p:spPr>
          <a:xfrm>
            <a:off x="496600" y="3166300"/>
            <a:ext cx="5098800" cy="16152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tamaran"/>
                <a:ea typeface="Catamaran"/>
                <a:cs typeface="Catamaran"/>
                <a:sym typeface="Catamaran"/>
              </a:rPr>
              <a:t>Code:</a:t>
            </a:r>
            <a:endParaRPr b="0" i="0" sz="14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BF39C0"/>
                </a:solidFill>
                <a:latin typeface="Courier New"/>
                <a:ea typeface="Courier New"/>
                <a:cs typeface="Courier New"/>
                <a:sym typeface="Courier New"/>
              </a:rPr>
              <a:t>Scanner</a:t>
            </a:r>
            <a:r>
              <a:rPr b="0" i="0" lang="en" sz="1400" u="none" cap="none" strike="noStrike">
                <a:solidFill>
                  <a:srgbClr val="000000"/>
                </a:solidFill>
                <a:latin typeface="Courier New"/>
                <a:ea typeface="Courier New"/>
                <a:cs typeface="Courier New"/>
                <a:sym typeface="Courier New"/>
              </a:rPr>
              <a:t> sc = new </a:t>
            </a:r>
            <a:r>
              <a:rPr b="0" i="0" lang="en" sz="1400" u="none" cap="none" strike="noStrike">
                <a:solidFill>
                  <a:srgbClr val="BF39C0"/>
                </a:solidFill>
                <a:latin typeface="Courier New"/>
                <a:ea typeface="Courier New"/>
                <a:cs typeface="Courier New"/>
                <a:sym typeface="Courier New"/>
              </a:rPr>
              <a:t>Scanner</a:t>
            </a:r>
            <a:r>
              <a:rPr b="0" i="0" lang="en" sz="1400" u="none" cap="none" strike="noStrike">
                <a:solidFill>
                  <a:srgbClr val="000000"/>
                </a:solidFill>
                <a:latin typeface="Courier New"/>
                <a:ea typeface="Courier New"/>
                <a:cs typeface="Courier New"/>
                <a:sym typeface="Courier New"/>
              </a:rPr>
              <a:t>(</a:t>
            </a:r>
            <a:r>
              <a:rPr b="0" i="0" lang="en" sz="1400" u="none" cap="none" strike="noStrike">
                <a:solidFill>
                  <a:srgbClr val="38761D"/>
                </a:solidFill>
                <a:latin typeface="Courier New"/>
                <a:ea typeface="Courier New"/>
                <a:cs typeface="Courier New"/>
                <a:sym typeface="Courier New"/>
              </a:rPr>
              <a:t>System.in</a:t>
            </a:r>
            <a:r>
              <a:rPr b="0" i="0" lang="en" sz="1400" u="none" cap="none" strike="noStrike">
                <a:solidFill>
                  <a:srgbClr val="000000"/>
                </a:solidFill>
                <a:latin typeface="Courier New"/>
                <a:ea typeface="Courier New"/>
                <a:cs typeface="Courier New"/>
                <a:sym typeface="Courier New"/>
              </a:rPr>
              <a:t>);</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38761D"/>
                </a:solidFill>
                <a:latin typeface="Courier New"/>
                <a:ea typeface="Courier New"/>
                <a:cs typeface="Courier New"/>
                <a:sym typeface="Courier New"/>
              </a:rPr>
              <a:t>System.out.println</a:t>
            </a:r>
            <a:r>
              <a:rPr b="0" i="0" lang="en" sz="1400" u="none" cap="none" strike="noStrike">
                <a:solidFill>
                  <a:srgbClr val="000000"/>
                </a:solidFill>
                <a:latin typeface="Courier New"/>
                <a:ea typeface="Courier New"/>
                <a:cs typeface="Courier New"/>
                <a:sym typeface="Courier New"/>
              </a:rPr>
              <a:t>(</a:t>
            </a:r>
            <a:r>
              <a:rPr lang="en">
                <a:solidFill>
                  <a:srgbClr val="CC0000"/>
                </a:solidFill>
                <a:latin typeface="Courier New"/>
                <a:ea typeface="Courier New"/>
                <a:cs typeface="Courier New"/>
                <a:sym typeface="Courier New"/>
              </a:rPr>
              <a:t>"</a:t>
            </a:r>
            <a:r>
              <a:rPr b="0" i="0" lang="en" sz="1400" u="none" cap="none" strike="noStrike">
                <a:solidFill>
                  <a:srgbClr val="CC0000"/>
                </a:solidFill>
                <a:latin typeface="Courier New"/>
                <a:ea typeface="Courier New"/>
                <a:cs typeface="Courier New"/>
                <a:sym typeface="Courier New"/>
              </a:rPr>
              <a:t>Enter your name: </a:t>
            </a:r>
            <a:r>
              <a:rPr lang="en">
                <a:solidFill>
                  <a:srgbClr val="CC0000"/>
                </a:solidFill>
                <a:latin typeface="Courier New"/>
                <a:ea typeface="Courier New"/>
                <a:cs typeface="Courier New"/>
                <a:sym typeface="Courier New"/>
              </a:rPr>
              <a:t>"</a:t>
            </a:r>
            <a:r>
              <a:rPr b="0" i="0" lang="en" sz="1400" u="none" cap="none" strike="noStrike">
                <a:solidFill>
                  <a:srgbClr val="000000"/>
                </a:solidFill>
                <a:latin typeface="Courier New"/>
                <a:ea typeface="Courier New"/>
                <a:cs typeface="Courier New"/>
                <a:sym typeface="Courier New"/>
              </a:rPr>
              <a:t>);</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BF39C0"/>
                </a:solidFill>
                <a:latin typeface="Courier New"/>
                <a:ea typeface="Courier New"/>
                <a:cs typeface="Courier New"/>
                <a:sym typeface="Courier New"/>
              </a:rPr>
              <a:t>String</a:t>
            </a:r>
            <a:r>
              <a:rPr b="0" i="0" lang="en" sz="1400" u="none" cap="none" strike="noStrike">
                <a:solidFill>
                  <a:srgbClr val="000000"/>
                </a:solidFill>
                <a:latin typeface="Courier New"/>
                <a:ea typeface="Courier New"/>
                <a:cs typeface="Courier New"/>
                <a:sym typeface="Courier New"/>
              </a:rPr>
              <a:t> x = sc</a:t>
            </a:r>
            <a:r>
              <a:rPr b="0" i="0" lang="en" sz="1400" u="none" cap="none" strike="noStrike">
                <a:solidFill>
                  <a:srgbClr val="38761D"/>
                </a:solidFill>
                <a:latin typeface="Courier New"/>
                <a:ea typeface="Courier New"/>
                <a:cs typeface="Courier New"/>
                <a:sym typeface="Courier New"/>
              </a:rPr>
              <a:t>.next</a:t>
            </a:r>
            <a:r>
              <a:rPr b="0" i="0" lang="en" sz="1400" u="none" cap="none" strike="noStrike">
                <a:solidFill>
                  <a:srgbClr val="000000"/>
                </a:solidFill>
                <a:latin typeface="Courier New"/>
                <a:ea typeface="Courier New"/>
                <a:cs typeface="Courier New"/>
                <a:sym typeface="Courier New"/>
              </a:rPr>
              <a:t>();		</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45818E"/>
                </a:solidFill>
                <a:latin typeface="Courier New"/>
                <a:ea typeface="Courier New"/>
                <a:cs typeface="Courier New"/>
                <a:sym typeface="Courier New"/>
              </a:rPr>
              <a:t>// “sc” is referencing the name of the scanner</a:t>
            </a:r>
            <a:endParaRPr b="0" i="0" sz="1400" u="none" cap="none" strike="noStrike">
              <a:solidFill>
                <a:srgbClr val="45818E"/>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38761D"/>
                </a:solidFill>
                <a:latin typeface="Courier New"/>
                <a:ea typeface="Courier New"/>
                <a:cs typeface="Courier New"/>
                <a:sym typeface="Courier New"/>
              </a:rPr>
              <a:t>System.out.println</a:t>
            </a:r>
            <a:r>
              <a:rPr b="0" i="0" lang="en" sz="1400" u="none" cap="none" strike="noStrike">
                <a:solidFill>
                  <a:srgbClr val="000000"/>
                </a:solidFill>
                <a:latin typeface="Courier New"/>
                <a:ea typeface="Courier New"/>
                <a:cs typeface="Courier New"/>
                <a:sym typeface="Courier New"/>
              </a:rPr>
              <a:t>(</a:t>
            </a:r>
            <a:r>
              <a:rPr lang="en">
                <a:solidFill>
                  <a:srgbClr val="CC0000"/>
                </a:solidFill>
                <a:latin typeface="Courier New"/>
                <a:ea typeface="Courier New"/>
                <a:cs typeface="Courier New"/>
                <a:sym typeface="Courier New"/>
              </a:rPr>
              <a:t>"</a:t>
            </a:r>
            <a:r>
              <a:rPr b="0" i="0" lang="en" sz="1400" u="none" cap="none" strike="noStrike">
                <a:solidFill>
                  <a:srgbClr val="CC0000"/>
                </a:solidFill>
                <a:latin typeface="Courier New"/>
                <a:ea typeface="Courier New"/>
                <a:cs typeface="Courier New"/>
                <a:sym typeface="Courier New"/>
              </a:rPr>
              <a:t>Hello, </a:t>
            </a:r>
            <a:r>
              <a:rPr lang="en">
                <a:solidFill>
                  <a:srgbClr val="CC0000"/>
                </a:solidFill>
                <a:latin typeface="Courier New"/>
                <a:ea typeface="Courier New"/>
                <a:cs typeface="Courier New"/>
                <a:sym typeface="Courier New"/>
              </a:rPr>
              <a:t>"</a:t>
            </a:r>
            <a:r>
              <a:rPr b="0" i="0" lang="en" sz="1400" u="none" cap="none" strike="noStrike">
                <a:solidFill>
                  <a:srgbClr val="000000"/>
                </a:solidFill>
                <a:latin typeface="Courier New"/>
                <a:ea typeface="Courier New"/>
                <a:cs typeface="Courier New"/>
                <a:sym typeface="Courier New"/>
              </a:rPr>
              <a:t> + x)</a:t>
            </a:r>
            <a:endParaRPr b="0" i="0" sz="1400" u="none" cap="none" strike="noStrike">
              <a:solidFill>
                <a:srgbClr val="000000"/>
              </a:solidFill>
              <a:latin typeface="Courier New"/>
              <a:ea typeface="Courier New"/>
              <a:cs typeface="Courier New"/>
              <a:sym typeface="Courier New"/>
            </a:endParaRPr>
          </a:p>
        </p:txBody>
      </p:sp>
      <p:sp>
        <p:nvSpPr>
          <p:cNvPr id="639" name="Google Shape;639;p94"/>
          <p:cNvSpPr txBox="1"/>
          <p:nvPr/>
        </p:nvSpPr>
        <p:spPr>
          <a:xfrm>
            <a:off x="5595400" y="3166300"/>
            <a:ext cx="2992800" cy="1615200"/>
          </a:xfrm>
          <a:prstGeom prst="rect">
            <a:avLst/>
          </a:prstGeom>
          <a:solidFill>
            <a:srgbClr val="000000"/>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FFFFFF"/>
                </a:solidFill>
                <a:latin typeface="Catamaran"/>
                <a:ea typeface="Catamaran"/>
                <a:cs typeface="Catamaran"/>
                <a:sym typeface="Catamaran"/>
              </a:rPr>
              <a:t>Co</a:t>
            </a:r>
            <a:r>
              <a:rPr lang="en">
                <a:solidFill>
                  <a:srgbClr val="FFFFFF"/>
                </a:solidFill>
                <a:latin typeface="Catamaran"/>
                <a:ea typeface="Catamaran"/>
                <a:cs typeface="Catamaran"/>
                <a:sym typeface="Catamaran"/>
              </a:rPr>
              <a:t>nsole:</a:t>
            </a:r>
            <a:endParaRPr>
              <a:solidFill>
                <a:srgbClr val="FFFFFF"/>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400"/>
              <a:buFont typeface="Arial"/>
              <a:buNone/>
            </a:pPr>
            <a:r>
              <a:rPr lang="en">
                <a:solidFill>
                  <a:srgbClr val="FFFFFF"/>
                </a:solidFill>
                <a:latin typeface="Courier New"/>
                <a:ea typeface="Courier New"/>
                <a:cs typeface="Courier New"/>
                <a:sym typeface="Courier New"/>
              </a:rPr>
              <a:t>Enter your name: </a:t>
            </a:r>
            <a:r>
              <a:rPr b="1" lang="en">
                <a:solidFill>
                  <a:srgbClr val="FFFFFF"/>
                </a:solidFill>
                <a:latin typeface="Courier New"/>
                <a:ea typeface="Courier New"/>
                <a:cs typeface="Courier New"/>
                <a:sym typeface="Courier New"/>
              </a:rPr>
              <a:t>James</a:t>
            </a:r>
            <a:endParaRPr b="1">
              <a:solidFill>
                <a:srgbClr val="FFFFFF"/>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t/>
            </a:r>
            <a:endParaRPr b="1">
              <a:solidFill>
                <a:srgbClr val="FFFFFF"/>
              </a:solidFill>
              <a:latin typeface="Courier New"/>
              <a:ea typeface="Courier New"/>
              <a:cs typeface="Courier New"/>
              <a:sym typeface="Courier New"/>
            </a:endParaRPr>
          </a:p>
          <a:p>
            <a:pPr indent="0" lvl="0" marL="0" rtl="0" algn="l">
              <a:spcBef>
                <a:spcPts val="0"/>
              </a:spcBef>
              <a:spcAft>
                <a:spcPts val="0"/>
              </a:spcAft>
              <a:buClr>
                <a:srgbClr val="000000"/>
              </a:buClr>
              <a:buSzPts val="1400"/>
              <a:buFont typeface="Arial"/>
              <a:buNone/>
            </a:pPr>
            <a:r>
              <a:rPr lang="en">
                <a:solidFill>
                  <a:srgbClr val="FFFFFF"/>
                </a:solidFill>
                <a:latin typeface="Catamaran"/>
                <a:ea typeface="Catamaran"/>
                <a:cs typeface="Catamaran"/>
                <a:sym typeface="Catamaran"/>
              </a:rPr>
              <a:t>Output:</a:t>
            </a:r>
            <a:endParaRPr b="1">
              <a:solidFill>
                <a:srgbClr val="FFFFFF"/>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lang="en">
                <a:solidFill>
                  <a:srgbClr val="FFFFFF"/>
                </a:solidFill>
                <a:latin typeface="Courier New"/>
                <a:ea typeface="Courier New"/>
                <a:cs typeface="Courier New"/>
                <a:sym typeface="Courier New"/>
              </a:rPr>
              <a:t>Hello, James</a:t>
            </a:r>
            <a:endParaRPr>
              <a:solidFill>
                <a:srgbClr val="FFFFFF"/>
              </a:solidFill>
              <a:latin typeface="Courier New"/>
              <a:ea typeface="Courier New"/>
              <a:cs typeface="Courier New"/>
              <a:sym typeface="Courier New"/>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sp>
        <p:nvSpPr>
          <p:cNvPr id="644" name="Google Shape;644;p95"/>
          <p:cNvSpPr txBox="1"/>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3200">
                <a:solidFill>
                  <a:srgbClr val="FFFFFF"/>
                </a:solidFill>
                <a:latin typeface="Catamaran"/>
                <a:ea typeface="Catamaran"/>
                <a:cs typeface="Catamaran"/>
                <a:sym typeface="Catamaran"/>
              </a:rPr>
              <a:t>Additional Command-line Inputs</a:t>
            </a:r>
            <a:endParaRPr sz="3200">
              <a:solidFill>
                <a:srgbClr val="FFFFFF"/>
              </a:solidFill>
              <a:latin typeface="Catamaran"/>
              <a:ea typeface="Catamaran"/>
              <a:cs typeface="Catamaran"/>
              <a:sym typeface="Catamaran"/>
            </a:endParaRPr>
          </a:p>
        </p:txBody>
      </p:sp>
      <p:sp>
        <p:nvSpPr>
          <p:cNvPr id="645" name="Google Shape;645;p95"/>
          <p:cNvSpPr txBox="1"/>
          <p:nvPr/>
        </p:nvSpPr>
        <p:spPr>
          <a:xfrm>
            <a:off x="471900" y="1842875"/>
            <a:ext cx="5361900" cy="2710200"/>
          </a:xfrm>
          <a:prstGeom prst="rect">
            <a:avLst/>
          </a:prstGeom>
          <a:noFill/>
          <a:ln>
            <a:noFill/>
          </a:ln>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Clr>
                <a:srgbClr val="737373"/>
              </a:buClr>
              <a:buSzPts val="1600"/>
              <a:buFont typeface="Catamaran"/>
              <a:buChar char="●"/>
            </a:pPr>
            <a:r>
              <a:rPr lang="en" sz="1600">
                <a:solidFill>
                  <a:srgbClr val="737373"/>
                </a:solidFill>
                <a:latin typeface="Catamaran"/>
                <a:ea typeface="Catamaran"/>
                <a:cs typeface="Catamaran"/>
                <a:sym typeface="Catamaran"/>
              </a:rPr>
              <a:t>String Inputs</a:t>
            </a:r>
            <a:endParaRPr sz="1600">
              <a:solidFill>
                <a:srgbClr val="737373"/>
              </a:solidFill>
              <a:latin typeface="Catamaran"/>
              <a:ea typeface="Catamaran"/>
              <a:cs typeface="Catamaran"/>
              <a:sym typeface="Catamaran"/>
            </a:endParaRPr>
          </a:p>
          <a:p>
            <a:pPr indent="-304800" lvl="1" marL="914400" rtl="0" algn="l">
              <a:lnSpc>
                <a:spcPct val="115000"/>
              </a:lnSpc>
              <a:spcBef>
                <a:spcPts val="0"/>
              </a:spcBef>
              <a:spcAft>
                <a:spcPts val="0"/>
              </a:spcAft>
              <a:buClr>
                <a:srgbClr val="737373"/>
              </a:buClr>
              <a:buSzPts val="1200"/>
              <a:buFont typeface="Roboto"/>
              <a:buChar char="○"/>
            </a:pPr>
            <a:r>
              <a:rPr lang="en" sz="1200">
                <a:solidFill>
                  <a:srgbClr val="737373"/>
                </a:solidFill>
                <a:latin typeface="Courier New"/>
                <a:ea typeface="Courier New"/>
                <a:cs typeface="Courier New"/>
                <a:sym typeface="Courier New"/>
              </a:rPr>
              <a:t>next()</a:t>
            </a:r>
            <a:r>
              <a:rPr lang="en" sz="1200">
                <a:solidFill>
                  <a:srgbClr val="737373"/>
                </a:solidFill>
                <a:latin typeface="Catamaran"/>
                <a:ea typeface="Catamaran"/>
                <a:cs typeface="Catamaran"/>
                <a:sym typeface="Catamaran"/>
              </a:rPr>
              <a:t> only returns the </a:t>
            </a:r>
            <a:r>
              <a:rPr b="1" lang="en" sz="1200">
                <a:solidFill>
                  <a:srgbClr val="737373"/>
                </a:solidFill>
                <a:latin typeface="Catamaran"/>
                <a:ea typeface="Catamaran"/>
                <a:cs typeface="Catamaran"/>
                <a:sym typeface="Catamaran"/>
              </a:rPr>
              <a:t>first word</a:t>
            </a:r>
            <a:r>
              <a:rPr lang="en" sz="1200">
                <a:solidFill>
                  <a:srgbClr val="737373"/>
                </a:solidFill>
                <a:latin typeface="Catamaran"/>
                <a:ea typeface="Catamaran"/>
                <a:cs typeface="Catamaran"/>
                <a:sym typeface="Catamaran"/>
              </a:rPr>
              <a:t>, stops reading input at a whitespace</a:t>
            </a:r>
            <a:endParaRPr sz="1200">
              <a:solidFill>
                <a:srgbClr val="737373"/>
              </a:solidFill>
              <a:latin typeface="Catamaran"/>
              <a:ea typeface="Catamaran"/>
              <a:cs typeface="Catamaran"/>
              <a:sym typeface="Catamaran"/>
            </a:endParaRPr>
          </a:p>
          <a:p>
            <a:pPr indent="-304800" lvl="1" marL="914400" rtl="0" algn="l">
              <a:lnSpc>
                <a:spcPct val="115000"/>
              </a:lnSpc>
              <a:spcBef>
                <a:spcPts val="0"/>
              </a:spcBef>
              <a:spcAft>
                <a:spcPts val="0"/>
              </a:spcAft>
              <a:buClr>
                <a:srgbClr val="737373"/>
              </a:buClr>
              <a:buSzPts val="1200"/>
              <a:buFont typeface="Catamaran"/>
              <a:buChar char="○"/>
            </a:pPr>
            <a:r>
              <a:rPr lang="en" sz="1200">
                <a:solidFill>
                  <a:srgbClr val="737373"/>
                </a:solidFill>
                <a:latin typeface="Courier New"/>
                <a:ea typeface="Courier New"/>
                <a:cs typeface="Courier New"/>
                <a:sym typeface="Courier New"/>
              </a:rPr>
              <a:t>nextLine()</a:t>
            </a:r>
            <a:r>
              <a:rPr lang="en" sz="1200">
                <a:solidFill>
                  <a:srgbClr val="737373"/>
                </a:solidFill>
                <a:latin typeface="Catamaran"/>
                <a:ea typeface="Catamaran"/>
                <a:cs typeface="Catamaran"/>
                <a:sym typeface="Catamaran"/>
              </a:rPr>
              <a:t> returns the </a:t>
            </a:r>
            <a:r>
              <a:rPr b="1" lang="en" sz="1200">
                <a:solidFill>
                  <a:srgbClr val="737373"/>
                </a:solidFill>
                <a:latin typeface="Catamaran"/>
                <a:ea typeface="Catamaran"/>
                <a:cs typeface="Catamaran"/>
                <a:sym typeface="Catamaran"/>
              </a:rPr>
              <a:t>rest of the current line</a:t>
            </a:r>
            <a:endParaRPr b="1" sz="1200">
              <a:solidFill>
                <a:srgbClr val="737373"/>
              </a:solidFill>
              <a:latin typeface="Catamaran"/>
              <a:ea typeface="Catamaran"/>
              <a:cs typeface="Catamaran"/>
              <a:sym typeface="Catamaran"/>
            </a:endParaRPr>
          </a:p>
          <a:p>
            <a:pPr indent="-330200" lvl="0" marL="457200" rtl="0" algn="l">
              <a:lnSpc>
                <a:spcPct val="115000"/>
              </a:lnSpc>
              <a:spcBef>
                <a:spcPts val="0"/>
              </a:spcBef>
              <a:spcAft>
                <a:spcPts val="0"/>
              </a:spcAft>
              <a:buClr>
                <a:srgbClr val="737373"/>
              </a:buClr>
              <a:buSzPts val="1600"/>
              <a:buFont typeface="Catamaran"/>
              <a:buChar char="●"/>
            </a:pPr>
            <a:r>
              <a:rPr lang="en" sz="1600">
                <a:solidFill>
                  <a:srgbClr val="737373"/>
                </a:solidFill>
                <a:latin typeface="Catamaran"/>
                <a:ea typeface="Catamaran"/>
                <a:cs typeface="Catamaran"/>
                <a:sym typeface="Catamaran"/>
              </a:rPr>
              <a:t>Integer Inputs</a:t>
            </a:r>
            <a:endParaRPr sz="1600">
              <a:solidFill>
                <a:srgbClr val="737373"/>
              </a:solidFill>
              <a:latin typeface="Catamaran"/>
              <a:ea typeface="Catamaran"/>
              <a:cs typeface="Catamaran"/>
              <a:sym typeface="Catamaran"/>
            </a:endParaRPr>
          </a:p>
          <a:p>
            <a:pPr indent="-304800" lvl="1" marL="914400" rtl="0" algn="l">
              <a:lnSpc>
                <a:spcPct val="115000"/>
              </a:lnSpc>
              <a:spcBef>
                <a:spcPts val="0"/>
              </a:spcBef>
              <a:spcAft>
                <a:spcPts val="0"/>
              </a:spcAft>
              <a:buClr>
                <a:srgbClr val="737373"/>
              </a:buClr>
              <a:buSzPts val="1200"/>
              <a:buFont typeface="Courier New"/>
              <a:buChar char="○"/>
            </a:pPr>
            <a:r>
              <a:rPr lang="en" sz="1200">
                <a:solidFill>
                  <a:srgbClr val="737373"/>
                </a:solidFill>
                <a:latin typeface="Courier New"/>
                <a:ea typeface="Courier New"/>
                <a:cs typeface="Courier New"/>
                <a:sym typeface="Courier New"/>
              </a:rPr>
              <a:t>nextInt()</a:t>
            </a:r>
            <a:r>
              <a:rPr lang="en" sz="1200">
                <a:solidFill>
                  <a:srgbClr val="737373"/>
                </a:solidFill>
                <a:latin typeface="Catamaran"/>
                <a:ea typeface="Catamaran"/>
                <a:cs typeface="Catamaran"/>
                <a:sym typeface="Catamaran"/>
              </a:rPr>
              <a:t>returns the </a:t>
            </a:r>
            <a:r>
              <a:rPr b="1" lang="en" sz="1200">
                <a:solidFill>
                  <a:srgbClr val="737373"/>
                </a:solidFill>
                <a:latin typeface="Catamaran"/>
                <a:ea typeface="Catamaran"/>
                <a:cs typeface="Catamaran"/>
                <a:sym typeface="Catamaran"/>
              </a:rPr>
              <a:t>integer </a:t>
            </a:r>
            <a:r>
              <a:rPr lang="en" sz="1200">
                <a:solidFill>
                  <a:srgbClr val="737373"/>
                </a:solidFill>
                <a:latin typeface="Catamaran"/>
                <a:ea typeface="Catamaran"/>
                <a:cs typeface="Catamaran"/>
                <a:sym typeface="Catamaran"/>
              </a:rPr>
              <a:t>input by the user</a:t>
            </a:r>
            <a:endParaRPr sz="1200">
              <a:solidFill>
                <a:srgbClr val="737373"/>
              </a:solidFill>
              <a:latin typeface="Catamaran"/>
              <a:ea typeface="Catamaran"/>
              <a:cs typeface="Catamaran"/>
              <a:sym typeface="Catamaran"/>
            </a:endParaRPr>
          </a:p>
          <a:p>
            <a:pPr indent="-330200" lvl="0" marL="457200" rtl="0" algn="l">
              <a:lnSpc>
                <a:spcPct val="115000"/>
              </a:lnSpc>
              <a:spcBef>
                <a:spcPts val="0"/>
              </a:spcBef>
              <a:spcAft>
                <a:spcPts val="0"/>
              </a:spcAft>
              <a:buClr>
                <a:srgbClr val="737373"/>
              </a:buClr>
              <a:buSzPts val="1600"/>
              <a:buFont typeface="Catamaran"/>
              <a:buChar char="●"/>
            </a:pPr>
            <a:r>
              <a:rPr lang="en" sz="1600">
                <a:solidFill>
                  <a:srgbClr val="737373"/>
                </a:solidFill>
                <a:latin typeface="Catamaran"/>
                <a:ea typeface="Catamaran"/>
                <a:cs typeface="Catamaran"/>
                <a:sym typeface="Catamaran"/>
              </a:rPr>
              <a:t>Double Inputs</a:t>
            </a:r>
            <a:endParaRPr sz="1600">
              <a:solidFill>
                <a:srgbClr val="737373"/>
              </a:solidFill>
              <a:latin typeface="Catamaran"/>
              <a:ea typeface="Catamaran"/>
              <a:cs typeface="Catamaran"/>
              <a:sym typeface="Catamaran"/>
            </a:endParaRPr>
          </a:p>
          <a:p>
            <a:pPr indent="-304800" lvl="1" marL="914400" rtl="0" algn="l">
              <a:lnSpc>
                <a:spcPct val="115000"/>
              </a:lnSpc>
              <a:spcBef>
                <a:spcPts val="0"/>
              </a:spcBef>
              <a:spcAft>
                <a:spcPts val="0"/>
              </a:spcAft>
              <a:buClr>
                <a:srgbClr val="737373"/>
              </a:buClr>
              <a:buSzPts val="1200"/>
              <a:buFont typeface="Courier New"/>
              <a:buChar char="○"/>
            </a:pPr>
            <a:r>
              <a:rPr lang="en" sz="1200">
                <a:solidFill>
                  <a:srgbClr val="737373"/>
                </a:solidFill>
                <a:latin typeface="Courier New"/>
                <a:ea typeface="Courier New"/>
                <a:cs typeface="Courier New"/>
                <a:sym typeface="Courier New"/>
              </a:rPr>
              <a:t>nextDouble()</a:t>
            </a:r>
            <a:r>
              <a:rPr lang="en" sz="1200">
                <a:solidFill>
                  <a:schemeClr val="lt2"/>
                </a:solidFill>
                <a:latin typeface="Catamaran"/>
                <a:ea typeface="Catamaran"/>
                <a:cs typeface="Catamaran"/>
                <a:sym typeface="Catamaran"/>
              </a:rPr>
              <a:t>returns the </a:t>
            </a:r>
            <a:r>
              <a:rPr b="1" lang="en" sz="1200">
                <a:solidFill>
                  <a:schemeClr val="lt2"/>
                </a:solidFill>
                <a:latin typeface="Catamaran"/>
                <a:ea typeface="Catamaran"/>
                <a:cs typeface="Catamaran"/>
                <a:sym typeface="Catamaran"/>
              </a:rPr>
              <a:t>double </a:t>
            </a:r>
            <a:r>
              <a:rPr lang="en" sz="1200">
                <a:solidFill>
                  <a:schemeClr val="lt2"/>
                </a:solidFill>
                <a:latin typeface="Catamaran"/>
                <a:ea typeface="Catamaran"/>
                <a:cs typeface="Catamaran"/>
                <a:sym typeface="Catamaran"/>
              </a:rPr>
              <a:t>input by the user</a:t>
            </a:r>
            <a:endParaRPr sz="1200">
              <a:solidFill>
                <a:srgbClr val="737373"/>
              </a:solidFill>
              <a:latin typeface="Courier New"/>
              <a:ea typeface="Courier New"/>
              <a:cs typeface="Courier New"/>
              <a:sym typeface="Courier New"/>
            </a:endParaRPr>
          </a:p>
        </p:txBody>
      </p:sp>
      <p:sp>
        <p:nvSpPr>
          <p:cNvPr id="646" name="Google Shape;646;p95"/>
          <p:cNvSpPr txBox="1"/>
          <p:nvPr/>
        </p:nvSpPr>
        <p:spPr>
          <a:xfrm>
            <a:off x="471900" y="3965675"/>
            <a:ext cx="5098800" cy="10941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200" u="none" cap="none" strike="noStrike">
                <a:solidFill>
                  <a:srgbClr val="000000"/>
                </a:solidFill>
                <a:latin typeface="Catamaran"/>
                <a:ea typeface="Catamaran"/>
                <a:cs typeface="Catamaran"/>
                <a:sym typeface="Catamaran"/>
              </a:rPr>
              <a:t>Code (c</a:t>
            </a:r>
            <a:r>
              <a:rPr lang="en" sz="1200">
                <a:latin typeface="Catamaran"/>
                <a:ea typeface="Catamaran"/>
                <a:cs typeface="Catamaran"/>
                <a:sym typeface="Catamaran"/>
              </a:rPr>
              <a:t>ontinuation of the code on the previous slide)</a:t>
            </a:r>
            <a:r>
              <a:rPr b="0" i="0" lang="en" sz="1200" u="none" cap="none" strike="noStrike">
                <a:solidFill>
                  <a:srgbClr val="000000"/>
                </a:solidFill>
                <a:latin typeface="Catamaran"/>
                <a:ea typeface="Catamaran"/>
                <a:cs typeface="Catamaran"/>
                <a:sym typeface="Catamaran"/>
              </a:rPr>
              <a:t>:</a:t>
            </a:r>
            <a:endParaRPr b="0" i="0" sz="12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400"/>
              <a:buFont typeface="Arial"/>
              <a:buNone/>
            </a:pPr>
            <a:r>
              <a:rPr b="0" i="0" lang="en" sz="1200" u="none" cap="none" strike="noStrike">
                <a:solidFill>
                  <a:srgbClr val="38761D"/>
                </a:solidFill>
                <a:latin typeface="Courier New"/>
                <a:ea typeface="Courier New"/>
                <a:cs typeface="Courier New"/>
                <a:sym typeface="Courier New"/>
              </a:rPr>
              <a:t>System.out.println</a:t>
            </a:r>
            <a:r>
              <a:rPr b="0" i="0" lang="en" sz="1200" u="none" cap="none" strike="noStrike">
                <a:solidFill>
                  <a:srgbClr val="000000"/>
                </a:solidFill>
                <a:latin typeface="Courier New"/>
                <a:ea typeface="Courier New"/>
                <a:cs typeface="Courier New"/>
                <a:sym typeface="Courier New"/>
              </a:rPr>
              <a:t>(</a:t>
            </a:r>
            <a:r>
              <a:rPr lang="en" sz="1200">
                <a:solidFill>
                  <a:srgbClr val="CC0000"/>
                </a:solidFill>
                <a:latin typeface="Courier New"/>
                <a:ea typeface="Courier New"/>
                <a:cs typeface="Courier New"/>
                <a:sym typeface="Courier New"/>
              </a:rPr>
              <a:t>"Enter your age: "</a:t>
            </a:r>
            <a:r>
              <a:rPr b="0" i="0" lang="en" sz="1200" u="none" cap="none" strike="noStrike">
                <a:solidFill>
                  <a:srgbClr val="000000"/>
                </a:solidFill>
                <a:latin typeface="Courier New"/>
                <a:ea typeface="Courier New"/>
                <a:cs typeface="Courier New"/>
                <a:sym typeface="Courier New"/>
              </a:rPr>
              <a:t>);</a:t>
            </a:r>
            <a:endParaRPr b="0" i="0" sz="12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lang="en" sz="1200">
                <a:solidFill>
                  <a:srgbClr val="BF39C0"/>
                </a:solidFill>
                <a:latin typeface="Courier New"/>
                <a:ea typeface="Courier New"/>
                <a:cs typeface="Courier New"/>
                <a:sym typeface="Courier New"/>
              </a:rPr>
              <a:t>int </a:t>
            </a:r>
            <a:r>
              <a:rPr lang="en" sz="1200">
                <a:latin typeface="Courier New"/>
                <a:ea typeface="Courier New"/>
                <a:cs typeface="Courier New"/>
                <a:sym typeface="Courier New"/>
              </a:rPr>
              <a:t>age</a:t>
            </a:r>
            <a:r>
              <a:rPr b="0" i="0" lang="en" sz="1200" u="none" cap="none" strike="noStrike">
                <a:solidFill>
                  <a:srgbClr val="000000"/>
                </a:solidFill>
                <a:latin typeface="Courier New"/>
                <a:ea typeface="Courier New"/>
                <a:cs typeface="Courier New"/>
                <a:sym typeface="Courier New"/>
              </a:rPr>
              <a:t> = sc</a:t>
            </a:r>
            <a:r>
              <a:rPr b="0" i="0" lang="en" sz="1200" u="none" cap="none" strike="noStrike">
                <a:solidFill>
                  <a:srgbClr val="38761D"/>
                </a:solidFill>
                <a:latin typeface="Courier New"/>
                <a:ea typeface="Courier New"/>
                <a:cs typeface="Courier New"/>
                <a:sym typeface="Courier New"/>
              </a:rPr>
              <a:t>.nextInt</a:t>
            </a:r>
            <a:r>
              <a:rPr b="0" i="0" lang="en" sz="1200" u="none" cap="none" strike="noStrike">
                <a:solidFill>
                  <a:srgbClr val="000000"/>
                </a:solidFill>
                <a:latin typeface="Courier New"/>
                <a:ea typeface="Courier New"/>
                <a:cs typeface="Courier New"/>
                <a:sym typeface="Courier New"/>
              </a:rPr>
              <a:t>();		</a:t>
            </a:r>
            <a:endParaRPr sz="1200">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t/>
            </a:r>
            <a:endParaRPr sz="1200">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200" u="none" cap="none" strike="noStrike">
                <a:solidFill>
                  <a:srgbClr val="38761D"/>
                </a:solidFill>
                <a:latin typeface="Courier New"/>
                <a:ea typeface="Courier New"/>
                <a:cs typeface="Courier New"/>
                <a:sym typeface="Courier New"/>
              </a:rPr>
              <a:t>System.out.println</a:t>
            </a:r>
            <a:r>
              <a:rPr b="0" i="0" lang="en" sz="1200" u="none" cap="none" strike="noStrike">
                <a:solidFill>
                  <a:srgbClr val="000000"/>
                </a:solidFill>
                <a:latin typeface="Courier New"/>
                <a:ea typeface="Courier New"/>
                <a:cs typeface="Courier New"/>
                <a:sym typeface="Courier New"/>
              </a:rPr>
              <a:t>(</a:t>
            </a:r>
            <a:r>
              <a:rPr lang="en" sz="1200">
                <a:solidFill>
                  <a:srgbClr val="CC0000"/>
                </a:solidFill>
                <a:latin typeface="Courier New"/>
                <a:ea typeface="Courier New"/>
                <a:cs typeface="Courier New"/>
                <a:sym typeface="Courier New"/>
              </a:rPr>
              <a:t>"Your age is "</a:t>
            </a:r>
            <a:r>
              <a:rPr b="0" i="0" lang="en" sz="1200" u="none" cap="none" strike="noStrike">
                <a:solidFill>
                  <a:srgbClr val="000000"/>
                </a:solidFill>
                <a:latin typeface="Courier New"/>
                <a:ea typeface="Courier New"/>
                <a:cs typeface="Courier New"/>
                <a:sym typeface="Courier New"/>
              </a:rPr>
              <a:t> + </a:t>
            </a:r>
            <a:r>
              <a:rPr lang="en" sz="1200">
                <a:latin typeface="Courier New"/>
                <a:ea typeface="Courier New"/>
                <a:cs typeface="Courier New"/>
                <a:sym typeface="Courier New"/>
              </a:rPr>
              <a:t>age</a:t>
            </a:r>
            <a:r>
              <a:rPr b="0" i="0" lang="en" sz="1200" u="none" cap="none" strike="noStrike">
                <a:solidFill>
                  <a:srgbClr val="000000"/>
                </a:solidFill>
                <a:latin typeface="Courier New"/>
                <a:ea typeface="Courier New"/>
                <a:cs typeface="Courier New"/>
                <a:sym typeface="Courier New"/>
              </a:rPr>
              <a:t>)</a:t>
            </a:r>
            <a:endParaRPr b="0" i="0" sz="1200" u="none" cap="none" strike="noStrike">
              <a:solidFill>
                <a:srgbClr val="000000"/>
              </a:solidFill>
              <a:latin typeface="Courier New"/>
              <a:ea typeface="Courier New"/>
              <a:cs typeface="Courier New"/>
              <a:sym typeface="Courier New"/>
            </a:endParaRPr>
          </a:p>
        </p:txBody>
      </p:sp>
      <p:sp>
        <p:nvSpPr>
          <p:cNvPr id="647" name="Google Shape;647;p95"/>
          <p:cNvSpPr txBox="1"/>
          <p:nvPr/>
        </p:nvSpPr>
        <p:spPr>
          <a:xfrm>
            <a:off x="5570700" y="3965675"/>
            <a:ext cx="2992800" cy="1094100"/>
          </a:xfrm>
          <a:prstGeom prst="rect">
            <a:avLst/>
          </a:prstGeom>
          <a:solidFill>
            <a:srgbClr val="000000"/>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200" u="none" cap="none" strike="noStrike">
                <a:solidFill>
                  <a:srgbClr val="FFFFFF"/>
                </a:solidFill>
                <a:latin typeface="Catamaran"/>
                <a:ea typeface="Catamaran"/>
                <a:cs typeface="Catamaran"/>
                <a:sym typeface="Catamaran"/>
              </a:rPr>
              <a:t>Co</a:t>
            </a:r>
            <a:r>
              <a:rPr lang="en" sz="1200">
                <a:solidFill>
                  <a:srgbClr val="FFFFFF"/>
                </a:solidFill>
                <a:latin typeface="Catamaran"/>
                <a:ea typeface="Catamaran"/>
                <a:cs typeface="Catamaran"/>
                <a:sym typeface="Catamaran"/>
              </a:rPr>
              <a:t>nsole:</a:t>
            </a:r>
            <a:endParaRPr sz="1200">
              <a:solidFill>
                <a:srgbClr val="FFFFFF"/>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400"/>
              <a:buFont typeface="Arial"/>
              <a:buNone/>
            </a:pPr>
            <a:r>
              <a:rPr lang="en" sz="1200">
                <a:solidFill>
                  <a:srgbClr val="FFFFFF"/>
                </a:solidFill>
                <a:latin typeface="Courier New"/>
                <a:ea typeface="Courier New"/>
                <a:cs typeface="Courier New"/>
                <a:sym typeface="Courier New"/>
              </a:rPr>
              <a:t>Enter your age: </a:t>
            </a:r>
            <a:r>
              <a:rPr b="1" lang="en" sz="1200">
                <a:solidFill>
                  <a:srgbClr val="FFFFFF"/>
                </a:solidFill>
                <a:latin typeface="Courier New"/>
                <a:ea typeface="Courier New"/>
                <a:cs typeface="Courier New"/>
                <a:sym typeface="Courier New"/>
              </a:rPr>
              <a:t>13</a:t>
            </a:r>
            <a:endParaRPr b="1" sz="1200">
              <a:solidFill>
                <a:srgbClr val="FFFFFF"/>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t/>
            </a:r>
            <a:endParaRPr b="1" sz="1200">
              <a:solidFill>
                <a:srgbClr val="FFFFFF"/>
              </a:solidFill>
              <a:latin typeface="Courier New"/>
              <a:ea typeface="Courier New"/>
              <a:cs typeface="Courier New"/>
              <a:sym typeface="Courier New"/>
            </a:endParaRPr>
          </a:p>
          <a:p>
            <a:pPr indent="0" lvl="0" marL="0" rtl="0" algn="l">
              <a:spcBef>
                <a:spcPts val="0"/>
              </a:spcBef>
              <a:spcAft>
                <a:spcPts val="0"/>
              </a:spcAft>
              <a:buClr>
                <a:srgbClr val="000000"/>
              </a:buClr>
              <a:buSzPts val="1400"/>
              <a:buFont typeface="Arial"/>
              <a:buNone/>
            </a:pPr>
            <a:r>
              <a:rPr lang="en" sz="1200">
                <a:solidFill>
                  <a:srgbClr val="FFFFFF"/>
                </a:solidFill>
                <a:latin typeface="Catamaran"/>
                <a:ea typeface="Catamaran"/>
                <a:cs typeface="Catamaran"/>
                <a:sym typeface="Catamaran"/>
              </a:rPr>
              <a:t>Output:</a:t>
            </a:r>
            <a:endParaRPr b="1" sz="1200">
              <a:solidFill>
                <a:srgbClr val="FFFFFF"/>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lang="en" sz="1200">
                <a:solidFill>
                  <a:srgbClr val="FFFFFF"/>
                </a:solidFill>
                <a:latin typeface="Courier New"/>
                <a:ea typeface="Courier New"/>
                <a:cs typeface="Courier New"/>
                <a:sym typeface="Courier New"/>
              </a:rPr>
              <a:t>Your age is 13.</a:t>
            </a:r>
            <a:endParaRPr sz="1200">
              <a:solidFill>
                <a:srgbClr val="FFFFFF"/>
              </a:solidFill>
              <a:latin typeface="Courier New"/>
              <a:ea typeface="Courier New"/>
              <a:cs typeface="Courier New"/>
              <a:sym typeface="Courier New"/>
            </a:endParaRPr>
          </a:p>
        </p:txBody>
      </p:sp>
      <p:sp>
        <p:nvSpPr>
          <p:cNvPr id="648" name="Google Shape;648;p95"/>
          <p:cNvSpPr txBox="1"/>
          <p:nvPr/>
        </p:nvSpPr>
        <p:spPr>
          <a:xfrm>
            <a:off x="5570700" y="1961925"/>
            <a:ext cx="2992800" cy="1866000"/>
          </a:xfrm>
          <a:prstGeom prst="rect">
            <a:avLst/>
          </a:prstGeom>
          <a:solidFill>
            <a:srgbClr val="FFE5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 sz="1300" u="none" cap="none" strike="noStrike">
                <a:solidFill>
                  <a:srgbClr val="000000"/>
                </a:solidFill>
                <a:latin typeface="Catamaran"/>
                <a:ea typeface="Catamaran"/>
                <a:cs typeface="Catamaran"/>
                <a:sym typeface="Catamaran"/>
              </a:rPr>
              <a:t>Note:</a:t>
            </a:r>
            <a:endParaRPr b="1" i="0" sz="1300" u="none" cap="none" strike="noStrike">
              <a:solidFill>
                <a:srgbClr val="000000"/>
              </a:solidFill>
              <a:latin typeface="Catamaran"/>
              <a:ea typeface="Catamaran"/>
              <a:cs typeface="Catamaran"/>
              <a:sym typeface="Catamaran"/>
            </a:endParaRPr>
          </a:p>
          <a:p>
            <a:pPr indent="-311150" lvl="0" marL="457200" marR="0" rtl="0" algn="l">
              <a:lnSpc>
                <a:spcPct val="100000"/>
              </a:lnSpc>
              <a:spcBef>
                <a:spcPts val="0"/>
              </a:spcBef>
              <a:spcAft>
                <a:spcPts val="0"/>
              </a:spcAft>
              <a:buSzPts val="1300"/>
              <a:buFont typeface="Catamaran"/>
              <a:buChar char="●"/>
            </a:pPr>
            <a:r>
              <a:rPr lang="en" sz="1300">
                <a:latin typeface="Catamaran"/>
                <a:ea typeface="Catamaran"/>
                <a:cs typeface="Catamaran"/>
                <a:sym typeface="Catamaran"/>
              </a:rPr>
              <a:t>Since the name of the Scanner is “</a:t>
            </a:r>
            <a:r>
              <a:rPr b="1" lang="en" sz="1300">
                <a:latin typeface="Catamaran"/>
                <a:ea typeface="Catamaran"/>
                <a:cs typeface="Catamaran"/>
                <a:sym typeface="Catamaran"/>
              </a:rPr>
              <a:t>sc</a:t>
            </a:r>
            <a:r>
              <a:rPr lang="en" sz="1300">
                <a:latin typeface="Catamaran"/>
                <a:ea typeface="Catamaran"/>
                <a:cs typeface="Catamaran"/>
                <a:sym typeface="Catamaran"/>
              </a:rPr>
              <a:t>”, we type “</a:t>
            </a:r>
            <a:r>
              <a:rPr b="1" lang="en" sz="1300">
                <a:latin typeface="Catamaran"/>
                <a:ea typeface="Catamaran"/>
                <a:cs typeface="Catamaran"/>
                <a:sym typeface="Catamaran"/>
              </a:rPr>
              <a:t>sc</a:t>
            </a:r>
            <a:r>
              <a:rPr lang="en" sz="1300">
                <a:latin typeface="Catamaran"/>
                <a:ea typeface="Catamaran"/>
                <a:cs typeface="Catamaran"/>
                <a:sym typeface="Catamaran"/>
              </a:rPr>
              <a:t>.nextInt()”</a:t>
            </a:r>
            <a:endParaRPr sz="1300">
              <a:latin typeface="Catamaran"/>
              <a:ea typeface="Catamaran"/>
              <a:cs typeface="Catamaran"/>
              <a:sym typeface="Catamaran"/>
            </a:endParaRPr>
          </a:p>
          <a:p>
            <a:pPr indent="-311150" lvl="0" marL="457200" marR="0" rtl="0" algn="l">
              <a:lnSpc>
                <a:spcPct val="100000"/>
              </a:lnSpc>
              <a:spcBef>
                <a:spcPts val="0"/>
              </a:spcBef>
              <a:spcAft>
                <a:spcPts val="0"/>
              </a:spcAft>
              <a:buSzPts val="1300"/>
              <a:buFont typeface="Catamaran"/>
              <a:buChar char="●"/>
            </a:pPr>
            <a:r>
              <a:rPr lang="en" sz="1300">
                <a:latin typeface="Catamaran"/>
                <a:ea typeface="Catamaran"/>
                <a:cs typeface="Catamaran"/>
                <a:sym typeface="Catamaran"/>
              </a:rPr>
              <a:t>If the name of our Scanner was “</a:t>
            </a:r>
            <a:r>
              <a:rPr b="1" lang="en" sz="1300">
                <a:latin typeface="Catamaran"/>
                <a:ea typeface="Catamaran"/>
                <a:cs typeface="Catamaran"/>
                <a:sym typeface="Catamaran"/>
              </a:rPr>
              <a:t>input</a:t>
            </a:r>
            <a:r>
              <a:rPr lang="en" sz="1300">
                <a:latin typeface="Catamaran"/>
                <a:ea typeface="Catamaran"/>
                <a:cs typeface="Catamaran"/>
                <a:sym typeface="Catamaran"/>
              </a:rPr>
              <a:t>”, we would type “</a:t>
            </a:r>
            <a:r>
              <a:rPr b="1" lang="en" sz="1300">
                <a:latin typeface="Catamaran"/>
                <a:ea typeface="Catamaran"/>
                <a:cs typeface="Catamaran"/>
                <a:sym typeface="Catamaran"/>
              </a:rPr>
              <a:t>input</a:t>
            </a:r>
            <a:r>
              <a:rPr lang="en" sz="1300">
                <a:latin typeface="Catamaran"/>
                <a:ea typeface="Catamaran"/>
                <a:cs typeface="Catamaran"/>
                <a:sym typeface="Catamaran"/>
              </a:rPr>
              <a:t>.nextInt()” </a:t>
            </a:r>
            <a:endParaRPr sz="1300">
              <a:latin typeface="Catamaran"/>
              <a:ea typeface="Catamaran"/>
              <a:cs typeface="Catamaran"/>
              <a:sym typeface="Catamaran"/>
            </a:endParaRPr>
          </a:p>
          <a:p>
            <a:pPr indent="-311150" lvl="0" marL="457200" marR="0" rtl="0" algn="l">
              <a:lnSpc>
                <a:spcPct val="100000"/>
              </a:lnSpc>
              <a:spcBef>
                <a:spcPts val="0"/>
              </a:spcBef>
              <a:spcAft>
                <a:spcPts val="0"/>
              </a:spcAft>
              <a:buSzPts val="1300"/>
              <a:buFont typeface="Catamaran"/>
              <a:buChar char="●"/>
            </a:pPr>
            <a:r>
              <a:rPr lang="en" sz="1300">
                <a:latin typeface="Catamaran"/>
                <a:ea typeface="Catamaran"/>
                <a:cs typeface="Catamaran"/>
                <a:sym typeface="Catamaran"/>
              </a:rPr>
              <a:t>Our Scanner name can be almost anything!</a:t>
            </a:r>
            <a:endParaRPr sz="1300">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2" name="Shape 652"/>
        <p:cNvGrpSpPr/>
        <p:nvPr/>
      </p:nvGrpSpPr>
      <p:grpSpPr>
        <a:xfrm>
          <a:off x="0" y="0"/>
          <a:ext cx="0" cy="0"/>
          <a:chOff x="0" y="0"/>
          <a:chExt cx="0" cy="0"/>
        </a:xfrm>
      </p:grpSpPr>
      <p:sp>
        <p:nvSpPr>
          <p:cNvPr id="653" name="Google Shape;653;p96"/>
          <p:cNvSpPr txBox="1"/>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3200">
                <a:solidFill>
                  <a:srgbClr val="FFFFFF"/>
                </a:solidFill>
                <a:latin typeface="Roboto"/>
                <a:ea typeface="Roboto"/>
                <a:cs typeface="Roboto"/>
                <a:sym typeface="Roboto"/>
              </a:rPr>
              <a:t>Command-line input syntax</a:t>
            </a:r>
            <a:endParaRPr sz="3200">
              <a:solidFill>
                <a:srgbClr val="FFFFFF"/>
              </a:solidFill>
              <a:latin typeface="Roboto"/>
              <a:ea typeface="Roboto"/>
              <a:cs typeface="Roboto"/>
              <a:sym typeface="Roboto"/>
            </a:endParaRPr>
          </a:p>
        </p:txBody>
      </p:sp>
      <p:pic>
        <p:nvPicPr>
          <p:cNvPr id="654" name="Google Shape;654;p96"/>
          <p:cNvPicPr preferRelativeResize="0"/>
          <p:nvPr/>
        </p:nvPicPr>
        <p:blipFill>
          <a:blip r:embed="rId3">
            <a:alphaModFix/>
          </a:blip>
          <a:stretch>
            <a:fillRect/>
          </a:stretch>
        </p:blipFill>
        <p:spPr>
          <a:xfrm>
            <a:off x="228891" y="1930475"/>
            <a:ext cx="5369600" cy="3023450"/>
          </a:xfrm>
          <a:prstGeom prst="rect">
            <a:avLst/>
          </a:prstGeom>
          <a:noFill/>
          <a:ln>
            <a:noFill/>
          </a:ln>
        </p:spPr>
      </p:pic>
      <p:sp>
        <p:nvSpPr>
          <p:cNvPr id="655" name="Google Shape;655;p96"/>
          <p:cNvSpPr txBox="1"/>
          <p:nvPr/>
        </p:nvSpPr>
        <p:spPr>
          <a:xfrm>
            <a:off x="5857550" y="1952575"/>
            <a:ext cx="3045300" cy="3023400"/>
          </a:xfrm>
          <a:prstGeom prst="rect">
            <a:avLst/>
          </a:prstGeom>
          <a:solidFill>
            <a:srgbClr val="B6D7A8"/>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n" sz="1200">
                <a:latin typeface="Catamaran"/>
                <a:ea typeface="Catamaran"/>
                <a:cs typeface="Catamaran"/>
                <a:sym typeface="Catamaran"/>
              </a:rPr>
              <a:t>1. Import Scanner: </a:t>
            </a:r>
            <a:r>
              <a:rPr lang="en" sz="1200">
                <a:latin typeface="Catamaran"/>
                <a:ea typeface="Catamaran"/>
                <a:cs typeface="Catamaran"/>
                <a:sym typeface="Catamaran"/>
              </a:rPr>
              <a:t>Since the software for the Scanner code has already been created, we just have to </a:t>
            </a:r>
            <a:r>
              <a:rPr b="1" lang="en" sz="1200">
                <a:latin typeface="Catamaran"/>
                <a:ea typeface="Catamaran"/>
                <a:cs typeface="Catamaran"/>
                <a:sym typeface="Catamaran"/>
              </a:rPr>
              <a:t>import the package</a:t>
            </a:r>
            <a:r>
              <a:rPr lang="en" sz="1200">
                <a:latin typeface="Catamaran"/>
                <a:ea typeface="Catamaran"/>
                <a:cs typeface="Catamaran"/>
                <a:sym typeface="Catamaran"/>
              </a:rPr>
              <a:t> to use the Scanner.</a:t>
            </a:r>
            <a:endParaRPr sz="1200">
              <a:latin typeface="Catamaran"/>
              <a:ea typeface="Catamaran"/>
              <a:cs typeface="Catamaran"/>
              <a:sym typeface="Catamaran"/>
            </a:endParaRPr>
          </a:p>
          <a:p>
            <a:pPr indent="0" lvl="0" marL="0" marR="0" rtl="0" algn="l">
              <a:lnSpc>
                <a:spcPct val="100000"/>
              </a:lnSpc>
              <a:spcBef>
                <a:spcPts val="0"/>
              </a:spcBef>
              <a:spcAft>
                <a:spcPts val="0"/>
              </a:spcAft>
              <a:buNone/>
            </a:pPr>
            <a:r>
              <a:t/>
            </a:r>
            <a:endParaRPr sz="1200">
              <a:latin typeface="Catamaran"/>
              <a:ea typeface="Catamaran"/>
              <a:cs typeface="Catamaran"/>
              <a:sym typeface="Catamaran"/>
            </a:endParaRPr>
          </a:p>
          <a:p>
            <a:pPr indent="0" lvl="0" marL="0" marR="0" rtl="0" algn="l">
              <a:lnSpc>
                <a:spcPct val="100000"/>
              </a:lnSpc>
              <a:spcBef>
                <a:spcPts val="0"/>
              </a:spcBef>
              <a:spcAft>
                <a:spcPts val="0"/>
              </a:spcAft>
              <a:buNone/>
            </a:pPr>
            <a:r>
              <a:rPr b="1" lang="en" sz="1200">
                <a:latin typeface="Catamaran"/>
                <a:ea typeface="Catamaran"/>
                <a:cs typeface="Catamaran"/>
                <a:sym typeface="Catamaran"/>
              </a:rPr>
              <a:t>2. Creating a Scanner object:</a:t>
            </a:r>
            <a:r>
              <a:rPr lang="en" sz="1200">
                <a:latin typeface="Catamaran"/>
                <a:ea typeface="Catamaran"/>
                <a:cs typeface="Catamaran"/>
                <a:sym typeface="Catamaran"/>
              </a:rPr>
              <a:t> We created a Scanner called “input.”</a:t>
            </a:r>
            <a:endParaRPr sz="1200">
              <a:latin typeface="Catamaran"/>
              <a:ea typeface="Catamaran"/>
              <a:cs typeface="Catamaran"/>
              <a:sym typeface="Catamaran"/>
            </a:endParaRPr>
          </a:p>
          <a:p>
            <a:pPr indent="0" lvl="0" marL="0" marR="0" rtl="0" algn="l">
              <a:lnSpc>
                <a:spcPct val="100000"/>
              </a:lnSpc>
              <a:spcBef>
                <a:spcPts val="0"/>
              </a:spcBef>
              <a:spcAft>
                <a:spcPts val="0"/>
              </a:spcAft>
              <a:buNone/>
            </a:pPr>
            <a:r>
              <a:t/>
            </a:r>
            <a:endParaRPr sz="1200">
              <a:latin typeface="Catamaran"/>
              <a:ea typeface="Catamaran"/>
              <a:cs typeface="Catamaran"/>
              <a:sym typeface="Catamaran"/>
            </a:endParaRPr>
          </a:p>
          <a:p>
            <a:pPr indent="0" lvl="0" marL="0" marR="0" rtl="0" algn="l">
              <a:lnSpc>
                <a:spcPct val="100000"/>
              </a:lnSpc>
              <a:spcBef>
                <a:spcPts val="0"/>
              </a:spcBef>
              <a:spcAft>
                <a:spcPts val="0"/>
              </a:spcAft>
              <a:buNone/>
            </a:pPr>
            <a:r>
              <a:rPr b="1" lang="en" sz="1200">
                <a:latin typeface="Catamaran"/>
                <a:ea typeface="Catamaran"/>
                <a:cs typeface="Catamaran"/>
                <a:sym typeface="Catamaran"/>
              </a:rPr>
              <a:t>3. Prompting the user: </a:t>
            </a:r>
            <a:r>
              <a:rPr lang="en" sz="1200">
                <a:latin typeface="Catamaran"/>
                <a:ea typeface="Catamaran"/>
                <a:cs typeface="Catamaran"/>
                <a:sym typeface="Catamaran"/>
              </a:rPr>
              <a:t>Once we have created the Scanner, we need to tell the user what they have to enter.</a:t>
            </a:r>
            <a:endParaRPr sz="1200">
              <a:latin typeface="Catamaran"/>
              <a:ea typeface="Catamaran"/>
              <a:cs typeface="Catamaran"/>
              <a:sym typeface="Catamaran"/>
            </a:endParaRPr>
          </a:p>
          <a:p>
            <a:pPr indent="0" lvl="0" marL="0" marR="0" rtl="0" algn="l">
              <a:lnSpc>
                <a:spcPct val="100000"/>
              </a:lnSpc>
              <a:spcBef>
                <a:spcPts val="0"/>
              </a:spcBef>
              <a:spcAft>
                <a:spcPts val="0"/>
              </a:spcAft>
              <a:buNone/>
            </a:pPr>
            <a:r>
              <a:t/>
            </a:r>
            <a:endParaRPr sz="1200">
              <a:latin typeface="Catamaran"/>
              <a:ea typeface="Catamaran"/>
              <a:cs typeface="Catamaran"/>
              <a:sym typeface="Catamaran"/>
            </a:endParaRPr>
          </a:p>
          <a:p>
            <a:pPr indent="0" lvl="0" marL="0" marR="0" rtl="0" algn="l">
              <a:lnSpc>
                <a:spcPct val="100000"/>
              </a:lnSpc>
              <a:spcBef>
                <a:spcPts val="0"/>
              </a:spcBef>
              <a:spcAft>
                <a:spcPts val="0"/>
              </a:spcAft>
              <a:buNone/>
            </a:pPr>
            <a:r>
              <a:rPr b="1" lang="en" sz="1200">
                <a:latin typeface="Catamaran"/>
                <a:ea typeface="Catamaran"/>
                <a:cs typeface="Catamaran"/>
                <a:sym typeface="Catamaran"/>
              </a:rPr>
              <a:t>4. Storing the input:</a:t>
            </a:r>
            <a:r>
              <a:rPr lang="en" sz="1200">
                <a:latin typeface="Catamaran"/>
                <a:ea typeface="Catamaran"/>
                <a:cs typeface="Catamaran"/>
                <a:sym typeface="Catamaran"/>
              </a:rPr>
              <a:t> After the user types their input, we store it in a variable. </a:t>
            </a:r>
            <a:endParaRPr sz="1200">
              <a:latin typeface="Catamaran"/>
              <a:ea typeface="Catamaran"/>
              <a:cs typeface="Catamaran"/>
              <a:sym typeface="Catamaran"/>
            </a:endParaRPr>
          </a:p>
          <a:p>
            <a:pPr indent="0" lvl="0" marL="0" marR="0" rtl="0" algn="l">
              <a:lnSpc>
                <a:spcPct val="100000"/>
              </a:lnSpc>
              <a:spcBef>
                <a:spcPts val="0"/>
              </a:spcBef>
              <a:spcAft>
                <a:spcPts val="0"/>
              </a:spcAft>
              <a:buNone/>
            </a:pPr>
            <a:r>
              <a:t/>
            </a:r>
            <a:endParaRPr>
              <a:latin typeface="Catamaran"/>
              <a:ea typeface="Catamaran"/>
              <a:cs typeface="Catamaran"/>
              <a:sym typeface="Catamaran"/>
            </a:endParaRPr>
          </a:p>
          <a:p>
            <a:pPr indent="0" lvl="0" marL="0" marR="0" rtl="0" algn="l">
              <a:lnSpc>
                <a:spcPct val="100000"/>
              </a:lnSpc>
              <a:spcBef>
                <a:spcPts val="0"/>
              </a:spcBef>
              <a:spcAft>
                <a:spcPts val="0"/>
              </a:spcAft>
              <a:buNone/>
            </a:pPr>
            <a:r>
              <a:t/>
            </a:r>
            <a:endParaRPr>
              <a:latin typeface="Catamaran"/>
              <a:ea typeface="Catamaran"/>
              <a:cs typeface="Catamaran"/>
              <a:sym typeface="Catamaran"/>
            </a:endParaRPr>
          </a:p>
        </p:txBody>
      </p:sp>
      <p:sp>
        <p:nvSpPr>
          <p:cNvPr id="656" name="Google Shape;656;p96"/>
          <p:cNvSpPr txBox="1"/>
          <p:nvPr/>
        </p:nvSpPr>
        <p:spPr>
          <a:xfrm>
            <a:off x="680791" y="1947525"/>
            <a:ext cx="2073600" cy="400200"/>
          </a:xfrm>
          <a:prstGeom prst="rect">
            <a:avLst/>
          </a:prstGeom>
          <a:noFill/>
          <a:ln cap="flat" cmpd="sng" w="9525">
            <a:solidFill>
              <a:srgbClr val="FF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657" name="Google Shape;657;p96"/>
          <p:cNvSpPr txBox="1"/>
          <p:nvPr/>
        </p:nvSpPr>
        <p:spPr>
          <a:xfrm>
            <a:off x="482941" y="1840871"/>
            <a:ext cx="241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F0000"/>
                </a:solidFill>
                <a:latin typeface="Catamaran"/>
                <a:ea typeface="Catamaran"/>
                <a:cs typeface="Catamaran"/>
                <a:sym typeface="Catamaran"/>
              </a:rPr>
              <a:t>1</a:t>
            </a:r>
            <a:endParaRPr>
              <a:solidFill>
                <a:srgbClr val="FF0000"/>
              </a:solidFill>
              <a:latin typeface="Catamaran"/>
              <a:ea typeface="Catamaran"/>
              <a:cs typeface="Catamaran"/>
              <a:sym typeface="Catamaran"/>
            </a:endParaRPr>
          </a:p>
        </p:txBody>
      </p:sp>
      <p:sp>
        <p:nvSpPr>
          <p:cNvPr id="658" name="Google Shape;658;p96"/>
          <p:cNvSpPr txBox="1"/>
          <p:nvPr/>
        </p:nvSpPr>
        <p:spPr>
          <a:xfrm>
            <a:off x="985641" y="2733850"/>
            <a:ext cx="3259200" cy="246300"/>
          </a:xfrm>
          <a:prstGeom prst="rect">
            <a:avLst/>
          </a:prstGeom>
          <a:noFill/>
          <a:ln cap="flat" cmpd="sng" w="9525">
            <a:solidFill>
              <a:srgbClr val="FF99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t/>
            </a:r>
            <a:endParaRPr sz="400">
              <a:latin typeface="Roboto"/>
              <a:ea typeface="Roboto"/>
              <a:cs typeface="Roboto"/>
              <a:sym typeface="Roboto"/>
            </a:endParaRPr>
          </a:p>
        </p:txBody>
      </p:sp>
      <p:sp>
        <p:nvSpPr>
          <p:cNvPr id="659" name="Google Shape;659;p96"/>
          <p:cNvSpPr txBox="1"/>
          <p:nvPr/>
        </p:nvSpPr>
        <p:spPr>
          <a:xfrm>
            <a:off x="767710" y="2642992"/>
            <a:ext cx="241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F9900"/>
                </a:solidFill>
                <a:latin typeface="Catamaran"/>
                <a:ea typeface="Catamaran"/>
                <a:cs typeface="Catamaran"/>
                <a:sym typeface="Catamaran"/>
              </a:rPr>
              <a:t>2</a:t>
            </a:r>
            <a:endParaRPr>
              <a:solidFill>
                <a:srgbClr val="FF9900"/>
              </a:solidFill>
              <a:latin typeface="Catamaran"/>
              <a:ea typeface="Catamaran"/>
              <a:cs typeface="Catamaran"/>
              <a:sym typeface="Catamaran"/>
            </a:endParaRPr>
          </a:p>
        </p:txBody>
      </p:sp>
      <p:sp>
        <p:nvSpPr>
          <p:cNvPr id="660" name="Google Shape;660;p96"/>
          <p:cNvSpPr txBox="1"/>
          <p:nvPr/>
        </p:nvSpPr>
        <p:spPr>
          <a:xfrm>
            <a:off x="979064" y="3129950"/>
            <a:ext cx="3314100" cy="219300"/>
          </a:xfrm>
          <a:prstGeom prst="rect">
            <a:avLst/>
          </a:prstGeom>
          <a:noFill/>
          <a:ln cap="flat" cmpd="sng" w="9525">
            <a:solidFill>
              <a:srgbClr val="FFFF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t/>
            </a:r>
            <a:endParaRPr sz="200">
              <a:latin typeface="Roboto"/>
              <a:ea typeface="Roboto"/>
              <a:cs typeface="Roboto"/>
              <a:sym typeface="Roboto"/>
            </a:endParaRPr>
          </a:p>
        </p:txBody>
      </p:sp>
      <p:sp>
        <p:nvSpPr>
          <p:cNvPr id="661" name="Google Shape;661;p96"/>
          <p:cNvSpPr txBox="1"/>
          <p:nvPr/>
        </p:nvSpPr>
        <p:spPr>
          <a:xfrm>
            <a:off x="759626" y="3032016"/>
            <a:ext cx="241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FFF00"/>
                </a:solidFill>
                <a:latin typeface="Catamaran"/>
                <a:ea typeface="Catamaran"/>
                <a:cs typeface="Catamaran"/>
                <a:sym typeface="Catamaran"/>
              </a:rPr>
              <a:t>3</a:t>
            </a:r>
            <a:endParaRPr>
              <a:solidFill>
                <a:srgbClr val="FFFF00"/>
              </a:solidFill>
              <a:latin typeface="Catamaran"/>
              <a:ea typeface="Catamaran"/>
              <a:cs typeface="Catamaran"/>
              <a:sym typeface="Catamaran"/>
            </a:endParaRPr>
          </a:p>
        </p:txBody>
      </p:sp>
      <p:sp>
        <p:nvSpPr>
          <p:cNvPr id="662" name="Google Shape;662;p96"/>
          <p:cNvSpPr txBox="1"/>
          <p:nvPr/>
        </p:nvSpPr>
        <p:spPr>
          <a:xfrm>
            <a:off x="979066" y="3354625"/>
            <a:ext cx="2607900" cy="219300"/>
          </a:xfrm>
          <a:prstGeom prst="rect">
            <a:avLst/>
          </a:prstGeom>
          <a:noFill/>
          <a:ln cap="flat" cmpd="sng" w="9525">
            <a:solidFill>
              <a:srgbClr val="00FF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t/>
            </a:r>
            <a:endParaRPr sz="100">
              <a:latin typeface="Roboto"/>
              <a:ea typeface="Roboto"/>
              <a:cs typeface="Roboto"/>
              <a:sym typeface="Roboto"/>
            </a:endParaRPr>
          </a:p>
        </p:txBody>
      </p:sp>
      <p:sp>
        <p:nvSpPr>
          <p:cNvPr id="663" name="Google Shape;663;p96"/>
          <p:cNvSpPr txBox="1"/>
          <p:nvPr/>
        </p:nvSpPr>
        <p:spPr>
          <a:xfrm>
            <a:off x="759567" y="3240585"/>
            <a:ext cx="241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00FF00"/>
                </a:solidFill>
                <a:latin typeface="Catamaran"/>
                <a:ea typeface="Catamaran"/>
                <a:cs typeface="Catamaran"/>
                <a:sym typeface="Catamaran"/>
              </a:rPr>
              <a:t>4</a:t>
            </a:r>
            <a:endParaRPr>
              <a:solidFill>
                <a:srgbClr val="00FF00"/>
              </a:solidFill>
              <a:latin typeface="Catamaran"/>
              <a:ea typeface="Catamaran"/>
              <a:cs typeface="Catamaran"/>
              <a:sym typeface="Catamaran"/>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7" name="Shape 667"/>
        <p:cNvGrpSpPr/>
        <p:nvPr/>
      </p:nvGrpSpPr>
      <p:grpSpPr>
        <a:xfrm>
          <a:off x="0" y="0"/>
          <a:ext cx="0" cy="0"/>
          <a:chOff x="0" y="0"/>
          <a:chExt cx="0" cy="0"/>
        </a:xfrm>
      </p:grpSpPr>
      <p:sp>
        <p:nvSpPr>
          <p:cNvPr id="668" name="Google Shape;668;p97"/>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latin typeface="Catamaran"/>
                <a:ea typeface="Catamaran"/>
                <a:cs typeface="Catamaran"/>
                <a:sym typeface="Catamaran"/>
              </a:rPr>
              <a:t>Exercise with Input</a:t>
            </a:r>
            <a:endParaRPr>
              <a:latin typeface="Catamaran"/>
              <a:ea typeface="Catamaran"/>
              <a:cs typeface="Catamaran"/>
              <a:sym typeface="Catamaran"/>
            </a:endParaRPr>
          </a:p>
        </p:txBody>
      </p:sp>
      <p:sp>
        <p:nvSpPr>
          <p:cNvPr id="669" name="Google Shape;669;p97"/>
          <p:cNvSpPr txBox="1"/>
          <p:nvPr>
            <p:ph idx="1" type="body"/>
          </p:nvPr>
        </p:nvSpPr>
        <p:spPr>
          <a:xfrm>
            <a:off x="471900" y="1919075"/>
            <a:ext cx="8222100" cy="13578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Have 3 variables: name, age and grade</a:t>
            </a:r>
            <a:endParaRPr>
              <a:latin typeface="Catamaran"/>
              <a:ea typeface="Catamaran"/>
              <a:cs typeface="Catamaran"/>
              <a:sym typeface="Catamaran"/>
            </a:endParaRPr>
          </a:p>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Get input for each variable and then output all variables in one line.</a:t>
            </a:r>
            <a:endParaRPr>
              <a:latin typeface="Catamaran"/>
              <a:ea typeface="Catamaran"/>
              <a:cs typeface="Catamaran"/>
              <a:sym typeface="Catamaran"/>
            </a:endParaRPr>
          </a:p>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Challenge: Make sure age is of type </a:t>
            </a:r>
            <a:r>
              <a:rPr lang="en" u="sng">
                <a:latin typeface="Catamaran"/>
                <a:ea typeface="Catamaran"/>
                <a:cs typeface="Catamaran"/>
                <a:sym typeface="Catamaran"/>
              </a:rPr>
              <a:t>int</a:t>
            </a:r>
            <a:r>
              <a:rPr lang="en">
                <a:latin typeface="Catamaran"/>
                <a:ea typeface="Catamaran"/>
                <a:cs typeface="Catamaran"/>
                <a:sym typeface="Catamaran"/>
              </a:rPr>
              <a:t> and </a:t>
            </a:r>
            <a:r>
              <a:rPr lang="en" u="sng">
                <a:latin typeface="Catamaran"/>
                <a:ea typeface="Catamaran"/>
                <a:cs typeface="Catamaran"/>
                <a:sym typeface="Catamaran"/>
              </a:rPr>
              <a:t>not String</a:t>
            </a:r>
            <a:endParaRPr u="sng">
              <a:latin typeface="Catamaran"/>
              <a:ea typeface="Catamaran"/>
              <a:cs typeface="Catamaran"/>
              <a:sym typeface="Catamaran"/>
            </a:endParaRPr>
          </a:p>
        </p:txBody>
      </p:sp>
      <p:sp>
        <p:nvSpPr>
          <p:cNvPr id="670" name="Google Shape;670;p97"/>
          <p:cNvSpPr txBox="1"/>
          <p:nvPr/>
        </p:nvSpPr>
        <p:spPr>
          <a:xfrm>
            <a:off x="484200" y="3124425"/>
            <a:ext cx="8197500" cy="1833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tamaran"/>
                <a:ea typeface="Catamaran"/>
                <a:cs typeface="Catamaran"/>
                <a:sym typeface="Catamaran"/>
              </a:rPr>
              <a:t>Input:</a:t>
            </a:r>
            <a:endParaRPr b="0" i="0" sz="14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urier New"/>
                <a:ea typeface="Courier New"/>
                <a:cs typeface="Courier New"/>
                <a:sym typeface="Courier New"/>
              </a:rPr>
              <a:t>What is your name: Claire Shao</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urier New"/>
                <a:ea typeface="Courier New"/>
                <a:cs typeface="Courier New"/>
                <a:sym typeface="Courier New"/>
              </a:rPr>
              <a:t>What is your age: 16</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urier New"/>
                <a:ea typeface="Courier New"/>
                <a:cs typeface="Courier New"/>
                <a:sym typeface="Courier New"/>
              </a:rPr>
              <a:t>What is your grade: 11th</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tamaran"/>
                <a:ea typeface="Catamaran"/>
                <a:cs typeface="Catamaran"/>
                <a:sym typeface="Catamaran"/>
              </a:rPr>
              <a:t>Output:</a:t>
            </a:r>
            <a:endParaRPr b="0" i="0" sz="14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urier New"/>
                <a:ea typeface="Courier New"/>
                <a:cs typeface="Courier New"/>
                <a:sym typeface="Courier New"/>
              </a:rPr>
              <a:t>Hello World! My name is Claire Shao and I am 1</a:t>
            </a:r>
            <a:r>
              <a:rPr lang="en">
                <a:latin typeface="Courier New"/>
                <a:ea typeface="Courier New"/>
                <a:cs typeface="Courier New"/>
                <a:sym typeface="Courier New"/>
              </a:rPr>
              <a:t>6</a:t>
            </a:r>
            <a:r>
              <a:rPr b="0" i="0" lang="en" sz="1400" u="none" cap="none" strike="noStrike">
                <a:solidFill>
                  <a:srgbClr val="000000"/>
                </a:solidFill>
                <a:latin typeface="Courier New"/>
                <a:ea typeface="Courier New"/>
                <a:cs typeface="Courier New"/>
                <a:sym typeface="Courier New"/>
              </a:rPr>
              <a:t> years old. I am in 11th grade.</a:t>
            </a:r>
            <a:endParaRPr b="0" i="0" sz="1400" u="none" cap="none" strike="noStrike">
              <a:solidFill>
                <a:srgbClr val="000000"/>
              </a:solidFill>
              <a:latin typeface="Courier New"/>
              <a:ea typeface="Courier New"/>
              <a:cs typeface="Courier New"/>
              <a:sym typeface="Courier New"/>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4" name="Shape 674"/>
        <p:cNvGrpSpPr/>
        <p:nvPr/>
      </p:nvGrpSpPr>
      <p:grpSpPr>
        <a:xfrm>
          <a:off x="0" y="0"/>
          <a:ext cx="0" cy="0"/>
          <a:chOff x="0" y="0"/>
          <a:chExt cx="0" cy="0"/>
        </a:xfrm>
      </p:grpSpPr>
      <p:sp>
        <p:nvSpPr>
          <p:cNvPr id="675" name="Google Shape;675;p98"/>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latin typeface="Catamaran"/>
                <a:ea typeface="Catamaran"/>
                <a:cs typeface="Catamaran"/>
                <a:sym typeface="Catamaran"/>
              </a:rPr>
              <a:t>Exercise with Arithmetic</a:t>
            </a:r>
            <a:endParaRPr>
              <a:latin typeface="Catamaran"/>
              <a:ea typeface="Catamaran"/>
              <a:cs typeface="Catamaran"/>
              <a:sym typeface="Catamaran"/>
            </a:endParaRPr>
          </a:p>
        </p:txBody>
      </p:sp>
      <p:sp>
        <p:nvSpPr>
          <p:cNvPr id="676" name="Google Shape;676;p98"/>
          <p:cNvSpPr txBox="1"/>
          <p:nvPr>
            <p:ph idx="1" type="body"/>
          </p:nvPr>
        </p:nvSpPr>
        <p:spPr>
          <a:xfrm>
            <a:off x="471900" y="1919075"/>
            <a:ext cx="8222100" cy="19617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Input a number n.</a:t>
            </a:r>
            <a:endParaRPr>
              <a:latin typeface="Catamaran"/>
              <a:ea typeface="Catamaran"/>
              <a:cs typeface="Catamaran"/>
              <a:sym typeface="Catamaran"/>
            </a:endParaRPr>
          </a:p>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Add 4 to some variable, n times, and then print</a:t>
            </a:r>
            <a:endParaRPr>
              <a:latin typeface="Catamaran"/>
              <a:ea typeface="Catamaran"/>
              <a:cs typeface="Catamaran"/>
              <a:sym typeface="Catamaran"/>
            </a:endParaRPr>
          </a:p>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For example, if n = 4, you would do 4 + 4 + 4 + 4 = 16</a:t>
            </a:r>
            <a:endParaRPr>
              <a:latin typeface="Catamaran"/>
              <a:ea typeface="Catamaran"/>
              <a:cs typeface="Catamaran"/>
              <a:sym typeface="Catamaran"/>
            </a:endParaRPr>
          </a:p>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Challenge: Use the assignment operators to assign your result to n, then print out n</a:t>
            </a:r>
            <a:endParaRPr>
              <a:latin typeface="Catamaran"/>
              <a:ea typeface="Catamaran"/>
              <a:cs typeface="Catamaran"/>
              <a:sym typeface="Catamaran"/>
            </a:endParaRPr>
          </a:p>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Bonus: Output 4 to the power of n (Ex: if n = 3, 4^3 = 64)</a:t>
            </a:r>
            <a:endParaRPr>
              <a:latin typeface="Catamaran"/>
              <a:ea typeface="Catamaran"/>
              <a:cs typeface="Catamaran"/>
              <a:sym typeface="Catamaran"/>
            </a:endParaRPr>
          </a:p>
        </p:txBody>
      </p:sp>
      <p:sp>
        <p:nvSpPr>
          <p:cNvPr id="677" name="Google Shape;677;p98"/>
          <p:cNvSpPr txBox="1"/>
          <p:nvPr/>
        </p:nvSpPr>
        <p:spPr>
          <a:xfrm>
            <a:off x="471900" y="3880700"/>
            <a:ext cx="8222100" cy="12261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tamaran"/>
                <a:ea typeface="Catamaran"/>
                <a:cs typeface="Catamaran"/>
                <a:sym typeface="Catamaran"/>
              </a:rPr>
              <a:t>Output:</a:t>
            </a:r>
            <a:endParaRPr b="0" i="0" sz="14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urier New"/>
                <a:ea typeface="Courier New"/>
                <a:cs typeface="Courier New"/>
                <a:sym typeface="Courier New"/>
              </a:rPr>
              <a:t>Input: 5</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urier New"/>
                <a:ea typeface="Courier New"/>
                <a:cs typeface="Courier New"/>
                <a:sym typeface="Courier New"/>
              </a:rPr>
              <a:t>Result: 20</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1" name="Shape 681"/>
        <p:cNvGrpSpPr/>
        <p:nvPr/>
      </p:nvGrpSpPr>
      <p:grpSpPr>
        <a:xfrm>
          <a:off x="0" y="0"/>
          <a:ext cx="0" cy="0"/>
          <a:chOff x="0" y="0"/>
          <a:chExt cx="0" cy="0"/>
        </a:xfrm>
      </p:grpSpPr>
      <p:sp>
        <p:nvSpPr>
          <p:cNvPr id="682" name="Google Shape;682;p99"/>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latin typeface="Catamaran"/>
                <a:ea typeface="Catamaran"/>
                <a:cs typeface="Catamaran"/>
                <a:sym typeface="Catamaran"/>
              </a:rPr>
              <a:t>Numbers Exercise</a:t>
            </a:r>
            <a:endParaRPr>
              <a:latin typeface="Catamaran"/>
              <a:ea typeface="Catamaran"/>
              <a:cs typeface="Catamaran"/>
              <a:sym typeface="Catamaran"/>
            </a:endParaRPr>
          </a:p>
        </p:txBody>
      </p:sp>
      <p:sp>
        <p:nvSpPr>
          <p:cNvPr id="683" name="Google Shape;683;p99"/>
          <p:cNvSpPr txBox="1"/>
          <p:nvPr>
            <p:ph idx="1" type="body"/>
          </p:nvPr>
        </p:nvSpPr>
        <p:spPr>
          <a:xfrm>
            <a:off x="471900" y="1919075"/>
            <a:ext cx="8222100" cy="110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latin typeface="Catamaran"/>
                <a:ea typeface="Catamaran"/>
                <a:cs typeface="Catamaran"/>
                <a:sym typeface="Catamaran"/>
              </a:rPr>
              <a:t>Daniel wants to create an </a:t>
            </a:r>
            <a:r>
              <a:rPr b="1" lang="en">
                <a:latin typeface="Catamaran"/>
                <a:ea typeface="Catamaran"/>
                <a:cs typeface="Catamaran"/>
                <a:sym typeface="Catamaran"/>
              </a:rPr>
              <a:t>addition-only</a:t>
            </a:r>
            <a:r>
              <a:rPr lang="en">
                <a:latin typeface="Catamaran"/>
                <a:ea typeface="Catamaran"/>
                <a:cs typeface="Catamaran"/>
                <a:sym typeface="Catamaran"/>
              </a:rPr>
              <a:t> calculator that </a:t>
            </a:r>
            <a:r>
              <a:rPr b="1" lang="en">
                <a:latin typeface="Catamaran"/>
                <a:ea typeface="Catamaran"/>
                <a:cs typeface="Catamaran"/>
                <a:sym typeface="Catamaran"/>
              </a:rPr>
              <a:t>takes 2 numbers</a:t>
            </a:r>
            <a:r>
              <a:rPr lang="en">
                <a:latin typeface="Catamaran"/>
                <a:ea typeface="Catamaran"/>
                <a:cs typeface="Catamaran"/>
                <a:sym typeface="Catamaran"/>
              </a:rPr>
              <a:t> from the user and </a:t>
            </a:r>
            <a:r>
              <a:rPr b="1" lang="en">
                <a:latin typeface="Catamaran"/>
                <a:ea typeface="Catamaran"/>
                <a:cs typeface="Catamaran"/>
                <a:sym typeface="Catamaran"/>
              </a:rPr>
              <a:t>adds </a:t>
            </a:r>
            <a:r>
              <a:rPr lang="en">
                <a:latin typeface="Catamaran"/>
                <a:ea typeface="Catamaran"/>
                <a:cs typeface="Catamaran"/>
                <a:sym typeface="Catamaran"/>
              </a:rPr>
              <a:t>them together. Help him code a program that can do this!</a:t>
            </a:r>
            <a:endParaRPr>
              <a:latin typeface="Catamaran"/>
              <a:ea typeface="Catamaran"/>
              <a:cs typeface="Catamaran"/>
              <a:sym typeface="Catamaran"/>
            </a:endParaRPr>
          </a:p>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Challenge: Add together the absolute value of both numbers</a:t>
            </a:r>
            <a:endParaRPr>
              <a:latin typeface="Catamaran"/>
              <a:ea typeface="Catamaran"/>
              <a:cs typeface="Catamaran"/>
              <a:sym typeface="Catamaran"/>
            </a:endParaRPr>
          </a:p>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Bonus: Print the difference as well.</a:t>
            </a:r>
            <a:endParaRPr>
              <a:latin typeface="Catamaran"/>
              <a:ea typeface="Catamaran"/>
              <a:cs typeface="Catamaran"/>
              <a:sym typeface="Catamaran"/>
            </a:endParaRPr>
          </a:p>
        </p:txBody>
      </p:sp>
      <p:sp>
        <p:nvSpPr>
          <p:cNvPr id="684" name="Google Shape;684;p99"/>
          <p:cNvSpPr txBox="1"/>
          <p:nvPr/>
        </p:nvSpPr>
        <p:spPr>
          <a:xfrm>
            <a:off x="471900" y="3304405"/>
            <a:ext cx="8222100" cy="1548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Catamaran"/>
                <a:ea typeface="Catamaran"/>
                <a:cs typeface="Catamaran"/>
                <a:sym typeface="Catamaran"/>
              </a:rPr>
              <a:t>Input:</a:t>
            </a:r>
            <a:endParaRPr b="0" i="0" sz="13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38761D"/>
                </a:solidFill>
                <a:latin typeface="Courier New"/>
                <a:ea typeface="Courier New"/>
                <a:cs typeface="Courier New"/>
                <a:sym typeface="Courier New"/>
              </a:rPr>
              <a:t>Enter number 1: </a:t>
            </a:r>
            <a:r>
              <a:rPr b="0" i="0" lang="en" sz="1300" u="none" cap="none" strike="noStrike">
                <a:solidFill>
                  <a:srgbClr val="FF0000"/>
                </a:solidFill>
                <a:latin typeface="Courier New"/>
                <a:ea typeface="Courier New"/>
                <a:cs typeface="Courier New"/>
                <a:sym typeface="Courier New"/>
              </a:rPr>
              <a:t>4</a:t>
            </a:r>
            <a:endParaRPr b="0" i="0" sz="1300" u="none" cap="none" strike="noStrike">
              <a:solidFill>
                <a:srgbClr val="FF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38761D"/>
                </a:solidFill>
                <a:latin typeface="Courier New"/>
                <a:ea typeface="Courier New"/>
                <a:cs typeface="Courier New"/>
                <a:sym typeface="Courier New"/>
              </a:rPr>
              <a:t>Enter number 2: </a:t>
            </a:r>
            <a:r>
              <a:rPr b="0" i="0" lang="en" sz="1300" u="none" cap="none" strike="noStrike">
                <a:solidFill>
                  <a:srgbClr val="FF0000"/>
                </a:solidFill>
                <a:latin typeface="Courier New"/>
                <a:ea typeface="Courier New"/>
                <a:cs typeface="Courier New"/>
                <a:sym typeface="Courier New"/>
              </a:rPr>
              <a:t>5</a:t>
            </a:r>
            <a:endParaRPr b="0" i="0" sz="1300" u="none" cap="none" strike="noStrike">
              <a:solidFill>
                <a:srgbClr val="FF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Catamaran"/>
                <a:ea typeface="Catamaran"/>
                <a:cs typeface="Catamaran"/>
                <a:sym typeface="Catamaran"/>
              </a:rPr>
              <a:t>Output:</a:t>
            </a:r>
            <a:endParaRPr b="0" i="0" sz="13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Courier New"/>
                <a:ea typeface="Courier New"/>
                <a:cs typeface="Courier New"/>
                <a:sym typeface="Courier New"/>
              </a:rPr>
              <a:t>9</a:t>
            </a:r>
            <a:endParaRPr b="0" i="0" sz="1300" u="none" cap="none" strike="noStrike">
              <a:solidFill>
                <a:srgbClr val="000000"/>
              </a:solidFill>
              <a:latin typeface="Courier New"/>
              <a:ea typeface="Courier New"/>
              <a:cs typeface="Courier New"/>
              <a:sym typeface="Courier New"/>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E7CC3"/>
        </a:solidFill>
      </p:bgPr>
    </p:bg>
    <p:spTree>
      <p:nvGrpSpPr>
        <p:cNvPr id="688" name="Shape 688"/>
        <p:cNvGrpSpPr/>
        <p:nvPr/>
      </p:nvGrpSpPr>
      <p:grpSpPr>
        <a:xfrm>
          <a:off x="0" y="0"/>
          <a:ext cx="0" cy="0"/>
          <a:chOff x="0" y="0"/>
          <a:chExt cx="0" cy="0"/>
        </a:xfrm>
      </p:grpSpPr>
      <p:sp>
        <p:nvSpPr>
          <p:cNvPr id="689" name="Google Shape;689;p100"/>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Catamaran"/>
                <a:ea typeface="Catamaran"/>
                <a:cs typeface="Catamaran"/>
                <a:sym typeface="Catamaran"/>
              </a:rPr>
              <a:t>Section 4: </a:t>
            </a:r>
            <a:r>
              <a:rPr b="1" lang="en">
                <a:latin typeface="Catamaran"/>
                <a:ea typeface="Catamaran"/>
                <a:cs typeface="Catamaran"/>
                <a:sym typeface="Catamaran"/>
              </a:rPr>
              <a:t>Input</a:t>
            </a:r>
            <a:r>
              <a:rPr lang="en">
                <a:latin typeface="Catamaran"/>
                <a:ea typeface="Catamaran"/>
                <a:cs typeface="Catamaran"/>
                <a:sym typeface="Catamaran"/>
              </a:rPr>
              <a:t> Q</a:t>
            </a:r>
            <a:r>
              <a:rPr lang="en">
                <a:latin typeface="Catamaran"/>
                <a:ea typeface="Catamaran"/>
                <a:cs typeface="Catamaran"/>
                <a:sym typeface="Catamaran"/>
              </a:rPr>
              <a:t>uestions</a:t>
            </a:r>
            <a:endParaRPr>
              <a:latin typeface="Catamaran"/>
              <a:ea typeface="Catamaran"/>
              <a:cs typeface="Catamaran"/>
              <a:sym typeface="Catamaran"/>
            </a:endParaRPr>
          </a:p>
        </p:txBody>
      </p:sp>
      <p:sp>
        <p:nvSpPr>
          <p:cNvPr id="690" name="Google Shape;690;p100"/>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Catamaran"/>
              <a:buChar char="●"/>
            </a:pPr>
            <a:r>
              <a:rPr lang="en">
                <a:latin typeface="Catamaran"/>
                <a:ea typeface="Catamaran"/>
                <a:cs typeface="Catamaran"/>
                <a:sym typeface="Catamaran"/>
              </a:rPr>
              <a:t>Briefly </a:t>
            </a:r>
            <a:r>
              <a:rPr b="1" lang="en">
                <a:latin typeface="Catamaran"/>
                <a:ea typeface="Catamaran"/>
                <a:cs typeface="Catamaran"/>
                <a:sym typeface="Catamaran"/>
              </a:rPr>
              <a:t>explain</a:t>
            </a:r>
            <a:r>
              <a:rPr lang="en">
                <a:latin typeface="Catamaran"/>
                <a:ea typeface="Catamaran"/>
                <a:cs typeface="Catamaran"/>
                <a:sym typeface="Catamaran"/>
              </a:rPr>
              <a:t> the steps to receive input</a:t>
            </a:r>
            <a:endParaRPr>
              <a:latin typeface="Catamaran"/>
              <a:ea typeface="Catamaran"/>
              <a:cs typeface="Catamaran"/>
              <a:sym typeface="Catamaran"/>
            </a:endParaRPr>
          </a:p>
          <a:p>
            <a:pPr indent="-342900" lvl="0" marL="457200" rtl="0" algn="l">
              <a:spcBef>
                <a:spcPts val="0"/>
              </a:spcBef>
              <a:spcAft>
                <a:spcPts val="0"/>
              </a:spcAft>
              <a:buSzPts val="1800"/>
              <a:buFont typeface="Catamaran"/>
              <a:buChar char="●"/>
            </a:pPr>
            <a:r>
              <a:rPr lang="en">
                <a:latin typeface="Catamaran"/>
                <a:ea typeface="Catamaran"/>
                <a:cs typeface="Catamaran"/>
                <a:sym typeface="Catamaran"/>
              </a:rPr>
              <a:t>What is the </a:t>
            </a:r>
            <a:r>
              <a:rPr b="1" lang="en">
                <a:latin typeface="Catamaran"/>
                <a:ea typeface="Catamaran"/>
                <a:cs typeface="Catamaran"/>
                <a:sym typeface="Catamaran"/>
              </a:rPr>
              <a:t>difference </a:t>
            </a:r>
            <a:r>
              <a:rPr lang="en">
                <a:latin typeface="Catamaran"/>
                <a:ea typeface="Catamaran"/>
                <a:cs typeface="Catamaran"/>
                <a:sym typeface="Catamaran"/>
              </a:rPr>
              <a:t>between </a:t>
            </a:r>
            <a:r>
              <a:rPr lang="en">
                <a:latin typeface="Courier New"/>
                <a:ea typeface="Courier New"/>
                <a:cs typeface="Courier New"/>
                <a:sym typeface="Courier New"/>
              </a:rPr>
              <a:t>next()</a:t>
            </a:r>
            <a:r>
              <a:rPr lang="en">
                <a:latin typeface="Catamaran"/>
                <a:ea typeface="Catamaran"/>
                <a:cs typeface="Catamaran"/>
                <a:sym typeface="Catamaran"/>
              </a:rPr>
              <a:t>and </a:t>
            </a:r>
            <a:r>
              <a:rPr lang="en">
                <a:latin typeface="Courier New"/>
                <a:ea typeface="Courier New"/>
                <a:cs typeface="Courier New"/>
                <a:sym typeface="Courier New"/>
              </a:rPr>
              <a:t>nextLine()</a:t>
            </a:r>
            <a:r>
              <a:rPr lang="en">
                <a:latin typeface="Catamaran"/>
                <a:ea typeface="Catamaran"/>
                <a:cs typeface="Catamaran"/>
                <a:sym typeface="Catamaran"/>
              </a:rPr>
              <a:t>?</a:t>
            </a:r>
            <a:endParaRPr>
              <a:latin typeface="Catamaran"/>
              <a:ea typeface="Catamaran"/>
              <a:cs typeface="Catamaran"/>
              <a:sym typeface="Catamaran"/>
            </a:endParaRPr>
          </a:p>
          <a:p>
            <a:pPr indent="0" lvl="0" marL="457200" rtl="0" algn="l">
              <a:spcBef>
                <a:spcPts val="0"/>
              </a:spcBef>
              <a:spcAft>
                <a:spcPts val="0"/>
              </a:spcAft>
              <a:buNone/>
            </a:pPr>
            <a:r>
              <a:t/>
            </a:r>
            <a:endParaRPr>
              <a:latin typeface="Catamaran"/>
              <a:ea typeface="Catamaran"/>
              <a:cs typeface="Catamaran"/>
              <a:sym typeface="Catamaran"/>
            </a:endParaRPr>
          </a:p>
          <a:p>
            <a:pPr indent="0" lvl="0" marL="0" rtl="0" algn="l">
              <a:spcBef>
                <a:spcPts val="0"/>
              </a:spcBef>
              <a:spcAft>
                <a:spcPts val="0"/>
              </a:spcAft>
              <a:buNone/>
            </a:pPr>
            <a:r>
              <a:t/>
            </a:r>
            <a:endParaRPr b="1">
              <a:latin typeface="Catamaran"/>
              <a:ea typeface="Catamaran"/>
              <a:cs typeface="Catamaran"/>
              <a:sym typeface="Catamaran"/>
            </a:endParaRPr>
          </a:p>
          <a:p>
            <a:pPr indent="0" lvl="0" marL="0" rtl="0" algn="l">
              <a:spcBef>
                <a:spcPts val="0"/>
              </a:spcBef>
              <a:spcAft>
                <a:spcPts val="0"/>
              </a:spcAft>
              <a:buNone/>
            </a:pPr>
            <a:r>
              <a:t/>
            </a:r>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E7CC3"/>
        </a:solidFill>
      </p:bgPr>
    </p:bg>
    <p:spTree>
      <p:nvGrpSpPr>
        <p:cNvPr id="694" name="Shape 694"/>
        <p:cNvGrpSpPr/>
        <p:nvPr/>
      </p:nvGrpSpPr>
      <p:grpSpPr>
        <a:xfrm>
          <a:off x="0" y="0"/>
          <a:ext cx="0" cy="0"/>
          <a:chOff x="0" y="0"/>
          <a:chExt cx="0" cy="0"/>
        </a:xfrm>
      </p:grpSpPr>
      <p:sp>
        <p:nvSpPr>
          <p:cNvPr id="695" name="Google Shape;695;p101"/>
          <p:cNvSpPr txBox="1"/>
          <p:nvPr>
            <p:ph type="ctrTitle"/>
          </p:nvPr>
        </p:nvSpPr>
        <p:spPr>
          <a:xfrm>
            <a:off x="390525" y="1819275"/>
            <a:ext cx="8415000" cy="933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500">
                <a:latin typeface="Catamaran"/>
                <a:ea typeface="Catamaran"/>
                <a:cs typeface="Catamaran"/>
                <a:sym typeface="Catamaran"/>
              </a:rPr>
              <a:t>Section 5: </a:t>
            </a:r>
            <a:r>
              <a:rPr b="1" lang="en" sz="4500">
                <a:latin typeface="Catamaran"/>
                <a:ea typeface="Catamaran"/>
                <a:cs typeface="Catamaran"/>
                <a:sym typeface="Catamaran"/>
              </a:rPr>
              <a:t>Casting</a:t>
            </a:r>
            <a:endParaRPr b="1" sz="4500">
              <a:latin typeface="Catamaran"/>
              <a:ea typeface="Catamaran"/>
              <a:cs typeface="Catamaran"/>
              <a:sym typeface="Catamaran"/>
            </a:endParaRPr>
          </a:p>
        </p:txBody>
      </p:sp>
      <p:sp>
        <p:nvSpPr>
          <p:cNvPr id="696" name="Google Shape;696;p101"/>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tamaran"/>
                <a:ea typeface="Catamaran"/>
                <a:cs typeface="Catamaran"/>
                <a:sym typeface="Catamaran"/>
              </a:rPr>
              <a:t>How to change the data type!</a:t>
            </a:r>
            <a:endParaRPr>
              <a:latin typeface="Catamaran"/>
              <a:ea typeface="Catamaran"/>
              <a:cs typeface="Catamaran"/>
              <a:sym typeface="Catamaran"/>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0" name="Shape 700"/>
        <p:cNvGrpSpPr/>
        <p:nvPr/>
      </p:nvGrpSpPr>
      <p:grpSpPr>
        <a:xfrm>
          <a:off x="0" y="0"/>
          <a:ext cx="0" cy="0"/>
          <a:chOff x="0" y="0"/>
          <a:chExt cx="0" cy="0"/>
        </a:xfrm>
      </p:grpSpPr>
      <p:sp>
        <p:nvSpPr>
          <p:cNvPr id="701" name="Google Shape;701;p102"/>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latin typeface="Catamaran"/>
                <a:ea typeface="Catamaran"/>
                <a:cs typeface="Catamaran"/>
                <a:sym typeface="Catamaran"/>
              </a:rPr>
              <a:t>Casting</a:t>
            </a:r>
            <a:endParaRPr>
              <a:latin typeface="Catamaran"/>
              <a:ea typeface="Catamaran"/>
              <a:cs typeface="Catamaran"/>
              <a:sym typeface="Catamaran"/>
            </a:endParaRPr>
          </a:p>
        </p:txBody>
      </p:sp>
      <p:sp>
        <p:nvSpPr>
          <p:cNvPr id="702" name="Google Shape;702;p102"/>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Catamaran"/>
              <a:buChar char="●"/>
            </a:pPr>
            <a:r>
              <a:rPr b="1" lang="en">
                <a:latin typeface="Catamaran"/>
                <a:ea typeface="Catamaran"/>
                <a:cs typeface="Catamaran"/>
                <a:sym typeface="Catamaran"/>
              </a:rPr>
              <a:t>Changing </a:t>
            </a:r>
            <a:r>
              <a:rPr lang="en">
                <a:latin typeface="Catamaran"/>
                <a:ea typeface="Catamaran"/>
                <a:cs typeface="Catamaran"/>
                <a:sym typeface="Catamaran"/>
              </a:rPr>
              <a:t>the data type of a variable (int, double, String)</a:t>
            </a:r>
            <a:endParaRPr>
              <a:latin typeface="Catamaran"/>
              <a:ea typeface="Catamaran"/>
              <a:cs typeface="Catamaran"/>
              <a:sym typeface="Catamaran"/>
            </a:endParaRPr>
          </a:p>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Done when you need to </a:t>
            </a:r>
            <a:r>
              <a:rPr b="1" lang="en">
                <a:latin typeface="Catamaran"/>
                <a:ea typeface="Catamaran"/>
                <a:cs typeface="Catamaran"/>
                <a:sym typeface="Catamaran"/>
              </a:rPr>
              <a:t>specify </a:t>
            </a:r>
            <a:r>
              <a:rPr lang="en">
                <a:latin typeface="Catamaran"/>
                <a:ea typeface="Catamaran"/>
                <a:cs typeface="Catamaran"/>
                <a:sym typeface="Catamaran"/>
              </a:rPr>
              <a:t>a different data type on to a variable</a:t>
            </a:r>
            <a:r>
              <a:rPr lang="en">
                <a:latin typeface="Catamaran"/>
                <a:ea typeface="Catamaran"/>
                <a:cs typeface="Catamaran"/>
                <a:sym typeface="Catamaran"/>
              </a:rPr>
              <a:t> to use the functionalities on the new data type</a:t>
            </a:r>
            <a:endParaRPr>
              <a:latin typeface="Catamaran"/>
              <a:ea typeface="Catamaran"/>
              <a:cs typeface="Catamaran"/>
              <a:sym typeface="Catamaran"/>
            </a:endParaRPr>
          </a:p>
          <a:p>
            <a:pPr indent="-342900" lvl="0" marL="457200" rtl="0" algn="l">
              <a:lnSpc>
                <a:spcPct val="115000"/>
              </a:lnSpc>
              <a:spcBef>
                <a:spcPts val="0"/>
              </a:spcBef>
              <a:spcAft>
                <a:spcPts val="0"/>
              </a:spcAft>
              <a:buSzPts val="1800"/>
              <a:buFont typeface="Catamaran"/>
              <a:buChar char="●"/>
            </a:pPr>
            <a:r>
              <a:rPr b="1" lang="en">
                <a:latin typeface="Catamaran"/>
                <a:ea typeface="Catamaran"/>
                <a:cs typeface="Catamaran"/>
                <a:sym typeface="Catamaran"/>
              </a:rPr>
              <a:t>Typecasting </a:t>
            </a:r>
            <a:r>
              <a:rPr lang="en">
                <a:latin typeface="Catamaran"/>
                <a:ea typeface="Catamaran"/>
                <a:cs typeface="Catamaran"/>
                <a:sym typeface="Catamaran"/>
              </a:rPr>
              <a:t>(between numerical types):</a:t>
            </a:r>
            <a:endParaRPr>
              <a:latin typeface="Catamaran"/>
              <a:ea typeface="Catamaran"/>
              <a:cs typeface="Catamaran"/>
              <a:sym typeface="Catamaran"/>
            </a:endParaRPr>
          </a:p>
          <a:p>
            <a:pPr indent="-317500" lvl="1" marL="914400" rtl="0" algn="l">
              <a:lnSpc>
                <a:spcPct val="115000"/>
              </a:lnSpc>
              <a:spcBef>
                <a:spcPts val="0"/>
              </a:spcBef>
              <a:spcAft>
                <a:spcPts val="0"/>
              </a:spcAft>
              <a:buSzPts val="1400"/>
              <a:buFont typeface="Catamaran"/>
              <a:buChar char="○"/>
            </a:pPr>
            <a:r>
              <a:rPr lang="en">
                <a:latin typeface="Catamaran"/>
                <a:ea typeface="Catamaran"/>
                <a:cs typeface="Catamaran"/>
                <a:sym typeface="Catamaran"/>
              </a:rPr>
              <a:t>(int), (double)</a:t>
            </a:r>
            <a:endParaRPr>
              <a:latin typeface="Catamaran"/>
              <a:ea typeface="Catamaran"/>
              <a:cs typeface="Catamaran"/>
              <a:sym typeface="Catamaran"/>
            </a:endParaRPr>
          </a:p>
          <a:p>
            <a:pPr indent="-342900" lvl="0" marL="457200" rtl="0" algn="l">
              <a:lnSpc>
                <a:spcPct val="115000"/>
              </a:lnSpc>
              <a:spcBef>
                <a:spcPts val="0"/>
              </a:spcBef>
              <a:spcAft>
                <a:spcPts val="0"/>
              </a:spcAft>
              <a:buSzPts val="1800"/>
              <a:buFont typeface="Catamaran"/>
              <a:buChar char="●"/>
            </a:pPr>
            <a:r>
              <a:rPr b="1" lang="en">
                <a:latin typeface="Catamaran"/>
                <a:ea typeface="Catamaran"/>
                <a:cs typeface="Catamaran"/>
                <a:sym typeface="Catamaran"/>
              </a:rPr>
              <a:t>Constructor functions </a:t>
            </a:r>
            <a:r>
              <a:rPr lang="en">
                <a:latin typeface="Catamaran"/>
                <a:ea typeface="Catamaran"/>
                <a:cs typeface="Catamaran"/>
                <a:sym typeface="Catamaran"/>
              </a:rPr>
              <a:t>(String to numerical type):</a:t>
            </a:r>
            <a:endParaRPr>
              <a:latin typeface="Catamaran"/>
              <a:ea typeface="Catamaran"/>
              <a:cs typeface="Catamaran"/>
              <a:sym typeface="Catamaran"/>
            </a:endParaRPr>
          </a:p>
          <a:p>
            <a:pPr indent="-317500" lvl="1" marL="914400" rtl="0" algn="l">
              <a:lnSpc>
                <a:spcPct val="115000"/>
              </a:lnSpc>
              <a:spcBef>
                <a:spcPts val="0"/>
              </a:spcBef>
              <a:spcAft>
                <a:spcPts val="0"/>
              </a:spcAft>
              <a:buSzPts val="1400"/>
              <a:buChar char="○"/>
            </a:pPr>
            <a:r>
              <a:rPr b="1" lang="en">
                <a:latin typeface="Courier New"/>
                <a:ea typeface="Courier New"/>
                <a:cs typeface="Courier New"/>
                <a:sym typeface="Courier New"/>
              </a:rPr>
              <a:t>parseInt(String s)</a:t>
            </a:r>
            <a:r>
              <a:rPr lang="en">
                <a:latin typeface="Catamaran"/>
                <a:ea typeface="Catamaran"/>
                <a:cs typeface="Catamaran"/>
                <a:sym typeface="Catamaran"/>
              </a:rPr>
              <a:t>- constructs an integer number from an integer literal, a float literal (rounds down to the previous whole number), or a string literal (provided that the string represents a whole number)</a:t>
            </a:r>
            <a:endParaRPr>
              <a:latin typeface="Catamaran"/>
              <a:ea typeface="Catamaran"/>
              <a:cs typeface="Catamaran"/>
              <a:sym typeface="Catamaran"/>
            </a:endParaRPr>
          </a:p>
          <a:p>
            <a:pPr indent="-317500" lvl="1" marL="914400" rtl="0" algn="l">
              <a:lnSpc>
                <a:spcPct val="115000"/>
              </a:lnSpc>
              <a:spcBef>
                <a:spcPts val="0"/>
              </a:spcBef>
              <a:spcAft>
                <a:spcPts val="0"/>
              </a:spcAft>
              <a:buSzPts val="1400"/>
              <a:buFont typeface="Catamaran"/>
              <a:buChar char="○"/>
            </a:pPr>
            <a:r>
              <a:rPr b="1" lang="en">
                <a:latin typeface="Courier New"/>
                <a:ea typeface="Courier New"/>
                <a:cs typeface="Courier New"/>
                <a:sym typeface="Courier New"/>
              </a:rPr>
              <a:t>parseDouble(String s)</a:t>
            </a:r>
            <a:r>
              <a:rPr lang="en">
                <a:latin typeface="Catamaran"/>
                <a:ea typeface="Catamaran"/>
                <a:cs typeface="Catamaran"/>
                <a:sym typeface="Catamaran"/>
              </a:rPr>
              <a:t>- constructs a float number from an integer literal, a float literal, or a string literal (provided the string represents a float or integer)</a:t>
            </a:r>
            <a:endParaRPr>
              <a:latin typeface="Catamaran"/>
              <a:ea typeface="Catamaran"/>
              <a:cs typeface="Catamaran"/>
              <a:sym typeface="Catamaran"/>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6" name="Shape 706"/>
        <p:cNvGrpSpPr/>
        <p:nvPr/>
      </p:nvGrpSpPr>
      <p:grpSpPr>
        <a:xfrm>
          <a:off x="0" y="0"/>
          <a:ext cx="0" cy="0"/>
          <a:chOff x="0" y="0"/>
          <a:chExt cx="0" cy="0"/>
        </a:xfrm>
      </p:grpSpPr>
      <p:sp>
        <p:nvSpPr>
          <p:cNvPr id="707" name="Google Shape;707;p103"/>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latin typeface="Catamaran"/>
                <a:ea typeface="Catamaran"/>
                <a:cs typeface="Catamaran"/>
                <a:sym typeface="Catamaran"/>
              </a:rPr>
              <a:t>Casting Examples</a:t>
            </a:r>
            <a:endParaRPr>
              <a:latin typeface="Catamaran"/>
              <a:ea typeface="Catamaran"/>
              <a:cs typeface="Catamaran"/>
              <a:sym typeface="Catamaran"/>
            </a:endParaRPr>
          </a:p>
        </p:txBody>
      </p:sp>
      <p:sp>
        <p:nvSpPr>
          <p:cNvPr id="708" name="Google Shape;708;p103"/>
          <p:cNvSpPr txBox="1"/>
          <p:nvPr/>
        </p:nvSpPr>
        <p:spPr>
          <a:xfrm>
            <a:off x="471900" y="1917975"/>
            <a:ext cx="3885600" cy="15282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1" i="0" lang="en" sz="1300" u="none" cap="none" strike="noStrike">
                <a:solidFill>
                  <a:srgbClr val="000000"/>
                </a:solidFill>
                <a:latin typeface="Catamaran"/>
                <a:ea typeface="Catamaran"/>
                <a:cs typeface="Catamaran"/>
                <a:sym typeface="Catamaran"/>
              </a:rPr>
              <a:t>Integer Casting:</a:t>
            </a:r>
            <a:endParaRPr b="1" i="0" sz="13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Catamaran"/>
                <a:ea typeface="Catamaran"/>
                <a:cs typeface="Catamaran"/>
                <a:sym typeface="Catamaran"/>
              </a:rPr>
              <a:t>Code:</a:t>
            </a:r>
            <a:endParaRPr b="0" i="0" sz="1300" u="none" cap="none" strike="noStrike">
              <a:solidFill>
                <a:srgbClr val="45818E"/>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BF39C0"/>
                </a:solidFill>
                <a:latin typeface="Courier New"/>
                <a:ea typeface="Courier New"/>
                <a:cs typeface="Courier New"/>
                <a:sym typeface="Courier New"/>
              </a:rPr>
              <a:t>int</a:t>
            </a:r>
            <a:r>
              <a:rPr b="0" i="0" lang="en" sz="1300" u="none" cap="none" strike="noStrike">
                <a:solidFill>
                  <a:srgbClr val="000000"/>
                </a:solidFill>
                <a:latin typeface="Courier New"/>
                <a:ea typeface="Courier New"/>
                <a:cs typeface="Courier New"/>
                <a:sym typeface="Courier New"/>
              </a:rPr>
              <a:t> x = (</a:t>
            </a:r>
            <a:r>
              <a:rPr b="0" i="0" lang="en" sz="1300" u="none" cap="none" strike="noStrike">
                <a:solidFill>
                  <a:srgbClr val="38761D"/>
                </a:solidFill>
                <a:latin typeface="Courier New"/>
                <a:ea typeface="Courier New"/>
                <a:cs typeface="Courier New"/>
                <a:sym typeface="Courier New"/>
              </a:rPr>
              <a:t>int)</a:t>
            </a:r>
            <a:r>
              <a:rPr b="0" i="0" lang="en" sz="1300" u="none" cap="none" strike="noStrike">
                <a:solidFill>
                  <a:srgbClr val="000000"/>
                </a:solidFill>
                <a:latin typeface="Courier New"/>
                <a:ea typeface="Courier New"/>
                <a:cs typeface="Courier New"/>
                <a:sym typeface="Courier New"/>
              </a:rPr>
              <a:t>2.8;	</a:t>
            </a:r>
            <a:r>
              <a:rPr b="0" i="0" lang="en" sz="1300" u="none" cap="none" strike="noStrike">
                <a:solidFill>
                  <a:srgbClr val="45818E"/>
                </a:solidFill>
                <a:latin typeface="Courier New"/>
                <a:ea typeface="Courier New"/>
                <a:cs typeface="Courier New"/>
                <a:sym typeface="Courier New"/>
              </a:rPr>
              <a:t>// x will be 2</a:t>
            </a:r>
            <a:endParaRPr b="0" i="0" sz="1300" u="none" cap="none" strike="noStrike">
              <a:solidFill>
                <a:srgbClr val="45818E"/>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BF39C0"/>
                </a:solidFill>
                <a:latin typeface="Courier New"/>
                <a:ea typeface="Courier New"/>
                <a:cs typeface="Courier New"/>
                <a:sym typeface="Courier New"/>
              </a:rPr>
              <a:t>int</a:t>
            </a:r>
            <a:r>
              <a:rPr b="0" i="0" lang="en" sz="1300" u="none" cap="none" strike="noStrike">
                <a:solidFill>
                  <a:srgbClr val="000000"/>
                </a:solidFill>
                <a:latin typeface="Courier New"/>
                <a:ea typeface="Courier New"/>
                <a:cs typeface="Courier New"/>
                <a:sym typeface="Courier New"/>
              </a:rPr>
              <a:t> y = </a:t>
            </a:r>
            <a:r>
              <a:rPr b="0" i="0" lang="en" sz="1300" u="none" cap="none" strike="noStrike">
                <a:solidFill>
                  <a:srgbClr val="38761D"/>
                </a:solidFill>
                <a:latin typeface="Courier New"/>
                <a:ea typeface="Courier New"/>
                <a:cs typeface="Courier New"/>
                <a:sym typeface="Courier New"/>
              </a:rPr>
              <a:t>Integer.parseInt</a:t>
            </a:r>
            <a:r>
              <a:rPr b="0" i="0" lang="en" sz="1300" u="none" cap="none" strike="noStrike">
                <a:solidFill>
                  <a:srgbClr val="000000"/>
                </a:solidFill>
                <a:latin typeface="Courier New"/>
                <a:ea typeface="Courier New"/>
                <a:cs typeface="Courier New"/>
                <a:sym typeface="Courier New"/>
              </a:rPr>
              <a:t>(</a:t>
            </a:r>
            <a:r>
              <a:rPr lang="en" sz="1300">
                <a:solidFill>
                  <a:srgbClr val="CC0000"/>
                </a:solidFill>
                <a:latin typeface="Courier New"/>
                <a:ea typeface="Courier New"/>
                <a:cs typeface="Courier New"/>
                <a:sym typeface="Courier New"/>
              </a:rPr>
              <a:t>"3"</a:t>
            </a:r>
            <a:r>
              <a:rPr b="0" i="0" lang="en" sz="1300" u="none" cap="none" strike="noStrike">
                <a:solidFill>
                  <a:srgbClr val="000000"/>
                </a:solidFill>
                <a:latin typeface="Courier New"/>
                <a:ea typeface="Courier New"/>
                <a:cs typeface="Courier New"/>
                <a:sym typeface="Courier New"/>
              </a:rPr>
              <a:t>);	</a:t>
            </a:r>
            <a:endParaRPr b="0" i="0" sz="13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45818E"/>
                </a:solidFill>
                <a:latin typeface="Courier New"/>
                <a:ea typeface="Courier New"/>
                <a:cs typeface="Courier New"/>
                <a:sym typeface="Courier New"/>
              </a:rPr>
              <a:t>// y will be 3</a:t>
            </a:r>
            <a:endParaRPr b="0" i="0" sz="1300" u="none" cap="none" strike="noStrike">
              <a:solidFill>
                <a:srgbClr val="45818E"/>
              </a:solidFill>
              <a:latin typeface="Courier New"/>
              <a:ea typeface="Courier New"/>
              <a:cs typeface="Courier New"/>
              <a:sym typeface="Courier New"/>
            </a:endParaRPr>
          </a:p>
        </p:txBody>
      </p:sp>
      <p:sp>
        <p:nvSpPr>
          <p:cNvPr id="709" name="Google Shape;709;p103"/>
          <p:cNvSpPr txBox="1"/>
          <p:nvPr/>
        </p:nvSpPr>
        <p:spPr>
          <a:xfrm>
            <a:off x="2248200" y="3702100"/>
            <a:ext cx="4351800" cy="10698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1" i="0" lang="en" sz="1300" u="none" cap="none" strike="noStrike">
                <a:solidFill>
                  <a:srgbClr val="000000"/>
                </a:solidFill>
                <a:latin typeface="Catamaran"/>
                <a:ea typeface="Catamaran"/>
                <a:cs typeface="Catamaran"/>
                <a:sym typeface="Catamaran"/>
              </a:rPr>
              <a:t>String Casting:</a:t>
            </a:r>
            <a:endParaRPr b="1" i="0" sz="13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Catamaran"/>
                <a:ea typeface="Catamaran"/>
                <a:cs typeface="Catamaran"/>
                <a:sym typeface="Catamaran"/>
              </a:rPr>
              <a:t>Code:</a:t>
            </a:r>
            <a:endParaRPr b="0" i="0" sz="13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Courier New"/>
                <a:ea typeface="Courier New"/>
                <a:cs typeface="Courier New"/>
                <a:sym typeface="Courier New"/>
              </a:rPr>
              <a:t>String x = </a:t>
            </a:r>
            <a:r>
              <a:rPr lang="en" sz="1300">
                <a:latin typeface="Courier New"/>
                <a:ea typeface="Courier New"/>
                <a:cs typeface="Courier New"/>
                <a:sym typeface="Courier New"/>
              </a:rPr>
              <a:t>""</a:t>
            </a:r>
            <a:r>
              <a:rPr b="0" i="0" lang="en" sz="1300" u="none" cap="none" strike="noStrike">
                <a:solidFill>
                  <a:srgbClr val="000000"/>
                </a:solidFill>
                <a:latin typeface="Courier New"/>
                <a:ea typeface="Courier New"/>
                <a:cs typeface="Courier New"/>
                <a:sym typeface="Courier New"/>
              </a:rPr>
              <a:t> + 1;</a:t>
            </a:r>
            <a:r>
              <a:rPr b="0" i="0" lang="en" sz="1300" u="none" cap="none" strike="noStrike">
                <a:solidFill>
                  <a:srgbClr val="38761D"/>
                </a:solidFill>
                <a:latin typeface="Courier New"/>
                <a:ea typeface="Courier New"/>
                <a:cs typeface="Courier New"/>
                <a:sym typeface="Courier New"/>
              </a:rPr>
              <a:t>	</a:t>
            </a:r>
            <a:r>
              <a:rPr b="0" i="0" lang="en" sz="1300" u="none" cap="none" strike="noStrike">
                <a:solidFill>
                  <a:srgbClr val="45818E"/>
                </a:solidFill>
                <a:latin typeface="Courier New"/>
                <a:ea typeface="Courier New"/>
                <a:cs typeface="Courier New"/>
                <a:sym typeface="Courier New"/>
              </a:rPr>
              <a:t>// x will b</a:t>
            </a:r>
            <a:r>
              <a:rPr lang="en" sz="1300">
                <a:solidFill>
                  <a:srgbClr val="45818E"/>
                </a:solidFill>
                <a:latin typeface="Courier New"/>
                <a:ea typeface="Courier New"/>
                <a:cs typeface="Courier New"/>
                <a:sym typeface="Courier New"/>
              </a:rPr>
              <a:t>e "</a:t>
            </a:r>
            <a:r>
              <a:rPr b="0" i="0" lang="en" sz="1300" u="none" cap="none" strike="noStrike">
                <a:solidFill>
                  <a:srgbClr val="45818E"/>
                </a:solidFill>
                <a:latin typeface="Courier New"/>
                <a:ea typeface="Courier New"/>
                <a:cs typeface="Courier New"/>
                <a:sym typeface="Courier New"/>
              </a:rPr>
              <a:t>1</a:t>
            </a:r>
            <a:r>
              <a:rPr lang="en" sz="1300">
                <a:solidFill>
                  <a:srgbClr val="45818E"/>
                </a:solidFill>
                <a:latin typeface="Courier New"/>
                <a:ea typeface="Courier New"/>
                <a:cs typeface="Courier New"/>
                <a:sym typeface="Courier New"/>
              </a:rPr>
              <a:t>"</a:t>
            </a:r>
            <a:endParaRPr b="0" i="0" sz="1300" u="none" cap="none" strike="noStrike">
              <a:solidFill>
                <a:srgbClr val="45818E"/>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Courier New"/>
                <a:ea typeface="Courier New"/>
                <a:cs typeface="Courier New"/>
                <a:sym typeface="Courier New"/>
              </a:rPr>
              <a:t>String y = </a:t>
            </a:r>
            <a:r>
              <a:rPr lang="en" sz="1300">
                <a:latin typeface="Courier New"/>
                <a:ea typeface="Courier New"/>
                <a:cs typeface="Courier New"/>
                <a:sym typeface="Courier New"/>
              </a:rPr>
              <a:t>""</a:t>
            </a:r>
            <a:r>
              <a:rPr b="0" i="0" lang="en" sz="1300" u="none" cap="none" strike="noStrike">
                <a:solidFill>
                  <a:srgbClr val="000000"/>
                </a:solidFill>
                <a:latin typeface="Courier New"/>
                <a:ea typeface="Courier New"/>
                <a:cs typeface="Courier New"/>
                <a:sym typeface="Courier New"/>
              </a:rPr>
              <a:t> + 2.0;</a:t>
            </a:r>
            <a:r>
              <a:rPr b="0" i="0" lang="en" sz="1300" u="none" cap="none" strike="noStrike">
                <a:solidFill>
                  <a:srgbClr val="38761D"/>
                </a:solidFill>
                <a:latin typeface="Courier New"/>
                <a:ea typeface="Courier New"/>
                <a:cs typeface="Courier New"/>
                <a:sym typeface="Courier New"/>
              </a:rPr>
              <a:t>	</a:t>
            </a:r>
            <a:r>
              <a:rPr b="0" i="0" lang="en" sz="1300" u="none" cap="none" strike="noStrike">
                <a:solidFill>
                  <a:srgbClr val="45818E"/>
                </a:solidFill>
                <a:latin typeface="Courier New"/>
                <a:ea typeface="Courier New"/>
                <a:cs typeface="Courier New"/>
                <a:sym typeface="Courier New"/>
              </a:rPr>
              <a:t>// y will be </a:t>
            </a:r>
            <a:r>
              <a:rPr lang="en" sz="1300">
                <a:solidFill>
                  <a:srgbClr val="45818E"/>
                </a:solidFill>
                <a:latin typeface="Courier New"/>
                <a:ea typeface="Courier New"/>
                <a:cs typeface="Courier New"/>
                <a:sym typeface="Courier New"/>
              </a:rPr>
              <a:t>"</a:t>
            </a:r>
            <a:r>
              <a:rPr b="0" i="0" lang="en" sz="1300" u="none" cap="none" strike="noStrike">
                <a:solidFill>
                  <a:srgbClr val="45818E"/>
                </a:solidFill>
                <a:latin typeface="Courier New"/>
                <a:ea typeface="Courier New"/>
                <a:cs typeface="Courier New"/>
                <a:sym typeface="Courier New"/>
              </a:rPr>
              <a:t>2.0</a:t>
            </a:r>
            <a:r>
              <a:rPr lang="en" sz="1300">
                <a:solidFill>
                  <a:srgbClr val="45818E"/>
                </a:solidFill>
                <a:latin typeface="Courier New"/>
                <a:ea typeface="Courier New"/>
                <a:cs typeface="Courier New"/>
                <a:sym typeface="Courier New"/>
              </a:rPr>
              <a:t>"</a:t>
            </a:r>
            <a:endParaRPr b="0" i="0" sz="1300" u="none" cap="none" strike="noStrike">
              <a:solidFill>
                <a:srgbClr val="45818E"/>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45818E"/>
              </a:solidFill>
              <a:latin typeface="Courier New"/>
              <a:ea typeface="Courier New"/>
              <a:cs typeface="Courier New"/>
              <a:sym typeface="Courier New"/>
            </a:endParaRPr>
          </a:p>
        </p:txBody>
      </p:sp>
      <p:sp>
        <p:nvSpPr>
          <p:cNvPr id="710" name="Google Shape;710;p103"/>
          <p:cNvSpPr txBox="1"/>
          <p:nvPr/>
        </p:nvSpPr>
        <p:spPr>
          <a:xfrm>
            <a:off x="4662975" y="1917975"/>
            <a:ext cx="4235700" cy="15282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1" i="0" lang="en" sz="1300" u="none" cap="none" strike="noStrike">
                <a:solidFill>
                  <a:srgbClr val="000000"/>
                </a:solidFill>
                <a:latin typeface="Catamaran"/>
                <a:ea typeface="Catamaran"/>
                <a:cs typeface="Catamaran"/>
                <a:sym typeface="Catamaran"/>
              </a:rPr>
              <a:t>Double Casting:</a:t>
            </a:r>
            <a:endParaRPr b="1" i="0" sz="13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Catamaran"/>
                <a:ea typeface="Catamaran"/>
                <a:cs typeface="Catamaran"/>
                <a:sym typeface="Catamaran"/>
              </a:rPr>
              <a:t>Code:</a:t>
            </a:r>
            <a:endParaRPr b="0" i="0" sz="13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BF39C0"/>
                </a:solidFill>
                <a:latin typeface="Courier New"/>
                <a:ea typeface="Courier New"/>
                <a:cs typeface="Courier New"/>
                <a:sym typeface="Courier New"/>
              </a:rPr>
              <a:t>double</a:t>
            </a:r>
            <a:r>
              <a:rPr b="0" i="0" lang="en" sz="1300" u="none" cap="none" strike="noStrike">
                <a:solidFill>
                  <a:srgbClr val="000000"/>
                </a:solidFill>
                <a:latin typeface="Courier New"/>
                <a:ea typeface="Courier New"/>
                <a:cs typeface="Courier New"/>
                <a:sym typeface="Courier New"/>
              </a:rPr>
              <a:t> x = </a:t>
            </a:r>
            <a:r>
              <a:rPr b="0" i="0" lang="en" sz="1300" u="none" cap="none" strike="noStrike">
                <a:solidFill>
                  <a:srgbClr val="38761D"/>
                </a:solidFill>
                <a:latin typeface="Courier New"/>
                <a:ea typeface="Courier New"/>
                <a:cs typeface="Courier New"/>
                <a:sym typeface="Courier New"/>
              </a:rPr>
              <a:t>(double)</a:t>
            </a:r>
            <a:r>
              <a:rPr lang="en" sz="1300">
                <a:latin typeface="Courier New"/>
                <a:ea typeface="Courier New"/>
                <a:cs typeface="Courier New"/>
                <a:sym typeface="Courier New"/>
              </a:rPr>
              <a:t>3/2</a:t>
            </a:r>
            <a:r>
              <a:rPr b="0" i="0" lang="en" sz="1300" u="none" cap="none" strike="noStrike">
                <a:solidFill>
                  <a:srgbClr val="000000"/>
                </a:solidFill>
                <a:latin typeface="Courier New"/>
                <a:ea typeface="Courier New"/>
                <a:cs typeface="Courier New"/>
                <a:sym typeface="Courier New"/>
              </a:rPr>
              <a:t>;	 </a:t>
            </a:r>
            <a:r>
              <a:rPr b="0" i="0" lang="en" sz="1300" u="none" cap="none" strike="noStrike">
                <a:solidFill>
                  <a:srgbClr val="45818E"/>
                </a:solidFill>
                <a:latin typeface="Courier New"/>
                <a:ea typeface="Courier New"/>
                <a:cs typeface="Courier New"/>
                <a:sym typeface="Courier New"/>
              </a:rPr>
              <a:t>// x will be 1.</a:t>
            </a:r>
            <a:r>
              <a:rPr lang="en" sz="1300">
                <a:solidFill>
                  <a:srgbClr val="45818E"/>
                </a:solidFill>
                <a:latin typeface="Courier New"/>
                <a:ea typeface="Courier New"/>
                <a:cs typeface="Courier New"/>
                <a:sym typeface="Courier New"/>
              </a:rPr>
              <a:t>5</a:t>
            </a:r>
            <a:endParaRPr b="0" i="0" sz="1300" u="none" cap="none" strike="noStrike">
              <a:solidFill>
                <a:srgbClr val="45818E"/>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BF39C0"/>
                </a:solidFill>
                <a:latin typeface="Courier New"/>
                <a:ea typeface="Courier New"/>
                <a:cs typeface="Courier New"/>
                <a:sym typeface="Courier New"/>
              </a:rPr>
              <a:t>double</a:t>
            </a:r>
            <a:r>
              <a:rPr b="0" i="0" lang="en" sz="1300" u="none" cap="none" strike="noStrike">
                <a:solidFill>
                  <a:srgbClr val="000000"/>
                </a:solidFill>
                <a:latin typeface="Courier New"/>
                <a:ea typeface="Courier New"/>
                <a:cs typeface="Courier New"/>
                <a:sym typeface="Courier New"/>
              </a:rPr>
              <a:t> y = </a:t>
            </a:r>
            <a:r>
              <a:rPr b="0" i="0" lang="en" sz="1300" u="none" cap="none" strike="noStrike">
                <a:solidFill>
                  <a:srgbClr val="38761D"/>
                </a:solidFill>
                <a:latin typeface="Courier New"/>
                <a:ea typeface="Courier New"/>
                <a:cs typeface="Courier New"/>
                <a:sym typeface="Courier New"/>
              </a:rPr>
              <a:t>Double.parseDouble</a:t>
            </a:r>
            <a:r>
              <a:rPr b="0" i="0" lang="en" sz="1300" u="none" cap="none" strike="noStrike">
                <a:solidFill>
                  <a:srgbClr val="000000"/>
                </a:solidFill>
                <a:latin typeface="Courier New"/>
                <a:ea typeface="Courier New"/>
                <a:cs typeface="Courier New"/>
                <a:sym typeface="Courier New"/>
              </a:rPr>
              <a:t>(</a:t>
            </a:r>
            <a:r>
              <a:rPr lang="en" sz="1300">
                <a:solidFill>
                  <a:srgbClr val="CC0000"/>
                </a:solidFill>
                <a:latin typeface="Courier New"/>
                <a:ea typeface="Courier New"/>
                <a:cs typeface="Courier New"/>
                <a:sym typeface="Courier New"/>
              </a:rPr>
              <a:t>"</a:t>
            </a:r>
            <a:r>
              <a:rPr b="0" i="0" lang="en" sz="1300" u="none" cap="none" strike="noStrike">
                <a:solidFill>
                  <a:srgbClr val="CC0000"/>
                </a:solidFill>
                <a:latin typeface="Courier New"/>
                <a:ea typeface="Courier New"/>
                <a:cs typeface="Courier New"/>
                <a:sym typeface="Courier New"/>
              </a:rPr>
              <a:t>3</a:t>
            </a:r>
            <a:r>
              <a:rPr lang="en" sz="1300">
                <a:solidFill>
                  <a:srgbClr val="CC0000"/>
                </a:solidFill>
                <a:latin typeface="Courier New"/>
                <a:ea typeface="Courier New"/>
                <a:cs typeface="Courier New"/>
                <a:sym typeface="Courier New"/>
              </a:rPr>
              <a:t>"</a:t>
            </a:r>
            <a:r>
              <a:rPr b="0" i="0" lang="en" sz="1300" u="none" cap="none" strike="noStrike">
                <a:solidFill>
                  <a:srgbClr val="000000"/>
                </a:solidFill>
                <a:latin typeface="Courier New"/>
                <a:ea typeface="Courier New"/>
                <a:cs typeface="Courier New"/>
                <a:sym typeface="Courier New"/>
              </a:rPr>
              <a:t>);	</a:t>
            </a:r>
            <a:r>
              <a:rPr b="0" i="0" lang="en" sz="1300" u="none" cap="none" strike="noStrike">
                <a:solidFill>
                  <a:srgbClr val="45818E"/>
                </a:solidFill>
                <a:latin typeface="Courier New"/>
                <a:ea typeface="Courier New"/>
                <a:cs typeface="Courier New"/>
                <a:sym typeface="Courier New"/>
              </a:rPr>
              <a:t>// y will be 3.0</a:t>
            </a:r>
            <a:endParaRPr b="0" i="0" sz="1300" u="none" cap="none" strike="noStrike">
              <a:solidFill>
                <a:srgbClr val="45818E"/>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BF39C0"/>
                </a:solidFill>
                <a:latin typeface="Courier New"/>
                <a:ea typeface="Courier New"/>
                <a:cs typeface="Courier New"/>
                <a:sym typeface="Courier New"/>
              </a:rPr>
              <a:t>double</a:t>
            </a:r>
            <a:r>
              <a:rPr b="0" i="0" lang="en" sz="1300" u="none" cap="none" strike="noStrike">
                <a:solidFill>
                  <a:srgbClr val="000000"/>
                </a:solidFill>
                <a:latin typeface="Courier New"/>
                <a:ea typeface="Courier New"/>
                <a:cs typeface="Courier New"/>
                <a:sym typeface="Courier New"/>
              </a:rPr>
              <a:t> w = </a:t>
            </a:r>
            <a:r>
              <a:rPr b="0" i="0" lang="en" sz="1300" u="none" cap="none" strike="noStrike">
                <a:solidFill>
                  <a:srgbClr val="38761D"/>
                </a:solidFill>
                <a:latin typeface="Courier New"/>
                <a:ea typeface="Courier New"/>
                <a:cs typeface="Courier New"/>
                <a:sym typeface="Courier New"/>
              </a:rPr>
              <a:t>Double.parseDouble</a:t>
            </a:r>
            <a:r>
              <a:rPr b="0" i="0" lang="en" sz="1300" u="none" cap="none" strike="noStrike">
                <a:solidFill>
                  <a:srgbClr val="000000"/>
                </a:solidFill>
                <a:latin typeface="Courier New"/>
                <a:ea typeface="Courier New"/>
                <a:cs typeface="Courier New"/>
                <a:sym typeface="Courier New"/>
              </a:rPr>
              <a:t>(</a:t>
            </a:r>
            <a:r>
              <a:rPr lang="en" sz="1300">
                <a:solidFill>
                  <a:srgbClr val="CC0000"/>
                </a:solidFill>
                <a:latin typeface="Courier New"/>
                <a:ea typeface="Courier New"/>
                <a:cs typeface="Courier New"/>
                <a:sym typeface="Courier New"/>
              </a:rPr>
              <a:t>"</a:t>
            </a:r>
            <a:r>
              <a:rPr b="0" i="0" lang="en" sz="1300" u="none" cap="none" strike="noStrike">
                <a:solidFill>
                  <a:srgbClr val="CC0000"/>
                </a:solidFill>
                <a:latin typeface="Courier New"/>
                <a:ea typeface="Courier New"/>
                <a:cs typeface="Courier New"/>
                <a:sym typeface="Courier New"/>
              </a:rPr>
              <a:t>4.2</a:t>
            </a:r>
            <a:r>
              <a:rPr lang="en" sz="1300">
                <a:solidFill>
                  <a:srgbClr val="CC0000"/>
                </a:solidFill>
                <a:latin typeface="Courier New"/>
                <a:ea typeface="Courier New"/>
                <a:cs typeface="Courier New"/>
                <a:sym typeface="Courier New"/>
              </a:rPr>
              <a:t>"</a:t>
            </a:r>
            <a:r>
              <a:rPr b="0" i="0" lang="en" sz="1300" u="none" cap="none" strike="noStrike">
                <a:solidFill>
                  <a:srgbClr val="000000"/>
                </a:solidFill>
                <a:latin typeface="Courier New"/>
                <a:ea typeface="Courier New"/>
                <a:cs typeface="Courier New"/>
                <a:sym typeface="Courier New"/>
              </a:rPr>
              <a:t>);</a:t>
            </a:r>
            <a:endParaRPr b="0" i="0" sz="13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45818E"/>
                </a:solidFill>
                <a:latin typeface="Courier New"/>
                <a:ea typeface="Courier New"/>
                <a:cs typeface="Courier New"/>
                <a:sym typeface="Courier New"/>
              </a:rPr>
              <a:t>// w will be 4.2</a:t>
            </a:r>
            <a:endParaRPr b="0" i="0" sz="1300" u="none" cap="none" strike="noStrike">
              <a:solidFill>
                <a:srgbClr val="45818E"/>
              </a:solidFill>
              <a:latin typeface="Courier New"/>
              <a:ea typeface="Courier New"/>
              <a:cs typeface="Courier New"/>
              <a:sym typeface="Courier New"/>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32"/>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latin typeface="Catamaran"/>
                <a:ea typeface="Catamaran"/>
                <a:cs typeface="Catamaran"/>
                <a:sym typeface="Catamaran"/>
              </a:rPr>
              <a:t>What is Java?</a:t>
            </a:r>
            <a:endParaRPr>
              <a:latin typeface="Catamaran"/>
              <a:ea typeface="Catamaran"/>
              <a:cs typeface="Catamaran"/>
              <a:sym typeface="Catamaran"/>
            </a:endParaRPr>
          </a:p>
        </p:txBody>
      </p:sp>
      <p:sp>
        <p:nvSpPr>
          <p:cNvPr id="156" name="Google Shape;156;p32"/>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First released in 1995 and has now become o</a:t>
            </a:r>
            <a:r>
              <a:rPr lang="en">
                <a:latin typeface="Catamaran"/>
                <a:ea typeface="Catamaran"/>
                <a:cs typeface="Catamaran"/>
                <a:sym typeface="Catamaran"/>
              </a:rPr>
              <a:t>ne of the most popular programming languages in the world!</a:t>
            </a:r>
            <a:endParaRPr>
              <a:latin typeface="Catamaran"/>
              <a:ea typeface="Catamaran"/>
              <a:cs typeface="Catamaran"/>
              <a:sym typeface="Catamaran"/>
            </a:endParaRPr>
          </a:p>
          <a:p>
            <a:pPr indent="0" lvl="0" marL="457200" rtl="0" algn="l">
              <a:lnSpc>
                <a:spcPct val="115000"/>
              </a:lnSpc>
              <a:spcBef>
                <a:spcPts val="0"/>
              </a:spcBef>
              <a:spcAft>
                <a:spcPts val="0"/>
              </a:spcAft>
              <a:buNone/>
            </a:pPr>
            <a:r>
              <a:t/>
            </a:r>
            <a:endParaRPr>
              <a:latin typeface="Catamaran"/>
              <a:ea typeface="Catamaran"/>
              <a:cs typeface="Catamaran"/>
              <a:sym typeface="Catamaran"/>
            </a:endParaRPr>
          </a:p>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Open-source &amp; free -- Anyone can download and use it!</a:t>
            </a:r>
            <a:endParaRPr>
              <a:latin typeface="Catamaran"/>
              <a:ea typeface="Catamaran"/>
              <a:cs typeface="Catamaran"/>
              <a:sym typeface="Catamaran"/>
            </a:endParaRPr>
          </a:p>
          <a:p>
            <a:pPr indent="0" lvl="0" marL="457200" rtl="0" algn="l">
              <a:lnSpc>
                <a:spcPct val="115000"/>
              </a:lnSpc>
              <a:spcBef>
                <a:spcPts val="0"/>
              </a:spcBef>
              <a:spcAft>
                <a:spcPts val="0"/>
              </a:spcAft>
              <a:buNone/>
            </a:pPr>
            <a:r>
              <a:t/>
            </a:r>
            <a:endParaRPr>
              <a:latin typeface="Catamaran"/>
              <a:ea typeface="Catamaran"/>
              <a:cs typeface="Catamaran"/>
              <a:sym typeface="Catamaran"/>
            </a:endParaRPr>
          </a:p>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Java code is easy to read.</a:t>
            </a:r>
            <a:endParaRPr>
              <a:latin typeface="Catamaran"/>
              <a:ea typeface="Catamaran"/>
              <a:cs typeface="Catamaran"/>
              <a:sym typeface="Catamaran"/>
            </a:endParaRPr>
          </a:p>
          <a:p>
            <a:pPr indent="0" lvl="0" marL="457200" rtl="0" algn="l">
              <a:lnSpc>
                <a:spcPct val="115000"/>
              </a:lnSpc>
              <a:spcBef>
                <a:spcPts val="0"/>
              </a:spcBef>
              <a:spcAft>
                <a:spcPts val="0"/>
              </a:spcAft>
              <a:buNone/>
            </a:pPr>
            <a:r>
              <a:t/>
            </a:r>
            <a:endParaRPr>
              <a:latin typeface="Catamaran"/>
              <a:ea typeface="Catamaran"/>
              <a:cs typeface="Catamaran"/>
              <a:sym typeface="Catamaran"/>
            </a:endParaRPr>
          </a:p>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Primarily used in the real world for web and app development</a:t>
            </a:r>
            <a:endParaRPr>
              <a:latin typeface="Catamaran"/>
              <a:ea typeface="Catamaran"/>
              <a:cs typeface="Catamaran"/>
              <a:sym typeface="Catamaran"/>
            </a:endParaRPr>
          </a:p>
          <a:p>
            <a:pPr indent="-317500" lvl="1" marL="914400" rtl="0" algn="l">
              <a:lnSpc>
                <a:spcPct val="115000"/>
              </a:lnSpc>
              <a:spcBef>
                <a:spcPts val="0"/>
              </a:spcBef>
              <a:spcAft>
                <a:spcPts val="0"/>
              </a:spcAft>
              <a:buSzPts val="1400"/>
              <a:buFont typeface="Catamaran"/>
              <a:buChar char="○"/>
            </a:pPr>
            <a:r>
              <a:rPr lang="en">
                <a:latin typeface="Catamaran"/>
                <a:ea typeface="Catamaran"/>
                <a:cs typeface="Catamaran"/>
                <a:sym typeface="Catamaran"/>
              </a:rPr>
              <a:t>Did you know Minecraft was created using Java?</a:t>
            </a:r>
            <a:endParaRPr>
              <a:latin typeface="Catamaran"/>
              <a:ea typeface="Catamaran"/>
              <a:cs typeface="Catamaran"/>
              <a:sym typeface="Catamaran"/>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4" name="Shape 714"/>
        <p:cNvGrpSpPr/>
        <p:nvPr/>
      </p:nvGrpSpPr>
      <p:grpSpPr>
        <a:xfrm>
          <a:off x="0" y="0"/>
          <a:ext cx="0" cy="0"/>
          <a:chOff x="0" y="0"/>
          <a:chExt cx="0" cy="0"/>
        </a:xfrm>
      </p:grpSpPr>
      <p:sp>
        <p:nvSpPr>
          <p:cNvPr id="715" name="Google Shape;715;p104"/>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latin typeface="Catamaran"/>
                <a:ea typeface="Catamaran"/>
                <a:cs typeface="Catamaran"/>
                <a:sym typeface="Catamaran"/>
              </a:rPr>
              <a:t>Casting Exercise</a:t>
            </a:r>
            <a:endParaRPr>
              <a:latin typeface="Catamaran"/>
              <a:ea typeface="Catamaran"/>
              <a:cs typeface="Catamaran"/>
              <a:sym typeface="Catamaran"/>
            </a:endParaRPr>
          </a:p>
        </p:txBody>
      </p:sp>
      <p:sp>
        <p:nvSpPr>
          <p:cNvPr id="716" name="Google Shape;716;p104"/>
          <p:cNvSpPr txBox="1"/>
          <p:nvPr>
            <p:ph idx="1" type="body"/>
          </p:nvPr>
        </p:nvSpPr>
        <p:spPr>
          <a:xfrm>
            <a:off x="471900" y="1919075"/>
            <a:ext cx="8222100" cy="11085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Catamaran"/>
              <a:buChar char="●"/>
            </a:pPr>
            <a:r>
              <a:rPr b="1" lang="en">
                <a:latin typeface="Catamaran"/>
                <a:ea typeface="Catamaran"/>
                <a:cs typeface="Catamaran"/>
                <a:sym typeface="Catamaran"/>
              </a:rPr>
              <a:t>Ask </a:t>
            </a:r>
            <a:r>
              <a:rPr lang="en">
                <a:latin typeface="Catamaran"/>
                <a:ea typeface="Catamaran"/>
                <a:cs typeface="Catamaran"/>
                <a:sym typeface="Catamaran"/>
              </a:rPr>
              <a:t>the user to enter </a:t>
            </a:r>
            <a:r>
              <a:rPr b="1" lang="en">
                <a:latin typeface="Catamaran"/>
                <a:ea typeface="Catamaran"/>
                <a:cs typeface="Catamaran"/>
                <a:sym typeface="Catamaran"/>
              </a:rPr>
              <a:t>two integers</a:t>
            </a:r>
            <a:r>
              <a:rPr lang="en">
                <a:latin typeface="Catamaran"/>
                <a:ea typeface="Catamaran"/>
                <a:cs typeface="Catamaran"/>
                <a:sym typeface="Catamaran"/>
              </a:rPr>
              <a:t>: store one as an </a:t>
            </a:r>
            <a:r>
              <a:rPr b="1" lang="en">
                <a:latin typeface="Catamaran"/>
                <a:ea typeface="Catamaran"/>
                <a:cs typeface="Catamaran"/>
                <a:sym typeface="Catamaran"/>
              </a:rPr>
              <a:t>integer </a:t>
            </a:r>
            <a:r>
              <a:rPr lang="en">
                <a:latin typeface="Catamaran"/>
                <a:ea typeface="Catamaran"/>
                <a:cs typeface="Catamaran"/>
                <a:sym typeface="Catamaran"/>
              </a:rPr>
              <a:t>and another as a </a:t>
            </a:r>
            <a:r>
              <a:rPr b="1" lang="en">
                <a:latin typeface="Catamaran"/>
                <a:ea typeface="Catamaran"/>
                <a:cs typeface="Catamaran"/>
                <a:sym typeface="Catamaran"/>
              </a:rPr>
              <a:t>string</a:t>
            </a:r>
            <a:r>
              <a:rPr lang="en">
                <a:latin typeface="Catamaran"/>
                <a:ea typeface="Catamaran"/>
                <a:cs typeface="Catamaran"/>
                <a:sym typeface="Catamaran"/>
              </a:rPr>
              <a:t>.</a:t>
            </a:r>
            <a:endParaRPr>
              <a:latin typeface="Catamaran"/>
              <a:ea typeface="Catamaran"/>
              <a:cs typeface="Catamaran"/>
              <a:sym typeface="Catamaran"/>
            </a:endParaRPr>
          </a:p>
          <a:p>
            <a:pPr indent="-342900" lvl="0" marL="457200" rtl="0" algn="l">
              <a:lnSpc>
                <a:spcPct val="115000"/>
              </a:lnSpc>
              <a:spcBef>
                <a:spcPts val="0"/>
              </a:spcBef>
              <a:spcAft>
                <a:spcPts val="0"/>
              </a:spcAft>
              <a:buSzPts val="1800"/>
              <a:buFont typeface="Catamaran"/>
              <a:buChar char="●"/>
            </a:pPr>
            <a:r>
              <a:rPr b="1" lang="en">
                <a:latin typeface="Catamaran"/>
                <a:ea typeface="Catamaran"/>
                <a:cs typeface="Catamaran"/>
                <a:sym typeface="Catamaran"/>
              </a:rPr>
              <a:t>Calculate </a:t>
            </a:r>
            <a:r>
              <a:rPr lang="en">
                <a:latin typeface="Catamaran"/>
                <a:ea typeface="Catamaran"/>
                <a:cs typeface="Catamaran"/>
                <a:sym typeface="Catamaran"/>
              </a:rPr>
              <a:t>and </a:t>
            </a:r>
            <a:r>
              <a:rPr b="1" lang="en">
                <a:latin typeface="Catamaran"/>
                <a:ea typeface="Catamaran"/>
                <a:cs typeface="Catamaran"/>
                <a:sym typeface="Catamaran"/>
              </a:rPr>
              <a:t>print </a:t>
            </a:r>
            <a:r>
              <a:rPr lang="en">
                <a:latin typeface="Catamaran"/>
                <a:ea typeface="Catamaran"/>
                <a:cs typeface="Catamaran"/>
                <a:sym typeface="Catamaran"/>
              </a:rPr>
              <a:t>the </a:t>
            </a:r>
            <a:r>
              <a:rPr b="1" lang="en">
                <a:latin typeface="Catamaran"/>
                <a:ea typeface="Catamaran"/>
                <a:cs typeface="Catamaran"/>
                <a:sym typeface="Catamaran"/>
              </a:rPr>
              <a:t>sum </a:t>
            </a:r>
            <a:r>
              <a:rPr lang="en">
                <a:latin typeface="Catamaran"/>
                <a:ea typeface="Catamaran"/>
                <a:cs typeface="Catamaran"/>
                <a:sym typeface="Catamaran"/>
              </a:rPr>
              <a:t>of the two numbers</a:t>
            </a:r>
            <a:endParaRPr>
              <a:latin typeface="Catamaran"/>
              <a:ea typeface="Catamaran"/>
              <a:cs typeface="Catamaran"/>
              <a:sym typeface="Catamaran"/>
            </a:endParaRPr>
          </a:p>
        </p:txBody>
      </p:sp>
      <p:sp>
        <p:nvSpPr>
          <p:cNvPr id="717" name="Google Shape;717;p104"/>
          <p:cNvSpPr txBox="1"/>
          <p:nvPr/>
        </p:nvSpPr>
        <p:spPr>
          <a:xfrm>
            <a:off x="471900" y="3180000"/>
            <a:ext cx="8222100" cy="14055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Catamaran"/>
                <a:ea typeface="Catamaran"/>
                <a:cs typeface="Catamaran"/>
                <a:sym typeface="Catamaran"/>
              </a:rPr>
              <a:t>Input:</a:t>
            </a:r>
            <a:endParaRPr b="0" i="0" sz="13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38761D"/>
                </a:solidFill>
                <a:latin typeface="Courier New"/>
                <a:ea typeface="Courier New"/>
                <a:cs typeface="Courier New"/>
                <a:sym typeface="Courier New"/>
              </a:rPr>
              <a:t>Enter </a:t>
            </a:r>
            <a:r>
              <a:rPr lang="en" sz="1300">
                <a:solidFill>
                  <a:srgbClr val="38761D"/>
                </a:solidFill>
                <a:latin typeface="Courier New"/>
                <a:ea typeface="Courier New"/>
                <a:cs typeface="Courier New"/>
                <a:sym typeface="Courier New"/>
              </a:rPr>
              <a:t>an integer</a:t>
            </a:r>
            <a:r>
              <a:rPr b="0" i="0" lang="en" sz="1300" u="none" cap="none" strike="noStrike">
                <a:solidFill>
                  <a:srgbClr val="38761D"/>
                </a:solidFill>
                <a:latin typeface="Courier New"/>
                <a:ea typeface="Courier New"/>
                <a:cs typeface="Courier New"/>
                <a:sym typeface="Courier New"/>
              </a:rPr>
              <a:t>: </a:t>
            </a:r>
            <a:r>
              <a:rPr lang="en" sz="1300">
                <a:solidFill>
                  <a:srgbClr val="FF0000"/>
                </a:solidFill>
                <a:latin typeface="Courier New"/>
                <a:ea typeface="Courier New"/>
                <a:cs typeface="Courier New"/>
                <a:sym typeface="Courier New"/>
              </a:rPr>
              <a:t>21</a:t>
            </a:r>
            <a:r>
              <a:rPr lang="en" sz="1300">
                <a:solidFill>
                  <a:srgbClr val="38761D"/>
                </a:solidFill>
                <a:latin typeface="Courier New"/>
                <a:ea typeface="Courier New"/>
                <a:cs typeface="Courier New"/>
                <a:sym typeface="Courier New"/>
              </a:rPr>
              <a:t> </a:t>
            </a:r>
            <a:r>
              <a:rPr lang="en" sz="1300">
                <a:solidFill>
                  <a:srgbClr val="45818E"/>
                </a:solidFill>
                <a:latin typeface="Courier New"/>
                <a:ea typeface="Courier New"/>
                <a:cs typeface="Courier New"/>
                <a:sym typeface="Courier New"/>
              </a:rPr>
              <a:t>// input stored as an integer </a:t>
            </a:r>
            <a:endParaRPr b="0" i="0" sz="1300" u="none" cap="none" strike="noStrike">
              <a:solidFill>
                <a:srgbClr val="38761D"/>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38761D"/>
                </a:solidFill>
                <a:latin typeface="Courier New"/>
                <a:ea typeface="Courier New"/>
                <a:cs typeface="Courier New"/>
                <a:sym typeface="Courier New"/>
              </a:rPr>
              <a:t>Enter </a:t>
            </a:r>
            <a:r>
              <a:rPr lang="en" sz="1300">
                <a:solidFill>
                  <a:srgbClr val="38761D"/>
                </a:solidFill>
                <a:latin typeface="Courier New"/>
                <a:ea typeface="Courier New"/>
                <a:cs typeface="Courier New"/>
                <a:sym typeface="Courier New"/>
              </a:rPr>
              <a:t>another integer</a:t>
            </a:r>
            <a:r>
              <a:rPr b="0" i="0" lang="en" sz="1300" u="none" cap="none" strike="noStrike">
                <a:solidFill>
                  <a:srgbClr val="38761D"/>
                </a:solidFill>
                <a:latin typeface="Courier New"/>
                <a:ea typeface="Courier New"/>
                <a:cs typeface="Courier New"/>
                <a:sym typeface="Courier New"/>
              </a:rPr>
              <a:t>: </a:t>
            </a:r>
            <a:r>
              <a:rPr lang="en" sz="1300">
                <a:solidFill>
                  <a:srgbClr val="FF0000"/>
                </a:solidFill>
                <a:latin typeface="Courier New"/>
                <a:ea typeface="Courier New"/>
                <a:cs typeface="Courier New"/>
                <a:sym typeface="Courier New"/>
              </a:rPr>
              <a:t>43</a:t>
            </a:r>
            <a:r>
              <a:rPr b="0" i="0" lang="en" sz="1300" u="none" cap="none" strike="noStrike">
                <a:solidFill>
                  <a:srgbClr val="38761D"/>
                </a:solidFill>
                <a:latin typeface="Courier New"/>
                <a:ea typeface="Courier New"/>
                <a:cs typeface="Courier New"/>
                <a:sym typeface="Courier New"/>
              </a:rPr>
              <a:t> </a:t>
            </a:r>
            <a:r>
              <a:rPr lang="en" sz="1300">
                <a:solidFill>
                  <a:srgbClr val="45818E"/>
                </a:solidFill>
                <a:latin typeface="Courier New"/>
                <a:ea typeface="Courier New"/>
                <a:cs typeface="Courier New"/>
                <a:sym typeface="Courier New"/>
              </a:rPr>
              <a:t>// input stored as a string</a:t>
            </a:r>
            <a:endParaRPr b="0" i="0" sz="1300" u="none" cap="none" strike="noStrike">
              <a:solidFill>
                <a:srgbClr val="38761D"/>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Catamaran"/>
                <a:ea typeface="Catamaran"/>
                <a:cs typeface="Catamaran"/>
                <a:sym typeface="Catamaran"/>
              </a:rPr>
              <a:t>Output:</a:t>
            </a:r>
            <a:endParaRPr b="0" i="0" sz="13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300"/>
              <a:buFont typeface="Arial"/>
              <a:buNone/>
            </a:pPr>
            <a:r>
              <a:rPr lang="en" sz="1300">
                <a:solidFill>
                  <a:srgbClr val="FF0000"/>
                </a:solidFill>
                <a:latin typeface="Courier New"/>
                <a:ea typeface="Courier New"/>
                <a:cs typeface="Courier New"/>
                <a:sym typeface="Courier New"/>
              </a:rPr>
              <a:t>64 </a:t>
            </a:r>
            <a:r>
              <a:rPr lang="en" sz="1300">
                <a:solidFill>
                  <a:srgbClr val="45818E"/>
                </a:solidFill>
                <a:latin typeface="Courier New"/>
                <a:ea typeface="Courier New"/>
                <a:cs typeface="Courier New"/>
                <a:sym typeface="Courier New"/>
              </a:rPr>
              <a:t>// notice how the input was NOT 2143</a:t>
            </a:r>
            <a:endParaRPr sz="1300">
              <a:solidFill>
                <a:srgbClr val="FF0000"/>
              </a:solidFill>
              <a:latin typeface="Courier New"/>
              <a:ea typeface="Courier New"/>
              <a:cs typeface="Courier New"/>
              <a:sym typeface="Courier New"/>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E7CC3"/>
        </a:solidFill>
      </p:bgPr>
    </p:bg>
    <p:spTree>
      <p:nvGrpSpPr>
        <p:cNvPr id="721" name="Shape 721"/>
        <p:cNvGrpSpPr/>
        <p:nvPr/>
      </p:nvGrpSpPr>
      <p:grpSpPr>
        <a:xfrm>
          <a:off x="0" y="0"/>
          <a:ext cx="0" cy="0"/>
          <a:chOff x="0" y="0"/>
          <a:chExt cx="0" cy="0"/>
        </a:xfrm>
      </p:grpSpPr>
      <p:sp>
        <p:nvSpPr>
          <p:cNvPr id="722" name="Google Shape;722;p10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latin typeface="Catamaran"/>
                <a:ea typeface="Catamaran"/>
                <a:cs typeface="Catamaran"/>
                <a:sym typeface="Catamaran"/>
              </a:rPr>
              <a:t>Section 5: </a:t>
            </a:r>
            <a:r>
              <a:rPr b="1" lang="en" sz="3000">
                <a:latin typeface="Catamaran"/>
                <a:ea typeface="Catamaran"/>
                <a:cs typeface="Catamaran"/>
                <a:sym typeface="Catamaran"/>
              </a:rPr>
              <a:t>Casting </a:t>
            </a:r>
            <a:r>
              <a:rPr lang="en" sz="3000">
                <a:latin typeface="Catamaran"/>
                <a:ea typeface="Catamaran"/>
                <a:cs typeface="Catamaran"/>
                <a:sym typeface="Catamaran"/>
              </a:rPr>
              <a:t>Questions</a:t>
            </a:r>
            <a:endParaRPr sz="3000">
              <a:latin typeface="Catamaran"/>
              <a:ea typeface="Catamaran"/>
              <a:cs typeface="Catamaran"/>
              <a:sym typeface="Catamaran"/>
            </a:endParaRPr>
          </a:p>
        </p:txBody>
      </p:sp>
      <p:sp>
        <p:nvSpPr>
          <p:cNvPr id="723" name="Google Shape;723;p105"/>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Catamaran"/>
              <a:buChar char="●"/>
            </a:pPr>
            <a:r>
              <a:rPr b="1" lang="en">
                <a:latin typeface="Catamaran"/>
                <a:ea typeface="Catamaran"/>
                <a:cs typeface="Catamaran"/>
                <a:sym typeface="Catamaran"/>
              </a:rPr>
              <a:t>Define </a:t>
            </a:r>
            <a:r>
              <a:rPr lang="en">
                <a:latin typeface="Catamaran"/>
                <a:ea typeface="Catamaran"/>
                <a:cs typeface="Catamaran"/>
                <a:sym typeface="Catamaran"/>
              </a:rPr>
              <a:t>type-casting.</a:t>
            </a:r>
            <a:endParaRPr>
              <a:latin typeface="Catamaran"/>
              <a:ea typeface="Catamaran"/>
              <a:cs typeface="Catamaran"/>
              <a:sym typeface="Catamaran"/>
            </a:endParaRPr>
          </a:p>
          <a:p>
            <a:pPr indent="-342900" lvl="0" marL="457200" rtl="0" algn="l">
              <a:spcBef>
                <a:spcPts val="0"/>
              </a:spcBef>
              <a:spcAft>
                <a:spcPts val="0"/>
              </a:spcAft>
              <a:buSzPts val="1800"/>
              <a:buFont typeface="Catamaran"/>
              <a:buChar char="●"/>
            </a:pPr>
            <a:r>
              <a:rPr lang="en">
                <a:latin typeface="Catamaran"/>
                <a:ea typeface="Catamaran"/>
                <a:cs typeface="Catamaran"/>
                <a:sym typeface="Catamaran"/>
              </a:rPr>
              <a:t>What is the result of casting the number </a:t>
            </a:r>
            <a:r>
              <a:rPr b="1" lang="en">
                <a:latin typeface="Catamaran"/>
                <a:ea typeface="Catamaran"/>
                <a:cs typeface="Catamaran"/>
                <a:sym typeface="Catamaran"/>
              </a:rPr>
              <a:t>504.2343</a:t>
            </a:r>
            <a:r>
              <a:rPr lang="en">
                <a:latin typeface="Catamaran"/>
                <a:ea typeface="Catamaran"/>
                <a:cs typeface="Catamaran"/>
                <a:sym typeface="Catamaran"/>
              </a:rPr>
              <a:t> into an integer?</a:t>
            </a:r>
            <a:endParaRPr>
              <a:latin typeface="Catamaran"/>
              <a:ea typeface="Catamaran"/>
              <a:cs typeface="Catamaran"/>
              <a:sym typeface="Catamaran"/>
            </a:endParaRPr>
          </a:p>
          <a:p>
            <a:pPr indent="0" lvl="0" marL="0" rtl="0" algn="l">
              <a:spcBef>
                <a:spcPts val="0"/>
              </a:spcBef>
              <a:spcAft>
                <a:spcPts val="0"/>
              </a:spcAft>
              <a:buNone/>
            </a:pPr>
            <a:r>
              <a:t/>
            </a:r>
            <a:endParaRPr>
              <a:latin typeface="Catamaran"/>
              <a:ea typeface="Catamaran"/>
              <a:cs typeface="Catamaran"/>
              <a:sym typeface="Catamaran"/>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E7CC3"/>
        </a:solidFill>
      </p:bgPr>
    </p:bg>
    <p:spTree>
      <p:nvGrpSpPr>
        <p:cNvPr id="727" name="Shape 727"/>
        <p:cNvGrpSpPr/>
        <p:nvPr/>
      </p:nvGrpSpPr>
      <p:grpSpPr>
        <a:xfrm>
          <a:off x="0" y="0"/>
          <a:ext cx="0" cy="0"/>
          <a:chOff x="0" y="0"/>
          <a:chExt cx="0" cy="0"/>
        </a:xfrm>
      </p:grpSpPr>
      <p:sp>
        <p:nvSpPr>
          <p:cNvPr id="728" name="Google Shape;728;p106"/>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Catamaran"/>
                <a:ea typeface="Catamaran"/>
                <a:cs typeface="Catamaran"/>
                <a:sym typeface="Catamaran"/>
              </a:rPr>
              <a:t>Section 6: </a:t>
            </a:r>
            <a:r>
              <a:rPr b="1" lang="en">
                <a:latin typeface="Catamaran"/>
                <a:ea typeface="Catamaran"/>
                <a:cs typeface="Catamaran"/>
                <a:sym typeface="Catamaran"/>
              </a:rPr>
              <a:t>Conditionals</a:t>
            </a:r>
            <a:endParaRPr b="1">
              <a:latin typeface="Catamaran"/>
              <a:ea typeface="Catamaran"/>
              <a:cs typeface="Catamaran"/>
              <a:sym typeface="Catamaran"/>
            </a:endParaRPr>
          </a:p>
        </p:txBody>
      </p:sp>
      <p:sp>
        <p:nvSpPr>
          <p:cNvPr id="729" name="Google Shape;729;p106"/>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tamaran"/>
                <a:ea typeface="Catamaran"/>
                <a:cs typeface="Catamaran"/>
                <a:sym typeface="Catamaran"/>
              </a:rPr>
              <a:t>Using conditional statements to make decisions in our code!</a:t>
            </a:r>
            <a:endParaRPr>
              <a:latin typeface="Catamaran"/>
              <a:ea typeface="Catamaran"/>
              <a:cs typeface="Catamaran"/>
              <a:sym typeface="Catamaran"/>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3" name="Shape 733"/>
        <p:cNvGrpSpPr/>
        <p:nvPr/>
      </p:nvGrpSpPr>
      <p:grpSpPr>
        <a:xfrm>
          <a:off x="0" y="0"/>
          <a:ext cx="0" cy="0"/>
          <a:chOff x="0" y="0"/>
          <a:chExt cx="0" cy="0"/>
        </a:xfrm>
      </p:grpSpPr>
      <p:sp>
        <p:nvSpPr>
          <p:cNvPr id="734" name="Google Shape;734;p107"/>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latin typeface="Catamaran"/>
                <a:ea typeface="Catamaran"/>
                <a:cs typeface="Catamaran"/>
                <a:sym typeface="Catamaran"/>
              </a:rPr>
              <a:t>Recall: Booleans</a:t>
            </a:r>
            <a:endParaRPr>
              <a:latin typeface="Catamaran"/>
              <a:ea typeface="Catamaran"/>
              <a:cs typeface="Catamaran"/>
              <a:sym typeface="Catamaran"/>
            </a:endParaRPr>
          </a:p>
        </p:txBody>
      </p:sp>
      <p:sp>
        <p:nvSpPr>
          <p:cNvPr id="735" name="Google Shape;735;p107"/>
          <p:cNvSpPr txBox="1"/>
          <p:nvPr>
            <p:ph idx="1" type="body"/>
          </p:nvPr>
        </p:nvSpPr>
        <p:spPr>
          <a:xfrm>
            <a:off x="471900" y="1919075"/>
            <a:ext cx="8222100" cy="29391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Primitive data type</a:t>
            </a:r>
            <a:endParaRPr>
              <a:latin typeface="Catamaran"/>
              <a:ea typeface="Catamaran"/>
              <a:cs typeface="Catamaran"/>
              <a:sym typeface="Catamaran"/>
            </a:endParaRPr>
          </a:p>
          <a:p>
            <a:pPr indent="-317500" lvl="1" marL="914400" rtl="0" algn="l">
              <a:lnSpc>
                <a:spcPct val="115000"/>
              </a:lnSpc>
              <a:spcBef>
                <a:spcPts val="0"/>
              </a:spcBef>
              <a:spcAft>
                <a:spcPts val="0"/>
              </a:spcAft>
              <a:buSzPts val="1400"/>
              <a:buFont typeface="Catamaran"/>
              <a:buChar char="○"/>
            </a:pPr>
            <a:r>
              <a:rPr lang="en">
                <a:latin typeface="Catamaran"/>
                <a:ea typeface="Catamaran"/>
                <a:cs typeface="Catamaran"/>
                <a:sym typeface="Catamaran"/>
              </a:rPr>
              <a:t>Stores ONLY </a:t>
            </a:r>
            <a:r>
              <a:rPr b="1" lang="en">
                <a:latin typeface="Catamaran"/>
                <a:ea typeface="Catamaran"/>
                <a:cs typeface="Catamaran"/>
                <a:sym typeface="Catamaran"/>
              </a:rPr>
              <a:t>true </a:t>
            </a:r>
            <a:r>
              <a:rPr lang="en">
                <a:latin typeface="Catamaran"/>
                <a:ea typeface="Catamaran"/>
                <a:cs typeface="Catamaran"/>
                <a:sym typeface="Catamaran"/>
              </a:rPr>
              <a:t>or </a:t>
            </a:r>
            <a:r>
              <a:rPr b="1" lang="en">
                <a:latin typeface="Catamaran"/>
                <a:ea typeface="Catamaran"/>
                <a:cs typeface="Catamaran"/>
                <a:sym typeface="Catamaran"/>
              </a:rPr>
              <a:t>false </a:t>
            </a:r>
            <a:r>
              <a:rPr lang="en">
                <a:latin typeface="Catamaran"/>
                <a:ea typeface="Catamaran"/>
                <a:cs typeface="Catamaran"/>
                <a:sym typeface="Catamaran"/>
              </a:rPr>
              <a:t>values</a:t>
            </a:r>
            <a:endParaRPr>
              <a:latin typeface="Catamaran"/>
              <a:ea typeface="Catamaran"/>
              <a:cs typeface="Catamaran"/>
              <a:sym typeface="Catamaran"/>
            </a:endParaRPr>
          </a:p>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Declared with “boolean” keyword</a:t>
            </a:r>
            <a:endParaRPr>
              <a:latin typeface="Catamaran"/>
              <a:ea typeface="Catamaran"/>
              <a:cs typeface="Catamaran"/>
              <a:sym typeface="Catamaran"/>
            </a:endParaRPr>
          </a:p>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We use booleans to </a:t>
            </a:r>
            <a:r>
              <a:rPr b="1" lang="en">
                <a:latin typeface="Catamaran"/>
                <a:ea typeface="Catamaran"/>
                <a:cs typeface="Catamaran"/>
                <a:sym typeface="Catamaran"/>
              </a:rPr>
              <a:t>evaluate </a:t>
            </a:r>
            <a:r>
              <a:rPr lang="en">
                <a:latin typeface="Catamaran"/>
                <a:ea typeface="Catamaran"/>
                <a:cs typeface="Catamaran"/>
                <a:sym typeface="Catamaran"/>
              </a:rPr>
              <a:t>conditions.</a:t>
            </a:r>
            <a:endParaRPr>
              <a:latin typeface="Catamaran"/>
              <a:ea typeface="Catamaran"/>
              <a:cs typeface="Catamaran"/>
              <a:sym typeface="Catamaran"/>
            </a:endParaRPr>
          </a:p>
        </p:txBody>
      </p:sp>
      <p:sp>
        <p:nvSpPr>
          <p:cNvPr id="736" name="Google Shape;736;p107"/>
          <p:cNvSpPr txBox="1"/>
          <p:nvPr/>
        </p:nvSpPr>
        <p:spPr>
          <a:xfrm>
            <a:off x="460950" y="3579000"/>
            <a:ext cx="8222100" cy="9312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u="none" cap="none" strike="noStrike">
                <a:solidFill>
                  <a:srgbClr val="000000"/>
                </a:solidFill>
                <a:latin typeface="Catamaran"/>
                <a:ea typeface="Catamaran"/>
                <a:cs typeface="Catamaran"/>
                <a:sym typeface="Catamaran"/>
              </a:rPr>
              <a:t>Code:</a:t>
            </a:r>
            <a:endParaRPr b="0" i="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400"/>
              <a:buFont typeface="Arial"/>
              <a:buNone/>
            </a:pPr>
            <a:r>
              <a:rPr b="0" i="0" lang="en" u="none" cap="none" strike="noStrike">
                <a:solidFill>
                  <a:srgbClr val="BF39C0"/>
                </a:solidFill>
                <a:latin typeface="Courier New"/>
                <a:ea typeface="Courier New"/>
                <a:cs typeface="Courier New"/>
                <a:sym typeface="Courier New"/>
              </a:rPr>
              <a:t>boolean </a:t>
            </a:r>
            <a:r>
              <a:rPr b="0" i="0" lang="en" u="none" cap="none" strike="noStrike">
                <a:solidFill>
                  <a:srgbClr val="000000"/>
                </a:solidFill>
                <a:latin typeface="Courier New"/>
                <a:ea typeface="Courier New"/>
                <a:cs typeface="Courier New"/>
                <a:sym typeface="Courier New"/>
              </a:rPr>
              <a:t>isThisClassSuperFun = </a:t>
            </a:r>
            <a:r>
              <a:rPr b="0" i="0" lang="en" u="none" cap="none" strike="noStrike">
                <a:solidFill>
                  <a:srgbClr val="1155CC"/>
                </a:solidFill>
                <a:latin typeface="Courier New"/>
                <a:ea typeface="Courier New"/>
                <a:cs typeface="Courier New"/>
                <a:sym typeface="Courier New"/>
              </a:rPr>
              <a:t>true</a:t>
            </a:r>
            <a:r>
              <a:rPr b="0" i="0" lang="en" u="none" cap="none" strike="noStrike">
                <a:solidFill>
                  <a:srgbClr val="000000"/>
                </a:solidFill>
                <a:latin typeface="Courier New"/>
                <a:ea typeface="Courier New"/>
                <a:cs typeface="Courier New"/>
                <a:sym typeface="Courier New"/>
              </a:rPr>
              <a:t>; </a:t>
            </a:r>
            <a:r>
              <a:rPr lang="en">
                <a:solidFill>
                  <a:srgbClr val="45818E"/>
                </a:solidFill>
                <a:latin typeface="Courier New"/>
                <a:ea typeface="Courier New"/>
                <a:cs typeface="Courier New"/>
                <a:sym typeface="Courier New"/>
              </a:rPr>
              <a:t>//holds value of true</a:t>
            </a:r>
            <a:endParaRPr b="0" i="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u="none" cap="none" strike="noStrike">
                <a:solidFill>
                  <a:srgbClr val="BF39C0"/>
                </a:solidFill>
                <a:latin typeface="Courier New"/>
                <a:ea typeface="Courier New"/>
                <a:cs typeface="Courier New"/>
                <a:sym typeface="Courier New"/>
              </a:rPr>
              <a:t>boolean</a:t>
            </a:r>
            <a:r>
              <a:rPr b="0" i="0" lang="en" u="none" cap="none" strike="noStrike">
                <a:solidFill>
                  <a:srgbClr val="000000"/>
                </a:solidFill>
                <a:latin typeface="Courier New"/>
                <a:ea typeface="Courier New"/>
                <a:cs typeface="Courier New"/>
                <a:sym typeface="Courier New"/>
              </a:rPr>
              <a:t> areYouBored = </a:t>
            </a:r>
            <a:r>
              <a:rPr b="0" i="0" lang="en" u="none" cap="none" strike="noStrike">
                <a:solidFill>
                  <a:srgbClr val="1155CC"/>
                </a:solidFill>
                <a:latin typeface="Courier New"/>
                <a:ea typeface="Courier New"/>
                <a:cs typeface="Courier New"/>
                <a:sym typeface="Courier New"/>
              </a:rPr>
              <a:t>false</a:t>
            </a:r>
            <a:r>
              <a:rPr b="0" i="0" lang="en" u="none" cap="none" strike="noStrike">
                <a:solidFill>
                  <a:srgbClr val="000000"/>
                </a:solidFill>
                <a:latin typeface="Courier New"/>
                <a:ea typeface="Courier New"/>
                <a:cs typeface="Courier New"/>
                <a:sym typeface="Courier New"/>
              </a:rPr>
              <a:t>; </a:t>
            </a:r>
            <a:r>
              <a:rPr lang="en">
                <a:solidFill>
                  <a:srgbClr val="45818E"/>
                </a:solidFill>
                <a:latin typeface="Courier New"/>
                <a:ea typeface="Courier New"/>
                <a:cs typeface="Courier New"/>
                <a:sym typeface="Courier New"/>
              </a:rPr>
              <a:t>//holds value of false</a:t>
            </a:r>
            <a:endParaRPr b="0" i="0" u="none" cap="none" strike="noStrike">
              <a:solidFill>
                <a:srgbClr val="000000"/>
              </a:solidFill>
              <a:latin typeface="Courier New"/>
              <a:ea typeface="Courier New"/>
              <a:cs typeface="Courier New"/>
              <a:sym typeface="Courier New"/>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0" name="Shape 740"/>
        <p:cNvGrpSpPr/>
        <p:nvPr/>
      </p:nvGrpSpPr>
      <p:grpSpPr>
        <a:xfrm>
          <a:off x="0" y="0"/>
          <a:ext cx="0" cy="0"/>
          <a:chOff x="0" y="0"/>
          <a:chExt cx="0" cy="0"/>
        </a:xfrm>
      </p:grpSpPr>
      <p:sp>
        <p:nvSpPr>
          <p:cNvPr id="741" name="Google Shape;741;p108"/>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latin typeface="Catamaran"/>
                <a:ea typeface="Catamaran"/>
                <a:cs typeface="Catamaran"/>
                <a:sym typeface="Catamaran"/>
              </a:rPr>
              <a:t>Conditions</a:t>
            </a:r>
            <a:endParaRPr>
              <a:latin typeface="Catamaran"/>
              <a:ea typeface="Catamaran"/>
              <a:cs typeface="Catamaran"/>
              <a:sym typeface="Catamaran"/>
            </a:endParaRPr>
          </a:p>
        </p:txBody>
      </p:sp>
      <p:sp>
        <p:nvSpPr>
          <p:cNvPr id="742" name="Google Shape;742;p108"/>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Supports usual logical conditions from mathematics</a:t>
            </a:r>
            <a:endParaRPr>
              <a:latin typeface="Catamaran"/>
              <a:ea typeface="Catamaran"/>
              <a:cs typeface="Catamaran"/>
              <a:sym typeface="Catamaran"/>
            </a:endParaRPr>
          </a:p>
          <a:p>
            <a:pPr indent="-317500" lvl="1" marL="914400" rtl="0" algn="l">
              <a:lnSpc>
                <a:spcPct val="115000"/>
              </a:lnSpc>
              <a:spcBef>
                <a:spcPts val="0"/>
              </a:spcBef>
              <a:spcAft>
                <a:spcPts val="0"/>
              </a:spcAft>
              <a:buSzPts val="1400"/>
              <a:buFont typeface="Catamaran"/>
              <a:buChar char="○"/>
            </a:pPr>
            <a:r>
              <a:rPr lang="en">
                <a:latin typeface="Catamaran"/>
                <a:ea typeface="Catamaran"/>
                <a:cs typeface="Catamaran"/>
                <a:sym typeface="Catamaran"/>
              </a:rPr>
              <a:t>Equals: </a:t>
            </a:r>
            <a:r>
              <a:rPr lang="en">
                <a:solidFill>
                  <a:srgbClr val="CC0000"/>
                </a:solidFill>
                <a:latin typeface="Courier New"/>
                <a:ea typeface="Courier New"/>
                <a:cs typeface="Courier New"/>
                <a:sym typeface="Courier New"/>
              </a:rPr>
              <a:t>a == b</a:t>
            </a:r>
            <a:endParaRPr>
              <a:solidFill>
                <a:srgbClr val="CC0000"/>
              </a:solidFill>
              <a:latin typeface="Courier New"/>
              <a:ea typeface="Courier New"/>
              <a:cs typeface="Courier New"/>
              <a:sym typeface="Courier New"/>
            </a:endParaRPr>
          </a:p>
          <a:p>
            <a:pPr indent="-317500" lvl="1" marL="914400" rtl="0" algn="l">
              <a:lnSpc>
                <a:spcPct val="115000"/>
              </a:lnSpc>
              <a:spcBef>
                <a:spcPts val="0"/>
              </a:spcBef>
              <a:spcAft>
                <a:spcPts val="0"/>
              </a:spcAft>
              <a:buSzPts val="1400"/>
              <a:buFont typeface="Catamaran"/>
              <a:buChar char="○"/>
            </a:pPr>
            <a:r>
              <a:rPr lang="en">
                <a:latin typeface="Catamaran"/>
                <a:ea typeface="Catamaran"/>
                <a:cs typeface="Catamaran"/>
                <a:sym typeface="Catamaran"/>
              </a:rPr>
              <a:t>Not equals: </a:t>
            </a:r>
            <a:r>
              <a:rPr lang="en">
                <a:solidFill>
                  <a:srgbClr val="CC0000"/>
                </a:solidFill>
                <a:latin typeface="Courier New"/>
                <a:ea typeface="Courier New"/>
                <a:cs typeface="Courier New"/>
                <a:sym typeface="Courier New"/>
              </a:rPr>
              <a:t>a != b</a:t>
            </a:r>
            <a:endParaRPr>
              <a:solidFill>
                <a:srgbClr val="CC0000"/>
              </a:solidFill>
              <a:latin typeface="Courier New"/>
              <a:ea typeface="Courier New"/>
              <a:cs typeface="Courier New"/>
              <a:sym typeface="Courier New"/>
            </a:endParaRPr>
          </a:p>
          <a:p>
            <a:pPr indent="-317500" lvl="1" marL="914400" rtl="0" algn="l">
              <a:lnSpc>
                <a:spcPct val="115000"/>
              </a:lnSpc>
              <a:spcBef>
                <a:spcPts val="0"/>
              </a:spcBef>
              <a:spcAft>
                <a:spcPts val="0"/>
              </a:spcAft>
              <a:buSzPts val="1400"/>
              <a:buFont typeface="Catamaran"/>
              <a:buChar char="○"/>
            </a:pPr>
            <a:r>
              <a:rPr lang="en">
                <a:latin typeface="Catamaran"/>
                <a:ea typeface="Catamaran"/>
                <a:cs typeface="Catamaran"/>
                <a:sym typeface="Catamaran"/>
              </a:rPr>
              <a:t>Less than: </a:t>
            </a:r>
            <a:r>
              <a:rPr lang="en">
                <a:solidFill>
                  <a:srgbClr val="CC0000"/>
                </a:solidFill>
                <a:latin typeface="Courier New"/>
                <a:ea typeface="Courier New"/>
                <a:cs typeface="Courier New"/>
                <a:sym typeface="Courier New"/>
              </a:rPr>
              <a:t>a &lt; b</a:t>
            </a:r>
            <a:endParaRPr>
              <a:solidFill>
                <a:srgbClr val="CC0000"/>
              </a:solidFill>
              <a:latin typeface="Courier New"/>
              <a:ea typeface="Courier New"/>
              <a:cs typeface="Courier New"/>
              <a:sym typeface="Courier New"/>
            </a:endParaRPr>
          </a:p>
          <a:p>
            <a:pPr indent="-317500" lvl="1" marL="914400" rtl="0" algn="l">
              <a:lnSpc>
                <a:spcPct val="115000"/>
              </a:lnSpc>
              <a:spcBef>
                <a:spcPts val="0"/>
              </a:spcBef>
              <a:spcAft>
                <a:spcPts val="0"/>
              </a:spcAft>
              <a:buSzPts val="1400"/>
              <a:buFont typeface="Catamaran"/>
              <a:buChar char="○"/>
            </a:pPr>
            <a:r>
              <a:rPr lang="en">
                <a:latin typeface="Catamaran"/>
                <a:ea typeface="Catamaran"/>
                <a:cs typeface="Catamaran"/>
                <a:sym typeface="Catamaran"/>
              </a:rPr>
              <a:t>Less than or equal to: </a:t>
            </a:r>
            <a:r>
              <a:rPr lang="en">
                <a:solidFill>
                  <a:srgbClr val="CC0000"/>
                </a:solidFill>
                <a:latin typeface="Courier New"/>
                <a:ea typeface="Courier New"/>
                <a:cs typeface="Courier New"/>
                <a:sym typeface="Courier New"/>
              </a:rPr>
              <a:t>a &lt;= b</a:t>
            </a:r>
            <a:endParaRPr>
              <a:solidFill>
                <a:srgbClr val="CC0000"/>
              </a:solidFill>
              <a:latin typeface="Courier New"/>
              <a:ea typeface="Courier New"/>
              <a:cs typeface="Courier New"/>
              <a:sym typeface="Courier New"/>
            </a:endParaRPr>
          </a:p>
          <a:p>
            <a:pPr indent="-317500" lvl="1" marL="914400" rtl="0" algn="l">
              <a:lnSpc>
                <a:spcPct val="115000"/>
              </a:lnSpc>
              <a:spcBef>
                <a:spcPts val="0"/>
              </a:spcBef>
              <a:spcAft>
                <a:spcPts val="0"/>
              </a:spcAft>
              <a:buSzPts val="1400"/>
              <a:buFont typeface="Catamaran"/>
              <a:buChar char="○"/>
            </a:pPr>
            <a:r>
              <a:rPr lang="en">
                <a:latin typeface="Catamaran"/>
                <a:ea typeface="Catamaran"/>
                <a:cs typeface="Catamaran"/>
                <a:sym typeface="Catamaran"/>
              </a:rPr>
              <a:t>Greater than: </a:t>
            </a:r>
            <a:r>
              <a:rPr lang="en">
                <a:solidFill>
                  <a:srgbClr val="CC0000"/>
                </a:solidFill>
                <a:latin typeface="Courier New"/>
                <a:ea typeface="Courier New"/>
                <a:cs typeface="Courier New"/>
                <a:sym typeface="Courier New"/>
              </a:rPr>
              <a:t>a &gt; b</a:t>
            </a:r>
            <a:endParaRPr>
              <a:solidFill>
                <a:srgbClr val="CC0000"/>
              </a:solidFill>
              <a:latin typeface="Courier New"/>
              <a:ea typeface="Courier New"/>
              <a:cs typeface="Courier New"/>
              <a:sym typeface="Courier New"/>
            </a:endParaRPr>
          </a:p>
          <a:p>
            <a:pPr indent="-317500" lvl="1" marL="914400" rtl="0" algn="l">
              <a:lnSpc>
                <a:spcPct val="115000"/>
              </a:lnSpc>
              <a:spcBef>
                <a:spcPts val="0"/>
              </a:spcBef>
              <a:spcAft>
                <a:spcPts val="0"/>
              </a:spcAft>
              <a:buSzPts val="1400"/>
              <a:buFont typeface="Catamaran"/>
              <a:buChar char="○"/>
            </a:pPr>
            <a:r>
              <a:rPr lang="en">
                <a:latin typeface="Catamaran"/>
                <a:ea typeface="Catamaran"/>
                <a:cs typeface="Catamaran"/>
                <a:sym typeface="Catamaran"/>
              </a:rPr>
              <a:t>Greater than or equal to: </a:t>
            </a:r>
            <a:r>
              <a:rPr lang="en">
                <a:solidFill>
                  <a:srgbClr val="CC0000"/>
                </a:solidFill>
                <a:latin typeface="Courier New"/>
                <a:ea typeface="Courier New"/>
                <a:cs typeface="Courier New"/>
                <a:sym typeface="Courier New"/>
              </a:rPr>
              <a:t>a &gt;= b</a:t>
            </a:r>
            <a:endParaRPr>
              <a:solidFill>
                <a:srgbClr val="CC0000"/>
              </a:solidFill>
              <a:latin typeface="Courier New"/>
              <a:ea typeface="Courier New"/>
              <a:cs typeface="Courier New"/>
              <a:sym typeface="Courier New"/>
            </a:endParaRPr>
          </a:p>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Most commonly used in “if statements” and loops</a:t>
            </a:r>
            <a:endParaRPr>
              <a:latin typeface="Catamaran"/>
              <a:ea typeface="Catamaran"/>
              <a:cs typeface="Catamaran"/>
              <a:sym typeface="Catamaran"/>
            </a:endParaRPr>
          </a:p>
        </p:txBody>
      </p:sp>
      <p:sp>
        <p:nvSpPr>
          <p:cNvPr id="743" name="Google Shape;743;p108"/>
          <p:cNvSpPr txBox="1"/>
          <p:nvPr/>
        </p:nvSpPr>
        <p:spPr>
          <a:xfrm>
            <a:off x="460950" y="4264800"/>
            <a:ext cx="8222100" cy="6504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300" u="none" cap="none" strike="noStrike">
                <a:solidFill>
                  <a:srgbClr val="000000"/>
                </a:solidFill>
                <a:latin typeface="Catamaran"/>
                <a:ea typeface="Catamaran"/>
                <a:cs typeface="Catamaran"/>
                <a:sym typeface="Catamaran"/>
              </a:rPr>
              <a:t>Code:</a:t>
            </a:r>
            <a:endParaRPr b="0" i="0" sz="1300" u="none" cap="none" strike="noStrike">
              <a:solidFill>
                <a:srgbClr val="000000"/>
              </a:solidFill>
              <a:latin typeface="Catamaran"/>
              <a:ea typeface="Catamaran"/>
              <a:cs typeface="Catamaran"/>
              <a:sym typeface="Catamaran"/>
            </a:endParaRPr>
          </a:p>
          <a:p>
            <a:pPr indent="0" lvl="0" marL="0" rtl="0" algn="l">
              <a:spcBef>
                <a:spcPts val="0"/>
              </a:spcBef>
              <a:spcAft>
                <a:spcPts val="0"/>
              </a:spcAft>
              <a:buClr>
                <a:srgbClr val="000000"/>
              </a:buClr>
              <a:buSzPts val="1200"/>
              <a:buFont typeface="Arial"/>
              <a:buNone/>
            </a:pPr>
            <a:r>
              <a:rPr lang="en" sz="1300">
                <a:solidFill>
                  <a:srgbClr val="38761D"/>
                </a:solidFill>
                <a:latin typeface="Courier New"/>
                <a:ea typeface="Courier New"/>
                <a:cs typeface="Courier New"/>
                <a:sym typeface="Courier New"/>
              </a:rPr>
              <a:t>System.out.println</a:t>
            </a:r>
            <a:r>
              <a:rPr lang="en" sz="1300">
                <a:latin typeface="Courier New"/>
                <a:ea typeface="Courier New"/>
                <a:cs typeface="Courier New"/>
                <a:sym typeface="Courier New"/>
              </a:rPr>
              <a:t>(4 &lt; 6); </a:t>
            </a:r>
            <a:r>
              <a:rPr lang="en" sz="1300">
                <a:solidFill>
                  <a:srgbClr val="45818E"/>
                </a:solidFill>
                <a:latin typeface="Courier New"/>
                <a:ea typeface="Courier New"/>
                <a:cs typeface="Courier New"/>
                <a:sym typeface="Courier New"/>
              </a:rPr>
              <a:t>//outputs true</a:t>
            </a:r>
            <a:endParaRPr>
              <a:solidFill>
                <a:srgbClr val="45818E"/>
              </a:solidFill>
              <a:latin typeface="Courier New"/>
              <a:ea typeface="Courier New"/>
              <a:cs typeface="Courier New"/>
              <a:sym typeface="Courier New"/>
            </a:endParaRPr>
          </a:p>
        </p:txBody>
      </p:sp>
      <p:sp>
        <p:nvSpPr>
          <p:cNvPr id="744" name="Google Shape;744;p108"/>
          <p:cNvSpPr txBox="1"/>
          <p:nvPr/>
        </p:nvSpPr>
        <p:spPr>
          <a:xfrm>
            <a:off x="5690250" y="2443375"/>
            <a:ext cx="2992800" cy="1232100"/>
          </a:xfrm>
          <a:prstGeom prst="rect">
            <a:avLst/>
          </a:prstGeom>
          <a:solidFill>
            <a:srgbClr val="FFE5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 u="none" cap="none" strike="noStrike">
                <a:solidFill>
                  <a:srgbClr val="000000"/>
                </a:solidFill>
                <a:latin typeface="Catamaran"/>
                <a:ea typeface="Catamaran"/>
                <a:cs typeface="Catamaran"/>
                <a:sym typeface="Catamaran"/>
              </a:rPr>
              <a:t>Note:</a:t>
            </a:r>
            <a:endParaRPr b="1" i="0" u="none" cap="none" strike="noStrike">
              <a:solidFill>
                <a:srgbClr val="000000"/>
              </a:solidFill>
              <a:latin typeface="Catamaran"/>
              <a:ea typeface="Catamaran"/>
              <a:cs typeface="Catamaran"/>
              <a:sym typeface="Catamaran"/>
            </a:endParaRPr>
          </a:p>
          <a:p>
            <a:pPr indent="-317500" lvl="0" marL="457200" rtl="0" algn="l">
              <a:spcBef>
                <a:spcPts val="0"/>
              </a:spcBef>
              <a:spcAft>
                <a:spcPts val="0"/>
              </a:spcAft>
              <a:buSzPts val="1400"/>
              <a:buFont typeface="Catamaran"/>
              <a:buChar char="●"/>
            </a:pPr>
            <a:r>
              <a:rPr lang="en">
                <a:latin typeface="Catamaran"/>
                <a:ea typeface="Catamaran"/>
                <a:cs typeface="Catamaran"/>
                <a:sym typeface="Catamaran"/>
              </a:rPr>
              <a:t>The </a:t>
            </a:r>
            <a:r>
              <a:rPr b="1" lang="en">
                <a:latin typeface="Catamaran"/>
                <a:ea typeface="Catamaran"/>
                <a:cs typeface="Catamaran"/>
                <a:sym typeface="Catamaran"/>
              </a:rPr>
              <a:t>single </a:t>
            </a:r>
            <a:r>
              <a:rPr lang="en">
                <a:latin typeface="Catamaran"/>
                <a:ea typeface="Catamaran"/>
                <a:cs typeface="Catamaran"/>
                <a:sym typeface="Catamaran"/>
              </a:rPr>
              <a:t>equal sign (=) is used to </a:t>
            </a:r>
            <a:r>
              <a:rPr b="1" lang="en">
                <a:latin typeface="Catamaran"/>
                <a:ea typeface="Catamaran"/>
                <a:cs typeface="Catamaran"/>
                <a:sym typeface="Catamaran"/>
              </a:rPr>
              <a:t>assign </a:t>
            </a:r>
            <a:r>
              <a:rPr lang="en">
                <a:latin typeface="Catamaran"/>
                <a:ea typeface="Catamaran"/>
                <a:cs typeface="Catamaran"/>
                <a:sym typeface="Catamaran"/>
              </a:rPr>
              <a:t>a value to a variable.</a:t>
            </a:r>
            <a:endParaRPr>
              <a:latin typeface="Catamaran"/>
              <a:ea typeface="Catamaran"/>
              <a:cs typeface="Catamaran"/>
              <a:sym typeface="Catamaran"/>
            </a:endParaRPr>
          </a:p>
          <a:p>
            <a:pPr indent="-317500" lvl="0" marL="457200" marR="0" rtl="0" algn="l">
              <a:lnSpc>
                <a:spcPct val="100000"/>
              </a:lnSpc>
              <a:spcBef>
                <a:spcPts val="0"/>
              </a:spcBef>
              <a:spcAft>
                <a:spcPts val="0"/>
              </a:spcAft>
              <a:buSzPts val="1400"/>
              <a:buFont typeface="Catamaran"/>
              <a:buChar char="●"/>
            </a:pPr>
            <a:r>
              <a:rPr lang="en">
                <a:latin typeface="Catamaran"/>
                <a:ea typeface="Catamaran"/>
                <a:cs typeface="Catamaran"/>
                <a:sym typeface="Catamaran"/>
              </a:rPr>
              <a:t>The </a:t>
            </a:r>
            <a:r>
              <a:rPr b="1" lang="en">
                <a:latin typeface="Catamaran"/>
                <a:ea typeface="Catamaran"/>
                <a:cs typeface="Catamaran"/>
                <a:sym typeface="Catamaran"/>
              </a:rPr>
              <a:t>double </a:t>
            </a:r>
            <a:r>
              <a:rPr lang="en">
                <a:latin typeface="Catamaran"/>
                <a:ea typeface="Catamaran"/>
                <a:cs typeface="Catamaran"/>
                <a:sym typeface="Catamaran"/>
              </a:rPr>
              <a:t>equal sign (==) is used to </a:t>
            </a:r>
            <a:r>
              <a:rPr b="1" lang="en">
                <a:latin typeface="Catamaran"/>
                <a:ea typeface="Catamaran"/>
                <a:cs typeface="Catamaran"/>
                <a:sym typeface="Catamaran"/>
              </a:rPr>
              <a:t>compare </a:t>
            </a:r>
            <a:r>
              <a:rPr lang="en">
                <a:latin typeface="Catamaran"/>
                <a:ea typeface="Catamaran"/>
                <a:cs typeface="Catamaran"/>
                <a:sym typeface="Catamaran"/>
              </a:rPr>
              <a:t>to values.</a:t>
            </a:r>
            <a:endParaRPr>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8" name="Shape 748"/>
        <p:cNvGrpSpPr/>
        <p:nvPr/>
      </p:nvGrpSpPr>
      <p:grpSpPr>
        <a:xfrm>
          <a:off x="0" y="0"/>
          <a:ext cx="0" cy="0"/>
          <a:chOff x="0" y="0"/>
          <a:chExt cx="0" cy="0"/>
        </a:xfrm>
      </p:grpSpPr>
      <p:sp>
        <p:nvSpPr>
          <p:cNvPr id="749" name="Google Shape;749;p109"/>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latin typeface="Catamaran"/>
                <a:ea typeface="Catamaran"/>
                <a:cs typeface="Catamaran"/>
                <a:sym typeface="Catamaran"/>
              </a:rPr>
              <a:t>Comparison Operators</a:t>
            </a:r>
            <a:endParaRPr>
              <a:latin typeface="Catamaran"/>
              <a:ea typeface="Catamaran"/>
              <a:cs typeface="Catamaran"/>
              <a:sym typeface="Catamaran"/>
            </a:endParaRPr>
          </a:p>
        </p:txBody>
      </p:sp>
      <p:sp>
        <p:nvSpPr>
          <p:cNvPr id="750" name="Google Shape;750;p109"/>
          <p:cNvSpPr txBox="1"/>
          <p:nvPr>
            <p:ph idx="1" type="body"/>
          </p:nvPr>
        </p:nvSpPr>
        <p:spPr>
          <a:xfrm>
            <a:off x="471900" y="1821900"/>
            <a:ext cx="8222100" cy="3771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Used to compare two values</a:t>
            </a:r>
            <a:endParaRPr>
              <a:latin typeface="Catamaran"/>
              <a:ea typeface="Catamaran"/>
              <a:cs typeface="Catamaran"/>
              <a:sym typeface="Catamaran"/>
            </a:endParaRPr>
          </a:p>
        </p:txBody>
      </p:sp>
      <p:graphicFrame>
        <p:nvGraphicFramePr>
          <p:cNvPr id="751" name="Google Shape;751;p109"/>
          <p:cNvGraphicFramePr/>
          <p:nvPr/>
        </p:nvGraphicFramePr>
        <p:xfrm>
          <a:off x="952500" y="2296225"/>
          <a:ext cx="3000000" cy="3000000"/>
        </p:xfrm>
        <a:graphic>
          <a:graphicData uri="http://schemas.openxmlformats.org/drawingml/2006/table">
            <a:tbl>
              <a:tblPr>
                <a:noFill/>
                <a:tableStyleId>{2A706ACD-83D6-48F5-8B0D-5821EB053603}</a:tableStyleId>
              </a:tblPr>
              <a:tblGrid>
                <a:gridCol w="2413000"/>
                <a:gridCol w="2911450"/>
                <a:gridCol w="1914550"/>
              </a:tblGrid>
              <a:tr h="383975">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latin typeface="Catamaran"/>
                          <a:ea typeface="Catamaran"/>
                          <a:cs typeface="Catamaran"/>
                          <a:sym typeface="Catamaran"/>
                        </a:rPr>
                        <a:t>Operator</a:t>
                      </a:r>
                      <a:endParaRPr b="1" sz="1400" u="none" cap="none" strike="noStrike">
                        <a:latin typeface="Catamaran"/>
                        <a:ea typeface="Catamaran"/>
                        <a:cs typeface="Catamaran"/>
                        <a:sym typeface="Catamaran"/>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latin typeface="Catamaran"/>
                          <a:ea typeface="Catamaran"/>
                          <a:cs typeface="Catamaran"/>
                          <a:sym typeface="Catamaran"/>
                        </a:rPr>
                        <a:t>Name</a:t>
                      </a:r>
                      <a:endParaRPr b="1" sz="1400" u="none" cap="none" strike="noStrike">
                        <a:latin typeface="Catamaran"/>
                        <a:ea typeface="Catamaran"/>
                        <a:cs typeface="Catamaran"/>
                        <a:sym typeface="Catamaran"/>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latin typeface="Catamaran"/>
                          <a:ea typeface="Catamaran"/>
                          <a:cs typeface="Catamaran"/>
                          <a:sym typeface="Catamaran"/>
                        </a:rPr>
                        <a:t>Example</a:t>
                      </a:r>
                      <a:endParaRPr b="1" sz="1400" u="none" cap="none" strike="noStrike">
                        <a:latin typeface="Catamaran"/>
                        <a:ea typeface="Catamaran"/>
                        <a:cs typeface="Catamaran"/>
                        <a:sym typeface="Catamaran"/>
                      </a:endParaRPr>
                    </a:p>
                  </a:txBody>
                  <a:tcPr marT="91425" marB="91425" marR="91425" marL="91425"/>
                </a:tc>
              </a:tr>
              <a:tr h="3877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Courier New"/>
                          <a:ea typeface="Courier New"/>
                          <a:cs typeface="Courier New"/>
                          <a:sym typeface="Courier New"/>
                        </a:rPr>
                        <a:t>==</a:t>
                      </a:r>
                      <a:endParaRPr sz="1400" u="none" cap="none" strike="noStrike">
                        <a:latin typeface="Courier New"/>
                        <a:ea typeface="Courier New"/>
                        <a:cs typeface="Courier New"/>
                        <a:sym typeface="Courier New"/>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Courier New"/>
                          <a:ea typeface="Courier New"/>
                          <a:cs typeface="Courier New"/>
                          <a:sym typeface="Courier New"/>
                        </a:rPr>
                        <a:t>Equal </a:t>
                      </a:r>
                      <a:endParaRPr sz="1400" u="none" cap="none" strike="noStrike">
                        <a:latin typeface="Courier New"/>
                        <a:ea typeface="Courier New"/>
                        <a:cs typeface="Courier New"/>
                        <a:sym typeface="Courier New"/>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Courier New"/>
                          <a:ea typeface="Courier New"/>
                          <a:cs typeface="Courier New"/>
                          <a:sym typeface="Courier New"/>
                        </a:rPr>
                        <a:t>x == y</a:t>
                      </a:r>
                      <a:endParaRPr sz="1400" u="none" cap="none" strike="noStrike">
                        <a:latin typeface="Courier New"/>
                        <a:ea typeface="Courier New"/>
                        <a:cs typeface="Courier New"/>
                        <a:sym typeface="Courier New"/>
                      </a:endParaRPr>
                    </a:p>
                  </a:txBody>
                  <a:tcPr marT="91425" marB="91425" marR="91425" marL="91425"/>
                </a:tc>
              </a:tr>
              <a:tr h="3877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Courier New"/>
                          <a:ea typeface="Courier New"/>
                          <a:cs typeface="Courier New"/>
                          <a:sym typeface="Courier New"/>
                        </a:rPr>
                        <a:t>!=</a:t>
                      </a:r>
                      <a:endParaRPr sz="1400" u="none" cap="none" strike="noStrike">
                        <a:latin typeface="Courier New"/>
                        <a:ea typeface="Courier New"/>
                        <a:cs typeface="Courier New"/>
                        <a:sym typeface="Courier New"/>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Courier New"/>
                          <a:ea typeface="Courier New"/>
                          <a:cs typeface="Courier New"/>
                          <a:sym typeface="Courier New"/>
                        </a:rPr>
                        <a:t>Not equal</a:t>
                      </a:r>
                      <a:endParaRPr sz="1400" u="none" cap="none" strike="noStrike">
                        <a:latin typeface="Courier New"/>
                        <a:ea typeface="Courier New"/>
                        <a:cs typeface="Courier New"/>
                        <a:sym typeface="Courier New"/>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Courier New"/>
                          <a:ea typeface="Courier New"/>
                          <a:cs typeface="Courier New"/>
                          <a:sym typeface="Courier New"/>
                        </a:rPr>
                        <a:t>x != y</a:t>
                      </a:r>
                      <a:endParaRPr sz="1400" u="none" cap="none" strike="noStrike">
                        <a:latin typeface="Courier New"/>
                        <a:ea typeface="Courier New"/>
                        <a:cs typeface="Courier New"/>
                        <a:sym typeface="Courier New"/>
                      </a:endParaRPr>
                    </a:p>
                  </a:txBody>
                  <a:tcPr marT="91425" marB="91425" marR="91425" marL="91425"/>
                </a:tc>
              </a:tr>
              <a:tr h="3877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Courier New"/>
                          <a:ea typeface="Courier New"/>
                          <a:cs typeface="Courier New"/>
                          <a:sym typeface="Courier New"/>
                        </a:rPr>
                        <a:t>&gt;</a:t>
                      </a:r>
                      <a:endParaRPr sz="1400" u="none" cap="none" strike="noStrike">
                        <a:latin typeface="Courier New"/>
                        <a:ea typeface="Courier New"/>
                        <a:cs typeface="Courier New"/>
                        <a:sym typeface="Courier New"/>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Courier New"/>
                          <a:ea typeface="Courier New"/>
                          <a:cs typeface="Courier New"/>
                          <a:sym typeface="Courier New"/>
                        </a:rPr>
                        <a:t>Greater than</a:t>
                      </a:r>
                      <a:endParaRPr sz="1400" u="none" cap="none" strike="noStrike">
                        <a:latin typeface="Courier New"/>
                        <a:ea typeface="Courier New"/>
                        <a:cs typeface="Courier New"/>
                        <a:sym typeface="Courier New"/>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Courier New"/>
                          <a:ea typeface="Courier New"/>
                          <a:cs typeface="Courier New"/>
                          <a:sym typeface="Courier New"/>
                        </a:rPr>
                        <a:t>x &gt; y</a:t>
                      </a:r>
                      <a:endParaRPr sz="1400" u="none" cap="none" strike="noStrike">
                        <a:latin typeface="Courier New"/>
                        <a:ea typeface="Courier New"/>
                        <a:cs typeface="Courier New"/>
                        <a:sym typeface="Courier New"/>
                      </a:endParaRPr>
                    </a:p>
                  </a:txBody>
                  <a:tcPr marT="91425" marB="91425" marR="91425" marL="91425"/>
                </a:tc>
              </a:tr>
              <a:tr h="3877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Courier New"/>
                          <a:ea typeface="Courier New"/>
                          <a:cs typeface="Courier New"/>
                          <a:sym typeface="Courier New"/>
                        </a:rPr>
                        <a:t>&lt;</a:t>
                      </a:r>
                      <a:endParaRPr sz="1400" u="none" cap="none" strike="noStrike">
                        <a:latin typeface="Courier New"/>
                        <a:ea typeface="Courier New"/>
                        <a:cs typeface="Courier New"/>
                        <a:sym typeface="Courier New"/>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Courier New"/>
                          <a:ea typeface="Courier New"/>
                          <a:cs typeface="Courier New"/>
                          <a:sym typeface="Courier New"/>
                        </a:rPr>
                        <a:t>Less than</a:t>
                      </a:r>
                      <a:endParaRPr sz="1400" u="none" cap="none" strike="noStrike">
                        <a:latin typeface="Courier New"/>
                        <a:ea typeface="Courier New"/>
                        <a:cs typeface="Courier New"/>
                        <a:sym typeface="Courier New"/>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Courier New"/>
                          <a:ea typeface="Courier New"/>
                          <a:cs typeface="Courier New"/>
                          <a:sym typeface="Courier New"/>
                        </a:rPr>
                        <a:t>x &lt; y</a:t>
                      </a:r>
                      <a:endParaRPr sz="1400" u="none" cap="none" strike="noStrike">
                        <a:latin typeface="Courier New"/>
                        <a:ea typeface="Courier New"/>
                        <a:cs typeface="Courier New"/>
                        <a:sym typeface="Courier New"/>
                      </a:endParaRPr>
                    </a:p>
                  </a:txBody>
                  <a:tcPr marT="91425" marB="91425" marR="91425" marL="91425"/>
                </a:tc>
              </a:tr>
              <a:tr h="3877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Courier New"/>
                          <a:ea typeface="Courier New"/>
                          <a:cs typeface="Courier New"/>
                          <a:sym typeface="Courier New"/>
                        </a:rPr>
                        <a:t>&gt;=</a:t>
                      </a:r>
                      <a:endParaRPr sz="1400" u="none" cap="none" strike="noStrike">
                        <a:latin typeface="Courier New"/>
                        <a:ea typeface="Courier New"/>
                        <a:cs typeface="Courier New"/>
                        <a:sym typeface="Courier New"/>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Courier New"/>
                          <a:ea typeface="Courier New"/>
                          <a:cs typeface="Courier New"/>
                          <a:sym typeface="Courier New"/>
                        </a:rPr>
                        <a:t>Greater than or equal to</a:t>
                      </a:r>
                      <a:endParaRPr sz="1400" u="none" cap="none" strike="noStrike">
                        <a:latin typeface="Courier New"/>
                        <a:ea typeface="Courier New"/>
                        <a:cs typeface="Courier New"/>
                        <a:sym typeface="Courier New"/>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Courier New"/>
                          <a:ea typeface="Courier New"/>
                          <a:cs typeface="Courier New"/>
                          <a:sym typeface="Courier New"/>
                        </a:rPr>
                        <a:t>x &gt;= y</a:t>
                      </a:r>
                      <a:endParaRPr sz="1400" u="none" cap="none" strike="noStrike">
                        <a:latin typeface="Courier New"/>
                        <a:ea typeface="Courier New"/>
                        <a:cs typeface="Courier New"/>
                        <a:sym typeface="Courier New"/>
                      </a:endParaRPr>
                    </a:p>
                  </a:txBody>
                  <a:tcPr marT="91425" marB="91425" marR="91425" marL="91425"/>
                </a:tc>
              </a:tr>
              <a:tr h="3877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Courier New"/>
                          <a:ea typeface="Courier New"/>
                          <a:cs typeface="Courier New"/>
                          <a:sym typeface="Courier New"/>
                        </a:rPr>
                        <a:t>&lt;=</a:t>
                      </a:r>
                      <a:endParaRPr sz="1400" u="none" cap="none" strike="noStrike">
                        <a:latin typeface="Courier New"/>
                        <a:ea typeface="Courier New"/>
                        <a:cs typeface="Courier New"/>
                        <a:sym typeface="Courier New"/>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Courier New"/>
                          <a:ea typeface="Courier New"/>
                          <a:cs typeface="Courier New"/>
                          <a:sym typeface="Courier New"/>
                        </a:rPr>
                        <a:t>Less than or equal to</a:t>
                      </a:r>
                      <a:endParaRPr sz="1400" u="none" cap="none" strike="noStrike">
                        <a:latin typeface="Courier New"/>
                        <a:ea typeface="Courier New"/>
                        <a:cs typeface="Courier New"/>
                        <a:sym typeface="Courier New"/>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Courier New"/>
                          <a:ea typeface="Courier New"/>
                          <a:cs typeface="Courier New"/>
                          <a:sym typeface="Courier New"/>
                        </a:rPr>
                        <a:t>x &lt;= y</a:t>
                      </a:r>
                      <a:endParaRPr sz="1400" u="none" cap="none" strike="noStrike">
                        <a:latin typeface="Courier New"/>
                        <a:ea typeface="Courier New"/>
                        <a:cs typeface="Courier New"/>
                        <a:sym typeface="Courier New"/>
                      </a:endParaRPr>
                    </a:p>
                  </a:txBody>
                  <a:tcPr marT="91425" marB="91425" marR="91425" marL="91425"/>
                </a:tc>
              </a:tr>
            </a:tbl>
          </a:graphicData>
        </a:graphic>
      </p:graphicFrame>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5" name="Shape 755"/>
        <p:cNvGrpSpPr/>
        <p:nvPr/>
      </p:nvGrpSpPr>
      <p:grpSpPr>
        <a:xfrm>
          <a:off x="0" y="0"/>
          <a:ext cx="0" cy="0"/>
          <a:chOff x="0" y="0"/>
          <a:chExt cx="0" cy="0"/>
        </a:xfrm>
      </p:grpSpPr>
      <p:sp>
        <p:nvSpPr>
          <p:cNvPr id="756" name="Google Shape;756;p110"/>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latin typeface="Catamaran"/>
                <a:ea typeface="Catamaran"/>
                <a:cs typeface="Catamaran"/>
                <a:sym typeface="Catamaran"/>
              </a:rPr>
              <a:t>Identity Operators</a:t>
            </a:r>
            <a:endParaRPr>
              <a:latin typeface="Catamaran"/>
              <a:ea typeface="Catamaran"/>
              <a:cs typeface="Catamaran"/>
              <a:sym typeface="Catamaran"/>
            </a:endParaRPr>
          </a:p>
        </p:txBody>
      </p:sp>
      <p:sp>
        <p:nvSpPr>
          <p:cNvPr id="757" name="Google Shape;757;p110"/>
          <p:cNvSpPr txBox="1"/>
          <p:nvPr>
            <p:ph idx="1" type="body"/>
          </p:nvPr>
        </p:nvSpPr>
        <p:spPr>
          <a:xfrm>
            <a:off x="471900" y="1919075"/>
            <a:ext cx="8222100" cy="7677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Catamaran"/>
              <a:buChar char="●"/>
            </a:pPr>
            <a:r>
              <a:rPr lang="en">
                <a:latin typeface="Catamaran"/>
                <a:ea typeface="Catamaran"/>
                <a:cs typeface="Catamaran"/>
                <a:sym typeface="Catamaran"/>
              </a:rPr>
              <a:t>Used to compare if objects (ex. Strings) have the </a:t>
            </a:r>
            <a:r>
              <a:rPr b="1" lang="en">
                <a:latin typeface="Catamaran"/>
                <a:ea typeface="Catamaran"/>
                <a:cs typeface="Catamaran"/>
                <a:sym typeface="Catamaran"/>
              </a:rPr>
              <a:t>same content</a:t>
            </a:r>
            <a:endParaRPr b="1">
              <a:latin typeface="Catamaran"/>
              <a:ea typeface="Catamaran"/>
              <a:cs typeface="Catamaran"/>
              <a:sym typeface="Catamaran"/>
            </a:endParaRPr>
          </a:p>
        </p:txBody>
      </p:sp>
      <p:graphicFrame>
        <p:nvGraphicFramePr>
          <p:cNvPr id="758" name="Google Shape;758;p110"/>
          <p:cNvGraphicFramePr/>
          <p:nvPr/>
        </p:nvGraphicFramePr>
        <p:xfrm>
          <a:off x="952500" y="2735275"/>
          <a:ext cx="3000000" cy="3000000"/>
        </p:xfrm>
        <a:graphic>
          <a:graphicData uri="http://schemas.openxmlformats.org/drawingml/2006/table">
            <a:tbl>
              <a:tblPr>
                <a:noFill/>
                <a:tableStyleId>{2A706ACD-83D6-48F5-8B0D-5821EB053603}</a:tableStyleId>
              </a:tblPr>
              <a:tblGrid>
                <a:gridCol w="2413000"/>
                <a:gridCol w="2413000"/>
                <a:gridCol w="2413000"/>
              </a:tblGrid>
              <a:tr h="100000">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latin typeface="Catamaran"/>
                          <a:ea typeface="Catamaran"/>
                          <a:cs typeface="Catamaran"/>
                          <a:sym typeface="Catamaran"/>
                        </a:rPr>
                        <a:t>Operator</a:t>
                      </a:r>
                      <a:endParaRPr b="1" sz="1400" u="none" cap="none" strike="noStrike">
                        <a:latin typeface="Catamaran"/>
                        <a:ea typeface="Catamaran"/>
                        <a:cs typeface="Catamaran"/>
                        <a:sym typeface="Catamaran"/>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latin typeface="Catamaran"/>
                          <a:ea typeface="Catamaran"/>
                          <a:cs typeface="Catamaran"/>
                          <a:sym typeface="Catamaran"/>
                        </a:rPr>
                        <a:t>Description</a:t>
                      </a:r>
                      <a:endParaRPr b="1" sz="1400" u="none" cap="none" strike="noStrike">
                        <a:latin typeface="Catamaran"/>
                        <a:ea typeface="Catamaran"/>
                        <a:cs typeface="Catamaran"/>
                        <a:sym typeface="Catamaran"/>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latin typeface="Catamaran"/>
                          <a:ea typeface="Catamaran"/>
                          <a:cs typeface="Catamaran"/>
                          <a:sym typeface="Catamaran"/>
                        </a:rPr>
                        <a:t>Example</a:t>
                      </a:r>
                      <a:endParaRPr b="1" sz="1400" u="none" cap="none" strike="noStrike">
                        <a:latin typeface="Catamaran"/>
                        <a:ea typeface="Catamaran"/>
                        <a:cs typeface="Catamaran"/>
                        <a:sym typeface="Catamaran"/>
                      </a:endParaRPr>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Courier New"/>
                          <a:ea typeface="Courier New"/>
                          <a:cs typeface="Courier New"/>
                          <a:sym typeface="Courier New"/>
                        </a:rPr>
                        <a:t>.equals()</a:t>
                      </a:r>
                      <a:endParaRPr sz="1400" u="none" cap="none" strike="noStrike">
                        <a:latin typeface="Courier New"/>
                        <a:ea typeface="Courier New"/>
                        <a:cs typeface="Courier New"/>
                        <a:sym typeface="Courier New"/>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Courier New"/>
                          <a:ea typeface="Courier New"/>
                          <a:cs typeface="Courier New"/>
                          <a:sym typeface="Courier New"/>
                        </a:rPr>
                        <a:t>Returns true if both variables are the same object</a:t>
                      </a:r>
                      <a:endParaRPr sz="1400" u="none" cap="none" strike="noStrike">
                        <a:latin typeface="Courier New"/>
                        <a:ea typeface="Courier New"/>
                        <a:cs typeface="Courier New"/>
                        <a:sym typeface="Courier New"/>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CC0000"/>
                          </a:solidFill>
                          <a:latin typeface="Courier New"/>
                          <a:ea typeface="Courier New"/>
                          <a:cs typeface="Courier New"/>
                          <a:sym typeface="Courier New"/>
                        </a:rPr>
                        <a:t>a</a:t>
                      </a:r>
                      <a:r>
                        <a:rPr lang="en" sz="1400" u="none" cap="none" strike="noStrike">
                          <a:latin typeface="Courier New"/>
                          <a:ea typeface="Courier New"/>
                          <a:cs typeface="Courier New"/>
                          <a:sym typeface="Courier New"/>
                        </a:rPr>
                        <a:t>.equals(</a:t>
                      </a:r>
                      <a:r>
                        <a:rPr lang="en" sz="1400" u="none" cap="none" strike="noStrike">
                          <a:solidFill>
                            <a:srgbClr val="CC0000"/>
                          </a:solidFill>
                          <a:latin typeface="Courier New"/>
                          <a:ea typeface="Courier New"/>
                          <a:cs typeface="Courier New"/>
                          <a:sym typeface="Courier New"/>
                        </a:rPr>
                        <a:t>b</a:t>
                      </a:r>
                      <a:r>
                        <a:rPr lang="en" sz="1400" u="none" cap="none" strike="noStrike">
                          <a:latin typeface="Courier New"/>
                          <a:ea typeface="Courier New"/>
                          <a:cs typeface="Courier New"/>
                          <a:sym typeface="Courier New"/>
                        </a:rPr>
                        <a:t>)</a:t>
                      </a:r>
                      <a:endParaRPr sz="1400" u="none" cap="none" strike="noStrike">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Courier New"/>
                        <a:ea typeface="Courier New"/>
                        <a:cs typeface="Courier New"/>
                        <a:sym typeface="Courier New"/>
                      </a:endParaRPr>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Courier New"/>
                          <a:ea typeface="Courier New"/>
                          <a:cs typeface="Courier New"/>
                          <a:sym typeface="Courier New"/>
                        </a:rPr>
                        <a:t>! .equals()</a:t>
                      </a:r>
                      <a:endParaRPr sz="1400" u="none" cap="none" strike="noStrike">
                        <a:latin typeface="Courier New"/>
                        <a:ea typeface="Courier New"/>
                        <a:cs typeface="Courier New"/>
                        <a:sym typeface="Courier New"/>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Courier New"/>
                          <a:ea typeface="Courier New"/>
                          <a:cs typeface="Courier New"/>
                          <a:sym typeface="Courier New"/>
                        </a:rPr>
                        <a:t>Returns true if both variables are not the same object</a:t>
                      </a:r>
                      <a:endParaRPr sz="1400" u="none" cap="none" strike="noStrike">
                        <a:latin typeface="Courier New"/>
                        <a:ea typeface="Courier New"/>
                        <a:cs typeface="Courier New"/>
                        <a:sym typeface="Courier New"/>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Courier New"/>
                          <a:ea typeface="Courier New"/>
                          <a:cs typeface="Courier New"/>
                          <a:sym typeface="Courier New"/>
                        </a:rPr>
                        <a:t>!</a:t>
                      </a:r>
                      <a:r>
                        <a:rPr lang="en" sz="1400" u="none" cap="none" strike="noStrike">
                          <a:solidFill>
                            <a:srgbClr val="CC0000"/>
                          </a:solidFill>
                          <a:latin typeface="Courier New"/>
                          <a:ea typeface="Courier New"/>
                          <a:cs typeface="Courier New"/>
                          <a:sym typeface="Courier New"/>
                        </a:rPr>
                        <a:t>a</a:t>
                      </a:r>
                      <a:r>
                        <a:rPr lang="en" sz="1400" u="none" cap="none" strike="noStrike">
                          <a:latin typeface="Courier New"/>
                          <a:ea typeface="Courier New"/>
                          <a:cs typeface="Courier New"/>
                          <a:sym typeface="Courier New"/>
                        </a:rPr>
                        <a:t>.equals(</a:t>
                      </a:r>
                      <a:r>
                        <a:rPr lang="en" sz="1400" u="none" cap="none" strike="noStrike">
                          <a:solidFill>
                            <a:srgbClr val="CC0000"/>
                          </a:solidFill>
                          <a:latin typeface="Courier New"/>
                          <a:ea typeface="Courier New"/>
                          <a:cs typeface="Courier New"/>
                          <a:sym typeface="Courier New"/>
                        </a:rPr>
                        <a:t>b</a:t>
                      </a:r>
                      <a:r>
                        <a:rPr lang="en" sz="1400" u="none" cap="none" strike="noStrike">
                          <a:latin typeface="Courier New"/>
                          <a:ea typeface="Courier New"/>
                          <a:cs typeface="Courier New"/>
                          <a:sym typeface="Courier New"/>
                        </a:rPr>
                        <a:t>)</a:t>
                      </a:r>
                      <a:endParaRPr sz="1400" u="none" cap="none" strike="noStrike">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Courier New"/>
                        <a:ea typeface="Courier New"/>
                        <a:cs typeface="Courier New"/>
                        <a:sym typeface="Courier New"/>
                      </a:endParaRPr>
                    </a:p>
                  </a:txBody>
                  <a:tcPr marT="91425" marB="91425" marR="91425" marL="91425"/>
                </a:tc>
              </a:tr>
            </a:tbl>
          </a:graphicData>
        </a:graphic>
      </p:graphicFrame>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2" name="Shape 762"/>
        <p:cNvGrpSpPr/>
        <p:nvPr/>
      </p:nvGrpSpPr>
      <p:grpSpPr>
        <a:xfrm>
          <a:off x="0" y="0"/>
          <a:ext cx="0" cy="0"/>
          <a:chOff x="0" y="0"/>
          <a:chExt cx="0" cy="0"/>
        </a:xfrm>
      </p:grpSpPr>
      <p:sp>
        <p:nvSpPr>
          <p:cNvPr id="763" name="Google Shape;763;p11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latin typeface="Catamaran"/>
                <a:ea typeface="Catamaran"/>
                <a:cs typeface="Catamaran"/>
                <a:sym typeface="Catamaran"/>
              </a:rPr>
              <a:t>Identity Operators (continued)</a:t>
            </a:r>
            <a:endParaRPr>
              <a:latin typeface="Catamaran"/>
              <a:ea typeface="Catamaran"/>
              <a:cs typeface="Catamaran"/>
              <a:sym typeface="Catamaran"/>
            </a:endParaRPr>
          </a:p>
        </p:txBody>
      </p:sp>
      <p:sp>
        <p:nvSpPr>
          <p:cNvPr id="764" name="Google Shape;764;p111"/>
          <p:cNvSpPr txBox="1"/>
          <p:nvPr/>
        </p:nvSpPr>
        <p:spPr>
          <a:xfrm>
            <a:off x="471900" y="1919075"/>
            <a:ext cx="8222100" cy="7677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737373"/>
              </a:buClr>
              <a:buSzPts val="1800"/>
              <a:buFont typeface="Catamaran"/>
              <a:buChar char="●"/>
            </a:pPr>
            <a:r>
              <a:rPr lang="en" sz="1800">
                <a:solidFill>
                  <a:srgbClr val="737373"/>
                </a:solidFill>
                <a:latin typeface="Catamaran"/>
                <a:ea typeface="Catamaran"/>
                <a:cs typeface="Catamaran"/>
                <a:sym typeface="Catamaran"/>
              </a:rPr>
              <a:t>Instead of using ‘==’ to </a:t>
            </a:r>
            <a:r>
              <a:rPr b="1" lang="en" sz="1800">
                <a:solidFill>
                  <a:srgbClr val="737373"/>
                </a:solidFill>
                <a:latin typeface="Catamaran"/>
                <a:ea typeface="Catamaran"/>
                <a:cs typeface="Catamaran"/>
                <a:sym typeface="Catamaran"/>
              </a:rPr>
              <a:t>compare two strings</a:t>
            </a:r>
            <a:r>
              <a:rPr lang="en" sz="1800">
                <a:solidFill>
                  <a:srgbClr val="737373"/>
                </a:solidFill>
                <a:latin typeface="Catamaran"/>
                <a:ea typeface="Catamaran"/>
                <a:cs typeface="Catamaran"/>
                <a:sym typeface="Catamaran"/>
              </a:rPr>
              <a:t>, it is good practice to use </a:t>
            </a:r>
            <a:r>
              <a:rPr lang="en" sz="1800">
                <a:solidFill>
                  <a:srgbClr val="737373"/>
                </a:solidFill>
                <a:latin typeface="Courier New"/>
                <a:ea typeface="Courier New"/>
                <a:cs typeface="Courier New"/>
                <a:sym typeface="Courier New"/>
              </a:rPr>
              <a:t>.equals()</a:t>
            </a:r>
            <a:r>
              <a:rPr lang="en" sz="1800">
                <a:solidFill>
                  <a:srgbClr val="737373"/>
                </a:solidFill>
                <a:latin typeface="Catamaran"/>
                <a:ea typeface="Catamaran"/>
                <a:cs typeface="Catamaran"/>
                <a:sym typeface="Catamaran"/>
              </a:rPr>
              <a:t>.</a:t>
            </a:r>
            <a:endParaRPr sz="1800">
              <a:solidFill>
                <a:srgbClr val="737373"/>
              </a:solidFill>
              <a:latin typeface="Catamaran"/>
              <a:ea typeface="Catamaran"/>
              <a:cs typeface="Catamaran"/>
              <a:sym typeface="Catamaran"/>
            </a:endParaRPr>
          </a:p>
        </p:txBody>
      </p:sp>
      <p:sp>
        <p:nvSpPr>
          <p:cNvPr id="765" name="Google Shape;765;p111"/>
          <p:cNvSpPr txBox="1"/>
          <p:nvPr/>
        </p:nvSpPr>
        <p:spPr>
          <a:xfrm>
            <a:off x="460950" y="2691275"/>
            <a:ext cx="4058700" cy="23166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Roboto"/>
                <a:ea typeface="Roboto"/>
                <a:cs typeface="Roboto"/>
                <a:sym typeface="Roboto"/>
              </a:rPr>
              <a:t>Code:</a:t>
            </a:r>
            <a:endParaRPr b="0"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rPr lang="en" sz="1200">
                <a:solidFill>
                  <a:srgbClr val="BF39C0"/>
                </a:solidFill>
                <a:latin typeface="Courier New"/>
                <a:ea typeface="Courier New"/>
                <a:cs typeface="Courier New"/>
                <a:sym typeface="Courier New"/>
              </a:rPr>
              <a:t>String</a:t>
            </a:r>
            <a:r>
              <a:rPr b="0" i="0" lang="en" sz="1200" u="none" cap="none" strike="noStrike">
                <a:solidFill>
                  <a:srgbClr val="000000"/>
                </a:solidFill>
                <a:latin typeface="Courier New"/>
                <a:ea typeface="Courier New"/>
                <a:cs typeface="Courier New"/>
                <a:sym typeface="Courier New"/>
              </a:rPr>
              <a:t> a = </a:t>
            </a:r>
            <a:r>
              <a:rPr lang="en" sz="1200">
                <a:solidFill>
                  <a:srgbClr val="CC0000"/>
                </a:solidFill>
                <a:latin typeface="Courier New"/>
                <a:ea typeface="Courier New"/>
                <a:cs typeface="Courier New"/>
                <a:sym typeface="Courier New"/>
              </a:rPr>
              <a:t>"Java"</a:t>
            </a:r>
            <a:r>
              <a:rPr b="0" i="0" lang="en" sz="1200" u="none" cap="none" strike="noStrike">
                <a:solidFill>
                  <a:srgbClr val="000000"/>
                </a:solidFill>
                <a:latin typeface="Courier New"/>
                <a:ea typeface="Courier New"/>
                <a:cs typeface="Courier New"/>
                <a:sym typeface="Courier New"/>
              </a:rPr>
              <a:t>;</a:t>
            </a:r>
            <a:endParaRPr b="0" i="0" sz="12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200"/>
              <a:buFont typeface="Arial"/>
              <a:buNone/>
            </a:pPr>
            <a:r>
              <a:rPr lang="en" sz="1200">
                <a:solidFill>
                  <a:srgbClr val="BF39C0"/>
                </a:solidFill>
                <a:latin typeface="Courier New"/>
                <a:ea typeface="Courier New"/>
                <a:cs typeface="Courier New"/>
                <a:sym typeface="Courier New"/>
              </a:rPr>
              <a:t>String</a:t>
            </a:r>
            <a:r>
              <a:rPr b="0" i="0" lang="en" sz="1200" u="none" cap="none" strike="noStrike">
                <a:solidFill>
                  <a:srgbClr val="000000"/>
                </a:solidFill>
                <a:latin typeface="Courier New"/>
                <a:ea typeface="Courier New"/>
                <a:cs typeface="Courier New"/>
                <a:sym typeface="Courier New"/>
              </a:rPr>
              <a:t> b = </a:t>
            </a:r>
            <a:r>
              <a:rPr lang="en" sz="1200">
                <a:solidFill>
                  <a:srgbClr val="CC0000"/>
                </a:solidFill>
                <a:latin typeface="Courier New"/>
                <a:ea typeface="Courier New"/>
                <a:cs typeface="Courier New"/>
                <a:sym typeface="Courier New"/>
              </a:rPr>
              <a:t>"python"</a:t>
            </a:r>
            <a:r>
              <a:rPr b="0" i="0" lang="en" sz="1200" u="none" cap="none" strike="noStrike">
                <a:solidFill>
                  <a:srgbClr val="000000"/>
                </a:solidFill>
                <a:latin typeface="Courier New"/>
                <a:ea typeface="Courier New"/>
                <a:cs typeface="Courier New"/>
                <a:sym typeface="Courier New"/>
              </a:rPr>
              <a:t>;</a:t>
            </a:r>
            <a:endParaRPr b="0" i="0" sz="1200" u="none" cap="none" strike="noStrike">
              <a:solidFill>
                <a:srgbClr val="000000"/>
              </a:solidFill>
              <a:latin typeface="Courier New"/>
              <a:ea typeface="Courier New"/>
              <a:cs typeface="Courier New"/>
              <a:sym typeface="Courier New"/>
            </a:endParaRPr>
          </a:p>
          <a:p>
            <a:pPr indent="0" lvl="0" marL="0" rtl="0" algn="l">
              <a:spcBef>
                <a:spcPts val="0"/>
              </a:spcBef>
              <a:spcAft>
                <a:spcPts val="0"/>
              </a:spcAft>
              <a:buClr>
                <a:srgbClr val="000000"/>
              </a:buClr>
              <a:buSzPts val="1200"/>
              <a:buFont typeface="Arial"/>
              <a:buNone/>
            </a:pPr>
            <a:r>
              <a:rPr lang="en" sz="1200">
                <a:solidFill>
                  <a:srgbClr val="BF39C0"/>
                </a:solidFill>
                <a:latin typeface="Courier New"/>
                <a:ea typeface="Courier New"/>
                <a:cs typeface="Courier New"/>
                <a:sym typeface="Courier New"/>
              </a:rPr>
              <a:t>String</a:t>
            </a:r>
            <a:r>
              <a:rPr lang="en" sz="1200">
                <a:latin typeface="Courier New"/>
                <a:ea typeface="Courier New"/>
                <a:cs typeface="Courier New"/>
                <a:sym typeface="Courier New"/>
              </a:rPr>
              <a:t> c = new </a:t>
            </a:r>
            <a:r>
              <a:rPr lang="en" sz="1200">
                <a:solidFill>
                  <a:srgbClr val="BF39C0"/>
                </a:solidFill>
                <a:latin typeface="Courier New"/>
                <a:ea typeface="Courier New"/>
                <a:cs typeface="Courier New"/>
                <a:sym typeface="Courier New"/>
              </a:rPr>
              <a:t>String</a:t>
            </a:r>
            <a:r>
              <a:rPr lang="en" sz="1200">
                <a:latin typeface="Courier New"/>
                <a:ea typeface="Courier New"/>
                <a:cs typeface="Courier New"/>
                <a:sym typeface="Courier New"/>
              </a:rPr>
              <a:t>(</a:t>
            </a:r>
            <a:r>
              <a:rPr lang="en" sz="1200">
                <a:solidFill>
                  <a:srgbClr val="CC0000"/>
                </a:solidFill>
                <a:latin typeface="Courier New"/>
                <a:ea typeface="Courier New"/>
                <a:cs typeface="Courier New"/>
                <a:sym typeface="Courier New"/>
              </a:rPr>
              <a:t>"Java"</a:t>
            </a:r>
            <a:r>
              <a:rPr lang="en" sz="1200">
                <a:latin typeface="Courier New"/>
                <a:ea typeface="Courier New"/>
                <a:cs typeface="Courier New"/>
                <a:sym typeface="Courier New"/>
              </a:rPr>
              <a:t>);</a:t>
            </a:r>
            <a:endParaRPr sz="1200">
              <a:latin typeface="Courier New"/>
              <a:ea typeface="Courier New"/>
              <a:cs typeface="Courier New"/>
              <a:sym typeface="Courier New"/>
            </a:endParaRPr>
          </a:p>
          <a:p>
            <a:pPr indent="0" lvl="0" marL="0" rtl="0" algn="l">
              <a:spcBef>
                <a:spcPts val="0"/>
              </a:spcBef>
              <a:spcAft>
                <a:spcPts val="0"/>
              </a:spcAft>
              <a:buClr>
                <a:srgbClr val="000000"/>
              </a:buClr>
              <a:buSzPts val="1200"/>
              <a:buFont typeface="Arial"/>
              <a:buNone/>
            </a:pPr>
            <a:r>
              <a:rPr lang="en" sz="1200">
                <a:solidFill>
                  <a:srgbClr val="45818E"/>
                </a:solidFill>
                <a:latin typeface="Courier New"/>
                <a:ea typeface="Courier New"/>
                <a:cs typeface="Courier New"/>
                <a:sym typeface="Courier New"/>
              </a:rPr>
              <a:t>//a and c have different memory locations</a:t>
            </a:r>
            <a:endParaRPr sz="1200">
              <a:solidFill>
                <a:srgbClr val="45818E"/>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38761D"/>
                </a:solidFill>
                <a:latin typeface="Courier New"/>
                <a:ea typeface="Courier New"/>
                <a:cs typeface="Courier New"/>
                <a:sym typeface="Courier New"/>
              </a:rPr>
              <a:t>System.out.println</a:t>
            </a:r>
            <a:r>
              <a:rPr b="0" i="0" lang="en" sz="1200" u="none" cap="none" strike="noStrike">
                <a:solidFill>
                  <a:srgbClr val="000000"/>
                </a:solidFill>
                <a:latin typeface="Courier New"/>
                <a:ea typeface="Courier New"/>
                <a:cs typeface="Courier New"/>
                <a:sym typeface="Courier New"/>
              </a:rPr>
              <a:t>(</a:t>
            </a:r>
            <a:r>
              <a:rPr lang="en" sz="1200">
                <a:latin typeface="Courier New"/>
                <a:ea typeface="Courier New"/>
                <a:cs typeface="Courier New"/>
                <a:sym typeface="Courier New"/>
              </a:rPr>
              <a:t>a == b</a:t>
            </a:r>
            <a:r>
              <a:rPr b="0" i="0" lang="en" sz="1200" u="none" cap="none" strike="noStrike">
                <a:solidFill>
                  <a:srgbClr val="000000"/>
                </a:solidFill>
                <a:latin typeface="Courier New"/>
                <a:ea typeface="Courier New"/>
                <a:cs typeface="Courier New"/>
                <a:sym typeface="Courier New"/>
              </a:rPr>
              <a:t>);</a:t>
            </a:r>
            <a:endParaRPr b="0" i="0" sz="1200" u="none" cap="none" strike="noStrike">
              <a:solidFill>
                <a:srgbClr val="000000"/>
              </a:solidFill>
              <a:latin typeface="Courier New"/>
              <a:ea typeface="Courier New"/>
              <a:cs typeface="Courier New"/>
              <a:sym typeface="Courier New"/>
            </a:endParaRPr>
          </a:p>
          <a:p>
            <a:pPr indent="0" lvl="0" marL="0" rtl="0" algn="l">
              <a:spcBef>
                <a:spcPts val="0"/>
              </a:spcBef>
              <a:spcAft>
                <a:spcPts val="0"/>
              </a:spcAft>
              <a:buClr>
                <a:srgbClr val="000000"/>
              </a:buClr>
              <a:buSzPts val="1200"/>
              <a:buFont typeface="Arial"/>
              <a:buNone/>
            </a:pPr>
            <a:r>
              <a:rPr lang="en" sz="1200">
                <a:solidFill>
                  <a:srgbClr val="38761D"/>
                </a:solidFill>
                <a:latin typeface="Courier New"/>
                <a:ea typeface="Courier New"/>
                <a:cs typeface="Courier New"/>
                <a:sym typeface="Courier New"/>
              </a:rPr>
              <a:t>System.out.println</a:t>
            </a:r>
            <a:r>
              <a:rPr lang="en" sz="1200">
                <a:latin typeface="Courier New"/>
                <a:ea typeface="Courier New"/>
                <a:cs typeface="Courier New"/>
                <a:sym typeface="Courier New"/>
              </a:rPr>
              <a:t>(a == c);</a:t>
            </a:r>
            <a:endParaRPr sz="1200">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200"/>
              <a:buFont typeface="Arial"/>
              <a:buNone/>
            </a:pPr>
            <a:r>
              <a:rPr lang="en" sz="1200">
                <a:solidFill>
                  <a:srgbClr val="45818E"/>
                </a:solidFill>
                <a:latin typeface="Courier New"/>
                <a:ea typeface="Courier New"/>
                <a:cs typeface="Courier New"/>
                <a:sym typeface="Courier New"/>
              </a:rPr>
              <a:t>//compares memory location</a:t>
            </a:r>
            <a:endParaRPr b="0" i="0" sz="1200" u="none" cap="none" strike="noStrike">
              <a:solidFill>
                <a:srgbClr val="45818E"/>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Catamaran"/>
                <a:ea typeface="Catamaran"/>
                <a:cs typeface="Catamaran"/>
                <a:sym typeface="Catamaran"/>
              </a:rPr>
              <a:t>Output:</a:t>
            </a:r>
            <a:endParaRPr b="0" i="0" sz="12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200"/>
              <a:buFont typeface="Arial"/>
              <a:buNone/>
            </a:pPr>
            <a:r>
              <a:rPr lang="en" sz="1200">
                <a:latin typeface="Courier New"/>
                <a:ea typeface="Courier New"/>
                <a:cs typeface="Courier New"/>
                <a:sym typeface="Courier New"/>
              </a:rPr>
              <a:t>false</a:t>
            </a:r>
            <a:endParaRPr sz="1200">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200"/>
              <a:buFont typeface="Arial"/>
              <a:buNone/>
            </a:pPr>
            <a:r>
              <a:rPr lang="en" sz="1200">
                <a:latin typeface="Courier New"/>
                <a:ea typeface="Courier New"/>
                <a:cs typeface="Courier New"/>
                <a:sym typeface="Courier New"/>
              </a:rPr>
              <a:t>false</a:t>
            </a:r>
            <a:endParaRPr sz="1200">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200"/>
              <a:buFont typeface="Arial"/>
              <a:buNone/>
            </a:pPr>
            <a:r>
              <a:t/>
            </a:r>
            <a:endParaRPr sz="1200">
              <a:latin typeface="Courier New"/>
              <a:ea typeface="Courier New"/>
              <a:cs typeface="Courier New"/>
              <a:sym typeface="Courier New"/>
            </a:endParaRPr>
          </a:p>
        </p:txBody>
      </p:sp>
      <p:sp>
        <p:nvSpPr>
          <p:cNvPr id="766" name="Google Shape;766;p111"/>
          <p:cNvSpPr txBox="1"/>
          <p:nvPr/>
        </p:nvSpPr>
        <p:spPr>
          <a:xfrm>
            <a:off x="4575750" y="2691275"/>
            <a:ext cx="4058700" cy="23166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Roboto"/>
                <a:ea typeface="Roboto"/>
                <a:cs typeface="Roboto"/>
                <a:sym typeface="Roboto"/>
              </a:rPr>
              <a:t>Code:</a:t>
            </a:r>
            <a:endParaRPr b="0"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rPr lang="en" sz="1200">
                <a:solidFill>
                  <a:srgbClr val="BF39C0"/>
                </a:solidFill>
                <a:latin typeface="Courier New"/>
                <a:ea typeface="Courier New"/>
                <a:cs typeface="Courier New"/>
                <a:sym typeface="Courier New"/>
              </a:rPr>
              <a:t>String</a:t>
            </a:r>
            <a:r>
              <a:rPr b="0" i="0" lang="en" sz="1200" u="none" cap="none" strike="noStrike">
                <a:solidFill>
                  <a:srgbClr val="000000"/>
                </a:solidFill>
                <a:latin typeface="Courier New"/>
                <a:ea typeface="Courier New"/>
                <a:cs typeface="Courier New"/>
                <a:sym typeface="Courier New"/>
              </a:rPr>
              <a:t> a = </a:t>
            </a:r>
            <a:r>
              <a:rPr lang="en" sz="1200">
                <a:solidFill>
                  <a:srgbClr val="CC0000"/>
                </a:solidFill>
                <a:latin typeface="Courier New"/>
                <a:ea typeface="Courier New"/>
                <a:cs typeface="Courier New"/>
                <a:sym typeface="Courier New"/>
              </a:rPr>
              <a:t>"Java"</a:t>
            </a:r>
            <a:r>
              <a:rPr b="0" i="0" lang="en" sz="1200" u="none" cap="none" strike="noStrike">
                <a:solidFill>
                  <a:srgbClr val="000000"/>
                </a:solidFill>
                <a:latin typeface="Courier New"/>
                <a:ea typeface="Courier New"/>
                <a:cs typeface="Courier New"/>
                <a:sym typeface="Courier New"/>
              </a:rPr>
              <a:t>;</a:t>
            </a:r>
            <a:endParaRPr b="0" i="0" sz="12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200"/>
              <a:buFont typeface="Arial"/>
              <a:buNone/>
            </a:pPr>
            <a:r>
              <a:rPr lang="en" sz="1200">
                <a:solidFill>
                  <a:srgbClr val="BF39C0"/>
                </a:solidFill>
                <a:latin typeface="Courier New"/>
                <a:ea typeface="Courier New"/>
                <a:cs typeface="Courier New"/>
                <a:sym typeface="Courier New"/>
              </a:rPr>
              <a:t>String</a:t>
            </a:r>
            <a:r>
              <a:rPr b="0" i="0" lang="en" sz="1200" u="none" cap="none" strike="noStrike">
                <a:solidFill>
                  <a:srgbClr val="000000"/>
                </a:solidFill>
                <a:latin typeface="Courier New"/>
                <a:ea typeface="Courier New"/>
                <a:cs typeface="Courier New"/>
                <a:sym typeface="Courier New"/>
              </a:rPr>
              <a:t> b = </a:t>
            </a:r>
            <a:r>
              <a:rPr lang="en" sz="1200">
                <a:solidFill>
                  <a:srgbClr val="CC0000"/>
                </a:solidFill>
                <a:latin typeface="Courier New"/>
                <a:ea typeface="Courier New"/>
                <a:cs typeface="Courier New"/>
                <a:sym typeface="Courier New"/>
              </a:rPr>
              <a:t>"python"</a:t>
            </a:r>
            <a:r>
              <a:rPr b="0" i="0" lang="en" sz="1200" u="none" cap="none" strike="noStrike">
                <a:solidFill>
                  <a:srgbClr val="000000"/>
                </a:solidFill>
                <a:latin typeface="Courier New"/>
                <a:ea typeface="Courier New"/>
                <a:cs typeface="Courier New"/>
                <a:sym typeface="Courier New"/>
              </a:rPr>
              <a:t>;</a:t>
            </a:r>
            <a:endParaRPr b="0" i="0" sz="1200" u="none" cap="none" strike="noStrike">
              <a:solidFill>
                <a:srgbClr val="000000"/>
              </a:solidFill>
              <a:latin typeface="Courier New"/>
              <a:ea typeface="Courier New"/>
              <a:cs typeface="Courier New"/>
              <a:sym typeface="Courier New"/>
            </a:endParaRPr>
          </a:p>
          <a:p>
            <a:pPr indent="0" lvl="0" marL="0" rtl="0" algn="l">
              <a:spcBef>
                <a:spcPts val="0"/>
              </a:spcBef>
              <a:spcAft>
                <a:spcPts val="0"/>
              </a:spcAft>
              <a:buClr>
                <a:srgbClr val="000000"/>
              </a:buClr>
              <a:buSzPts val="1200"/>
              <a:buFont typeface="Arial"/>
              <a:buNone/>
            </a:pPr>
            <a:r>
              <a:rPr lang="en" sz="1200">
                <a:solidFill>
                  <a:srgbClr val="BF39C0"/>
                </a:solidFill>
                <a:latin typeface="Courier New"/>
                <a:ea typeface="Courier New"/>
                <a:cs typeface="Courier New"/>
                <a:sym typeface="Courier New"/>
              </a:rPr>
              <a:t>String</a:t>
            </a:r>
            <a:r>
              <a:rPr lang="en" sz="1200">
                <a:latin typeface="Courier New"/>
                <a:ea typeface="Courier New"/>
                <a:cs typeface="Courier New"/>
                <a:sym typeface="Courier New"/>
              </a:rPr>
              <a:t> c = new </a:t>
            </a:r>
            <a:r>
              <a:rPr lang="en" sz="1200">
                <a:solidFill>
                  <a:srgbClr val="BF39C0"/>
                </a:solidFill>
                <a:latin typeface="Courier New"/>
                <a:ea typeface="Courier New"/>
                <a:cs typeface="Courier New"/>
                <a:sym typeface="Courier New"/>
              </a:rPr>
              <a:t>String</a:t>
            </a:r>
            <a:r>
              <a:rPr lang="en" sz="1200">
                <a:latin typeface="Courier New"/>
                <a:ea typeface="Courier New"/>
                <a:cs typeface="Courier New"/>
                <a:sym typeface="Courier New"/>
              </a:rPr>
              <a:t>(</a:t>
            </a:r>
            <a:r>
              <a:rPr lang="en" sz="1200">
                <a:solidFill>
                  <a:srgbClr val="CC0000"/>
                </a:solidFill>
                <a:latin typeface="Courier New"/>
                <a:ea typeface="Courier New"/>
                <a:cs typeface="Courier New"/>
                <a:sym typeface="Courier New"/>
              </a:rPr>
              <a:t>"Java"</a:t>
            </a:r>
            <a:r>
              <a:rPr lang="en" sz="1200">
                <a:latin typeface="Courier New"/>
                <a:ea typeface="Courier New"/>
                <a:cs typeface="Courier New"/>
                <a:sym typeface="Courier New"/>
              </a:rPr>
              <a:t>);</a:t>
            </a:r>
            <a:endParaRPr sz="1200">
              <a:latin typeface="Courier New"/>
              <a:ea typeface="Courier New"/>
              <a:cs typeface="Courier New"/>
              <a:sym typeface="Courier New"/>
            </a:endParaRPr>
          </a:p>
          <a:p>
            <a:pPr indent="0" lvl="0" marL="0" rtl="0" algn="l">
              <a:spcBef>
                <a:spcPts val="0"/>
              </a:spcBef>
              <a:spcAft>
                <a:spcPts val="0"/>
              </a:spcAft>
              <a:buClr>
                <a:srgbClr val="000000"/>
              </a:buClr>
              <a:buSzPts val="1200"/>
              <a:buFont typeface="Arial"/>
              <a:buNone/>
            </a:pPr>
            <a:r>
              <a:rPr lang="en" sz="1200">
                <a:solidFill>
                  <a:srgbClr val="45818E"/>
                </a:solidFill>
                <a:latin typeface="Courier New"/>
                <a:ea typeface="Courier New"/>
                <a:cs typeface="Courier New"/>
                <a:sym typeface="Courier New"/>
              </a:rPr>
              <a:t>//a and c have different memory locations</a:t>
            </a:r>
            <a:endParaRPr sz="1200">
              <a:solidFill>
                <a:srgbClr val="45818E"/>
              </a:solidFill>
              <a:latin typeface="Courier New"/>
              <a:ea typeface="Courier New"/>
              <a:cs typeface="Courier New"/>
              <a:sym typeface="Courier New"/>
            </a:endParaRPr>
          </a:p>
          <a:p>
            <a:pPr indent="0" lvl="0" marL="0" rtl="0" algn="l">
              <a:spcBef>
                <a:spcPts val="0"/>
              </a:spcBef>
              <a:spcAft>
                <a:spcPts val="0"/>
              </a:spcAft>
              <a:buClr>
                <a:srgbClr val="000000"/>
              </a:buClr>
              <a:buSzPts val="1200"/>
              <a:buFont typeface="Arial"/>
              <a:buNone/>
            </a:pPr>
            <a:r>
              <a:t/>
            </a:r>
            <a:endParaRPr sz="1200">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38761D"/>
                </a:solidFill>
                <a:latin typeface="Courier New"/>
                <a:ea typeface="Courier New"/>
                <a:cs typeface="Courier New"/>
                <a:sym typeface="Courier New"/>
              </a:rPr>
              <a:t>System.out.println</a:t>
            </a:r>
            <a:r>
              <a:rPr b="0" i="0" lang="en" sz="1200" u="none" cap="none" strike="noStrike">
                <a:solidFill>
                  <a:srgbClr val="000000"/>
                </a:solidFill>
                <a:latin typeface="Courier New"/>
                <a:ea typeface="Courier New"/>
                <a:cs typeface="Courier New"/>
                <a:sym typeface="Courier New"/>
              </a:rPr>
              <a:t>(</a:t>
            </a:r>
            <a:r>
              <a:rPr lang="en" sz="1200">
                <a:latin typeface="Courier New"/>
                <a:ea typeface="Courier New"/>
                <a:cs typeface="Courier New"/>
                <a:sym typeface="Courier New"/>
              </a:rPr>
              <a:t>a.equals(b)</a:t>
            </a:r>
            <a:r>
              <a:rPr b="0" i="0" lang="en" sz="1200" u="none" cap="none" strike="noStrike">
                <a:solidFill>
                  <a:srgbClr val="000000"/>
                </a:solidFill>
                <a:latin typeface="Courier New"/>
                <a:ea typeface="Courier New"/>
                <a:cs typeface="Courier New"/>
                <a:sym typeface="Courier New"/>
              </a:rPr>
              <a:t>);</a:t>
            </a:r>
            <a:endParaRPr b="0" i="0" sz="1200" u="none" cap="none" strike="noStrike">
              <a:solidFill>
                <a:srgbClr val="000000"/>
              </a:solidFill>
              <a:latin typeface="Courier New"/>
              <a:ea typeface="Courier New"/>
              <a:cs typeface="Courier New"/>
              <a:sym typeface="Courier New"/>
            </a:endParaRPr>
          </a:p>
          <a:p>
            <a:pPr indent="0" lvl="0" marL="0" rtl="0" algn="l">
              <a:spcBef>
                <a:spcPts val="0"/>
              </a:spcBef>
              <a:spcAft>
                <a:spcPts val="0"/>
              </a:spcAft>
              <a:buClr>
                <a:srgbClr val="000000"/>
              </a:buClr>
              <a:buSzPts val="1200"/>
              <a:buFont typeface="Arial"/>
              <a:buNone/>
            </a:pPr>
            <a:r>
              <a:rPr lang="en" sz="1200">
                <a:solidFill>
                  <a:srgbClr val="38761D"/>
                </a:solidFill>
                <a:latin typeface="Courier New"/>
                <a:ea typeface="Courier New"/>
                <a:cs typeface="Courier New"/>
                <a:sym typeface="Courier New"/>
              </a:rPr>
              <a:t>System.out.println</a:t>
            </a:r>
            <a:r>
              <a:rPr lang="en" sz="1200">
                <a:latin typeface="Courier New"/>
                <a:ea typeface="Courier New"/>
                <a:cs typeface="Courier New"/>
                <a:sym typeface="Courier New"/>
              </a:rPr>
              <a:t>(a.equals(c));</a:t>
            </a:r>
            <a:endParaRPr sz="1200">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200"/>
              <a:buFont typeface="Arial"/>
              <a:buNone/>
            </a:pPr>
            <a:r>
              <a:rPr lang="en" sz="1200">
                <a:solidFill>
                  <a:srgbClr val="45818E"/>
                </a:solidFill>
                <a:latin typeface="Courier New"/>
                <a:ea typeface="Courier New"/>
                <a:cs typeface="Courier New"/>
                <a:sym typeface="Courier New"/>
              </a:rPr>
              <a:t>//compares content</a:t>
            </a:r>
            <a:endParaRPr b="0" i="0" sz="1200" u="none" cap="none" strike="noStrike">
              <a:solidFill>
                <a:srgbClr val="45818E"/>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Catamaran"/>
                <a:ea typeface="Catamaran"/>
                <a:cs typeface="Catamaran"/>
                <a:sym typeface="Catamaran"/>
              </a:rPr>
              <a:t>Output:</a:t>
            </a:r>
            <a:endParaRPr b="0" i="0" sz="12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200"/>
              <a:buFont typeface="Arial"/>
              <a:buNone/>
            </a:pPr>
            <a:r>
              <a:rPr lang="en" sz="1200">
                <a:latin typeface="Courier New"/>
                <a:ea typeface="Courier New"/>
                <a:cs typeface="Courier New"/>
                <a:sym typeface="Courier New"/>
              </a:rPr>
              <a:t>false</a:t>
            </a:r>
            <a:endParaRPr sz="1200">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200"/>
              <a:buFont typeface="Arial"/>
              <a:buNone/>
            </a:pPr>
            <a:r>
              <a:rPr lang="en" sz="1200">
                <a:latin typeface="Courier New"/>
                <a:ea typeface="Courier New"/>
                <a:cs typeface="Courier New"/>
                <a:sym typeface="Courier New"/>
              </a:rPr>
              <a:t>true</a:t>
            </a:r>
            <a:endParaRPr sz="1200">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200"/>
              <a:buFont typeface="Arial"/>
              <a:buNone/>
            </a:pPr>
            <a:r>
              <a:t/>
            </a:r>
            <a:endParaRPr sz="1200">
              <a:latin typeface="Courier New"/>
              <a:ea typeface="Courier New"/>
              <a:cs typeface="Courier New"/>
              <a:sym typeface="Courier New"/>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0" name="Shape 770"/>
        <p:cNvGrpSpPr/>
        <p:nvPr/>
      </p:nvGrpSpPr>
      <p:grpSpPr>
        <a:xfrm>
          <a:off x="0" y="0"/>
          <a:ext cx="0" cy="0"/>
          <a:chOff x="0" y="0"/>
          <a:chExt cx="0" cy="0"/>
        </a:xfrm>
      </p:grpSpPr>
      <p:sp>
        <p:nvSpPr>
          <p:cNvPr id="771" name="Google Shape;771;p112"/>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latin typeface="Catamaran"/>
                <a:ea typeface="Catamaran"/>
                <a:cs typeface="Catamaran"/>
                <a:sym typeface="Catamaran"/>
              </a:rPr>
              <a:t>If-statement</a:t>
            </a:r>
            <a:endParaRPr>
              <a:latin typeface="Catamaran"/>
              <a:ea typeface="Catamaran"/>
              <a:cs typeface="Catamaran"/>
              <a:sym typeface="Catamaran"/>
            </a:endParaRPr>
          </a:p>
        </p:txBody>
      </p:sp>
      <p:sp>
        <p:nvSpPr>
          <p:cNvPr id="772" name="Google Shape;772;p112"/>
          <p:cNvSpPr txBox="1"/>
          <p:nvPr>
            <p:ph idx="1" type="body"/>
          </p:nvPr>
        </p:nvSpPr>
        <p:spPr>
          <a:xfrm>
            <a:off x="471900" y="1919075"/>
            <a:ext cx="8222100" cy="17037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Tests for a condition and then responds to the condition</a:t>
            </a:r>
            <a:endParaRPr>
              <a:latin typeface="Catamaran"/>
              <a:ea typeface="Catamaran"/>
              <a:cs typeface="Catamaran"/>
              <a:sym typeface="Catamaran"/>
            </a:endParaRPr>
          </a:p>
          <a:p>
            <a:pPr indent="-317500" lvl="1" marL="914400" rtl="0" algn="l">
              <a:lnSpc>
                <a:spcPct val="115000"/>
              </a:lnSpc>
              <a:spcBef>
                <a:spcPts val="0"/>
              </a:spcBef>
              <a:spcAft>
                <a:spcPts val="0"/>
              </a:spcAft>
              <a:buSzPts val="1400"/>
              <a:buFont typeface="Catamaran"/>
              <a:buChar char="○"/>
            </a:pPr>
            <a:r>
              <a:rPr b="1" lang="en">
                <a:latin typeface="Catamaran"/>
                <a:ea typeface="Catamaran"/>
                <a:cs typeface="Catamaran"/>
                <a:sym typeface="Catamaran"/>
              </a:rPr>
              <a:t>If the condition is true, a block of code is executed</a:t>
            </a:r>
            <a:endParaRPr b="1">
              <a:latin typeface="Catamaran"/>
              <a:ea typeface="Catamaran"/>
              <a:cs typeface="Catamaran"/>
              <a:sym typeface="Catamaran"/>
            </a:endParaRPr>
          </a:p>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You can test for multiple conditions at the same time and respond to each condition appropriately</a:t>
            </a:r>
            <a:endParaRPr>
              <a:latin typeface="Catamaran"/>
              <a:ea typeface="Catamaran"/>
              <a:cs typeface="Catamaran"/>
              <a:sym typeface="Catamaran"/>
            </a:endParaRPr>
          </a:p>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Written using the ‘if’ keyword</a:t>
            </a:r>
            <a:endParaRPr>
              <a:latin typeface="Catamaran"/>
              <a:ea typeface="Catamaran"/>
              <a:cs typeface="Catamaran"/>
              <a:sym typeface="Catamaran"/>
            </a:endParaRPr>
          </a:p>
        </p:txBody>
      </p:sp>
      <p:sp>
        <p:nvSpPr>
          <p:cNvPr id="773" name="Google Shape;773;p112"/>
          <p:cNvSpPr txBox="1"/>
          <p:nvPr/>
        </p:nvSpPr>
        <p:spPr>
          <a:xfrm>
            <a:off x="471900" y="3670375"/>
            <a:ext cx="4971600" cy="1245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Catamaran"/>
                <a:ea typeface="Catamaran"/>
                <a:cs typeface="Catamaran"/>
                <a:sym typeface="Catamaran"/>
              </a:rPr>
              <a:t>General structure of code:</a:t>
            </a:r>
            <a:endParaRPr b="0" i="0" sz="13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300"/>
              <a:buFont typeface="Arial"/>
              <a:buNone/>
            </a:pPr>
            <a:r>
              <a:rPr lang="en" sz="1300">
                <a:solidFill>
                  <a:srgbClr val="38761D"/>
                </a:solidFill>
                <a:latin typeface="Courier New"/>
                <a:ea typeface="Courier New"/>
                <a:cs typeface="Courier New"/>
                <a:sym typeface="Courier New"/>
              </a:rPr>
              <a:t>if</a:t>
            </a:r>
            <a:r>
              <a:rPr b="0" i="0" lang="en" sz="1300" u="none" cap="none" strike="noStrike">
                <a:solidFill>
                  <a:srgbClr val="000000"/>
                </a:solidFill>
                <a:latin typeface="Courier New"/>
                <a:ea typeface="Courier New"/>
                <a:cs typeface="Courier New"/>
                <a:sym typeface="Courier New"/>
              </a:rPr>
              <a:t>(condition){</a:t>
            </a:r>
            <a:endParaRPr b="0" i="0" sz="13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Courier New"/>
                <a:ea typeface="Courier New"/>
                <a:cs typeface="Courier New"/>
                <a:sym typeface="Courier New"/>
              </a:rPr>
              <a:t>	</a:t>
            </a:r>
            <a:r>
              <a:rPr b="0" i="0" lang="en" sz="1300" u="none" cap="none" strike="noStrike">
                <a:solidFill>
                  <a:srgbClr val="45818E"/>
                </a:solidFill>
                <a:latin typeface="Courier New"/>
                <a:ea typeface="Courier New"/>
                <a:cs typeface="Courier New"/>
                <a:sym typeface="Courier New"/>
              </a:rPr>
              <a:t>//code to be executed</a:t>
            </a:r>
            <a:endParaRPr b="0" i="0" sz="1300" u="none" cap="none" strike="noStrike">
              <a:solidFill>
                <a:srgbClr val="45818E"/>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Courier New"/>
                <a:ea typeface="Courier New"/>
                <a:cs typeface="Courier New"/>
                <a:sym typeface="Courier New"/>
              </a:rPr>
              <a:t>}</a:t>
            </a:r>
            <a:endParaRPr b="0" i="0" sz="1300" u="none" cap="none" strike="noStrike">
              <a:solidFill>
                <a:srgbClr val="000000"/>
              </a:solidFill>
              <a:latin typeface="Courier New"/>
              <a:ea typeface="Courier New"/>
              <a:cs typeface="Courier New"/>
              <a:sym typeface="Courier New"/>
            </a:endParaRPr>
          </a:p>
        </p:txBody>
      </p:sp>
      <p:sp>
        <p:nvSpPr>
          <p:cNvPr id="774" name="Google Shape;774;p112"/>
          <p:cNvSpPr txBox="1"/>
          <p:nvPr/>
        </p:nvSpPr>
        <p:spPr>
          <a:xfrm>
            <a:off x="5701200" y="3844375"/>
            <a:ext cx="2992800" cy="897300"/>
          </a:xfrm>
          <a:prstGeom prst="rect">
            <a:avLst/>
          </a:prstGeom>
          <a:solidFill>
            <a:srgbClr val="FFE5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 u="none" cap="none" strike="noStrike">
                <a:solidFill>
                  <a:srgbClr val="000000"/>
                </a:solidFill>
                <a:latin typeface="Catamaran"/>
                <a:ea typeface="Catamaran"/>
                <a:cs typeface="Catamaran"/>
                <a:sym typeface="Catamaran"/>
              </a:rPr>
              <a:t>Note:</a:t>
            </a:r>
            <a:endParaRPr b="1" i="0" u="none" cap="none" strike="noStrike">
              <a:solidFill>
                <a:srgbClr val="000000"/>
              </a:solidFill>
              <a:latin typeface="Catamaran"/>
              <a:ea typeface="Catamaran"/>
              <a:cs typeface="Catamaran"/>
              <a:sym typeface="Catamaran"/>
            </a:endParaRPr>
          </a:p>
          <a:p>
            <a:pPr indent="-317500" lvl="0" marL="457200" marR="0" rtl="0" algn="l">
              <a:lnSpc>
                <a:spcPct val="100000"/>
              </a:lnSpc>
              <a:spcBef>
                <a:spcPts val="0"/>
              </a:spcBef>
              <a:spcAft>
                <a:spcPts val="0"/>
              </a:spcAft>
              <a:buClr>
                <a:srgbClr val="000000"/>
              </a:buClr>
              <a:buSzPts val="1400"/>
              <a:buFont typeface="Roboto"/>
              <a:buChar char="●"/>
            </a:pPr>
            <a:r>
              <a:rPr lang="en">
                <a:latin typeface="Catamaran"/>
                <a:ea typeface="Catamaran"/>
                <a:cs typeface="Catamaran"/>
                <a:sym typeface="Catamaran"/>
              </a:rPr>
              <a:t>Remember your brackets, parentheses, and semicolons!</a:t>
            </a:r>
            <a:endParaRPr b="0" i="0" sz="1400" u="none" cap="none" strike="noStrike">
              <a:solidFill>
                <a:srgbClr val="000000"/>
              </a:solidFill>
              <a:latin typeface="Roboto"/>
              <a:ea typeface="Roboto"/>
              <a:cs typeface="Roboto"/>
              <a:sym typeface="Roboto"/>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8" name="Shape 778"/>
        <p:cNvGrpSpPr/>
        <p:nvPr/>
      </p:nvGrpSpPr>
      <p:grpSpPr>
        <a:xfrm>
          <a:off x="0" y="0"/>
          <a:ext cx="0" cy="0"/>
          <a:chOff x="0" y="0"/>
          <a:chExt cx="0" cy="0"/>
        </a:xfrm>
      </p:grpSpPr>
      <p:sp>
        <p:nvSpPr>
          <p:cNvPr id="779" name="Google Shape;779;p113"/>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latin typeface="Catamaran"/>
                <a:ea typeface="Catamaran"/>
                <a:cs typeface="Catamaran"/>
                <a:sym typeface="Catamaran"/>
              </a:rPr>
              <a:t>If-statement (continued)</a:t>
            </a:r>
            <a:endParaRPr>
              <a:latin typeface="Catamaran"/>
              <a:ea typeface="Catamaran"/>
              <a:cs typeface="Catamaran"/>
              <a:sym typeface="Catamaran"/>
            </a:endParaRPr>
          </a:p>
        </p:txBody>
      </p:sp>
      <p:sp>
        <p:nvSpPr>
          <p:cNvPr id="780" name="Google Shape;780;p113"/>
          <p:cNvSpPr txBox="1"/>
          <p:nvPr/>
        </p:nvSpPr>
        <p:spPr>
          <a:xfrm>
            <a:off x="471900" y="1883125"/>
            <a:ext cx="8222100" cy="2057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tamaran"/>
                <a:ea typeface="Catamaran"/>
                <a:cs typeface="Catamaran"/>
                <a:sym typeface="Catamaran"/>
              </a:rPr>
              <a:t>Code:</a:t>
            </a:r>
            <a:endParaRPr b="0" i="0" sz="14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BF39C0"/>
                </a:solidFill>
                <a:latin typeface="Courier New"/>
                <a:ea typeface="Courier New"/>
                <a:cs typeface="Courier New"/>
                <a:sym typeface="Courier New"/>
              </a:rPr>
              <a:t>int</a:t>
            </a:r>
            <a:r>
              <a:rPr b="0" i="0" lang="en" sz="1400" u="none" cap="none" strike="noStrike">
                <a:solidFill>
                  <a:srgbClr val="000000"/>
                </a:solidFill>
                <a:latin typeface="Courier New"/>
                <a:ea typeface="Courier New"/>
                <a:cs typeface="Courier New"/>
                <a:sym typeface="Courier New"/>
              </a:rPr>
              <a:t> a = 33;</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BF39C0"/>
                </a:solidFill>
                <a:latin typeface="Courier New"/>
                <a:ea typeface="Courier New"/>
                <a:cs typeface="Courier New"/>
                <a:sym typeface="Courier New"/>
              </a:rPr>
              <a:t>int</a:t>
            </a:r>
            <a:r>
              <a:rPr b="0" i="0" lang="en" sz="1400" u="none" cap="none" strike="noStrike">
                <a:solidFill>
                  <a:srgbClr val="000000"/>
                </a:solidFill>
                <a:latin typeface="Courier New"/>
                <a:ea typeface="Courier New"/>
                <a:cs typeface="Courier New"/>
                <a:sym typeface="Courier New"/>
              </a:rPr>
              <a:t> b = 200;</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38761D"/>
                </a:solidFill>
                <a:latin typeface="Courier New"/>
                <a:ea typeface="Courier New"/>
                <a:cs typeface="Courier New"/>
                <a:sym typeface="Courier New"/>
              </a:rPr>
              <a:t>if</a:t>
            </a:r>
            <a:r>
              <a:rPr b="0" i="0" lang="en" sz="1400" u="none" cap="none" strike="noStrike">
                <a:solidFill>
                  <a:srgbClr val="000000"/>
                </a:solidFill>
                <a:latin typeface="Courier New"/>
                <a:ea typeface="Courier New"/>
                <a:cs typeface="Courier New"/>
                <a:sym typeface="Courier New"/>
              </a:rPr>
              <a:t> (b &gt; a){</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urier New"/>
                <a:ea typeface="Courier New"/>
                <a:cs typeface="Courier New"/>
                <a:sym typeface="Courier New"/>
              </a:rPr>
              <a:t>	</a:t>
            </a:r>
            <a:r>
              <a:rPr b="0" i="0" lang="en" sz="1400" u="none" cap="none" strike="noStrike">
                <a:solidFill>
                  <a:srgbClr val="38761D"/>
                </a:solidFill>
                <a:latin typeface="Courier New"/>
                <a:ea typeface="Courier New"/>
                <a:cs typeface="Courier New"/>
                <a:sym typeface="Courier New"/>
              </a:rPr>
              <a:t>System.out.println</a:t>
            </a:r>
            <a:r>
              <a:rPr b="0" i="0" lang="en" sz="1400" u="none" cap="none" strike="noStrike">
                <a:solidFill>
                  <a:srgbClr val="000000"/>
                </a:solidFill>
                <a:latin typeface="Courier New"/>
                <a:ea typeface="Courier New"/>
                <a:cs typeface="Courier New"/>
                <a:sym typeface="Courier New"/>
              </a:rPr>
              <a:t>(</a:t>
            </a:r>
            <a:r>
              <a:rPr lang="en">
                <a:solidFill>
                  <a:srgbClr val="CC0000"/>
                </a:solidFill>
                <a:latin typeface="Courier New"/>
                <a:ea typeface="Courier New"/>
                <a:cs typeface="Courier New"/>
                <a:sym typeface="Courier New"/>
              </a:rPr>
              <a:t>"b </a:t>
            </a:r>
            <a:r>
              <a:rPr b="0" i="0" lang="en" sz="1400" u="none" cap="none" strike="noStrike">
                <a:solidFill>
                  <a:srgbClr val="CC0000"/>
                </a:solidFill>
                <a:latin typeface="Courier New"/>
                <a:ea typeface="Courier New"/>
                <a:cs typeface="Courier New"/>
                <a:sym typeface="Courier New"/>
              </a:rPr>
              <a:t>is greater than a</a:t>
            </a:r>
            <a:r>
              <a:rPr lang="en">
                <a:solidFill>
                  <a:srgbClr val="CC0000"/>
                </a:solidFill>
                <a:latin typeface="Courier New"/>
                <a:ea typeface="Courier New"/>
                <a:cs typeface="Courier New"/>
                <a:sym typeface="Courier New"/>
              </a:rPr>
              <a:t>"</a:t>
            </a:r>
            <a:r>
              <a:rPr b="0" i="0" lang="en" sz="1400" u="none" cap="none" strike="noStrike">
                <a:solidFill>
                  <a:srgbClr val="000000"/>
                </a:solidFill>
                <a:latin typeface="Courier New"/>
                <a:ea typeface="Courier New"/>
                <a:cs typeface="Courier New"/>
                <a:sym typeface="Courier New"/>
              </a:rPr>
              <a:t>);</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urier New"/>
                <a:ea typeface="Courier New"/>
                <a:cs typeface="Courier New"/>
                <a:sym typeface="Courier New"/>
              </a:rPr>
              <a:t>}</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tamaran"/>
                <a:ea typeface="Catamaran"/>
                <a:cs typeface="Catamaran"/>
                <a:sym typeface="Catamaran"/>
              </a:rPr>
              <a:t>Output:</a:t>
            </a:r>
            <a:endParaRPr b="0" i="0" sz="14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urier New"/>
                <a:ea typeface="Courier New"/>
                <a:cs typeface="Courier New"/>
                <a:sym typeface="Courier New"/>
              </a:rPr>
              <a:t>b is greater than a</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
        <p:nvSpPr>
          <p:cNvPr id="781" name="Google Shape;781;p113"/>
          <p:cNvSpPr txBox="1"/>
          <p:nvPr>
            <p:ph idx="1" type="body"/>
          </p:nvPr>
        </p:nvSpPr>
        <p:spPr>
          <a:xfrm>
            <a:off x="460950" y="3873125"/>
            <a:ext cx="8222100" cy="10776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b="1" lang="en">
                <a:latin typeface="Catamaran"/>
                <a:ea typeface="Catamaran"/>
                <a:cs typeface="Catamaran"/>
                <a:sym typeface="Catamaran"/>
              </a:rPr>
              <a:t>a </a:t>
            </a:r>
            <a:r>
              <a:rPr lang="en">
                <a:latin typeface="Catamaran"/>
                <a:ea typeface="Catamaran"/>
                <a:cs typeface="Catamaran"/>
                <a:sym typeface="Catamaran"/>
              </a:rPr>
              <a:t>and </a:t>
            </a:r>
            <a:r>
              <a:rPr b="1" lang="en">
                <a:latin typeface="Catamaran"/>
                <a:ea typeface="Catamaran"/>
                <a:cs typeface="Catamaran"/>
                <a:sym typeface="Catamaran"/>
              </a:rPr>
              <a:t>b </a:t>
            </a:r>
            <a:r>
              <a:rPr lang="en">
                <a:latin typeface="Catamaran"/>
                <a:ea typeface="Catamaran"/>
                <a:cs typeface="Catamaran"/>
                <a:sym typeface="Catamaran"/>
              </a:rPr>
              <a:t>are used in the if statement to test whether </a:t>
            </a:r>
            <a:r>
              <a:rPr b="1" lang="en">
                <a:latin typeface="Catamaran"/>
                <a:ea typeface="Catamaran"/>
                <a:cs typeface="Catamaran"/>
                <a:sym typeface="Catamaran"/>
              </a:rPr>
              <a:t>b &gt; a</a:t>
            </a:r>
            <a:endParaRPr b="1">
              <a:latin typeface="Catamaran"/>
              <a:ea typeface="Catamaran"/>
              <a:cs typeface="Catamaran"/>
              <a:sym typeface="Catamaran"/>
            </a:endParaRPr>
          </a:p>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Since 200 &gt; 33, the if statement is satisfied, so we print “b is greater than a”</a:t>
            </a:r>
            <a:endParaRPr>
              <a:latin typeface="Catamaran"/>
              <a:ea typeface="Catamaran"/>
              <a:cs typeface="Catamaran"/>
              <a:sym typeface="Catamar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33"/>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Where is Java used?</a:t>
            </a:r>
            <a:endParaRPr/>
          </a:p>
        </p:txBody>
      </p:sp>
      <p:sp>
        <p:nvSpPr>
          <p:cNvPr id="162" name="Google Shape;162;p33"/>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Catamaran"/>
              <a:buChar char="●"/>
            </a:pPr>
            <a:r>
              <a:rPr lang="en">
                <a:latin typeface="Catamaran"/>
                <a:ea typeface="Catamaran"/>
                <a:cs typeface="Catamaran"/>
                <a:sym typeface="Catamaran"/>
              </a:rPr>
              <a:t>Minecraft</a:t>
            </a:r>
            <a:endParaRPr>
              <a:latin typeface="Catamaran"/>
              <a:ea typeface="Catamaran"/>
              <a:cs typeface="Catamaran"/>
              <a:sym typeface="Catamaran"/>
            </a:endParaRPr>
          </a:p>
          <a:p>
            <a:pPr indent="-342900" lvl="0" marL="457200" rtl="0" algn="l">
              <a:spcBef>
                <a:spcPts val="0"/>
              </a:spcBef>
              <a:spcAft>
                <a:spcPts val="0"/>
              </a:spcAft>
              <a:buSzPts val="1800"/>
              <a:buFont typeface="Catamaran"/>
              <a:buChar char="●"/>
            </a:pPr>
            <a:r>
              <a:rPr lang="en">
                <a:latin typeface="Catamaran"/>
                <a:ea typeface="Catamaran"/>
                <a:cs typeface="Catamaran"/>
                <a:sym typeface="Catamaran"/>
              </a:rPr>
              <a:t>Google</a:t>
            </a:r>
            <a:endParaRPr>
              <a:latin typeface="Catamaran"/>
              <a:ea typeface="Catamaran"/>
              <a:cs typeface="Catamaran"/>
              <a:sym typeface="Catamaran"/>
            </a:endParaRPr>
          </a:p>
          <a:p>
            <a:pPr indent="-342900" lvl="0" marL="457200" rtl="0" algn="l">
              <a:spcBef>
                <a:spcPts val="0"/>
              </a:spcBef>
              <a:spcAft>
                <a:spcPts val="0"/>
              </a:spcAft>
              <a:buSzPts val="1800"/>
              <a:buFont typeface="Catamaran"/>
              <a:buChar char="●"/>
            </a:pPr>
            <a:r>
              <a:rPr lang="en">
                <a:latin typeface="Catamaran"/>
                <a:ea typeface="Catamaran"/>
                <a:cs typeface="Catamaran"/>
                <a:sym typeface="Catamaran"/>
              </a:rPr>
              <a:t>Netflix</a:t>
            </a:r>
            <a:endParaRPr>
              <a:latin typeface="Catamaran"/>
              <a:ea typeface="Catamaran"/>
              <a:cs typeface="Catamaran"/>
              <a:sym typeface="Catamaran"/>
            </a:endParaRPr>
          </a:p>
          <a:p>
            <a:pPr indent="-342900" lvl="0" marL="457200" rtl="0" algn="l">
              <a:spcBef>
                <a:spcPts val="0"/>
              </a:spcBef>
              <a:spcAft>
                <a:spcPts val="0"/>
              </a:spcAft>
              <a:buSzPts val="1800"/>
              <a:buFont typeface="Catamaran"/>
              <a:buChar char="●"/>
            </a:pPr>
            <a:r>
              <a:rPr lang="en">
                <a:latin typeface="Catamaran"/>
                <a:ea typeface="Catamaran"/>
                <a:cs typeface="Catamaran"/>
                <a:sym typeface="Catamaran"/>
              </a:rPr>
              <a:t>Spotify</a:t>
            </a:r>
            <a:endParaRPr>
              <a:latin typeface="Catamaran"/>
              <a:ea typeface="Catamaran"/>
              <a:cs typeface="Catamaran"/>
              <a:sym typeface="Catamaran"/>
            </a:endParaRPr>
          </a:p>
          <a:p>
            <a:pPr indent="-342900" lvl="0" marL="457200" rtl="0" algn="l">
              <a:spcBef>
                <a:spcPts val="0"/>
              </a:spcBef>
              <a:spcAft>
                <a:spcPts val="0"/>
              </a:spcAft>
              <a:buSzPts val="1800"/>
              <a:buFont typeface="Catamaran"/>
              <a:buChar char="●"/>
            </a:pPr>
            <a:r>
              <a:rPr lang="en">
                <a:latin typeface="Catamaran"/>
                <a:ea typeface="Catamaran"/>
                <a:cs typeface="Catamaran"/>
                <a:sym typeface="Catamaran"/>
              </a:rPr>
              <a:t>LinkedIn</a:t>
            </a:r>
            <a:endParaRPr>
              <a:latin typeface="Catamaran"/>
              <a:ea typeface="Catamaran"/>
              <a:cs typeface="Catamaran"/>
              <a:sym typeface="Catamaran"/>
            </a:endParaRPr>
          </a:p>
          <a:p>
            <a:pPr indent="-342900" lvl="0" marL="457200" rtl="0" algn="l">
              <a:spcBef>
                <a:spcPts val="0"/>
              </a:spcBef>
              <a:spcAft>
                <a:spcPts val="0"/>
              </a:spcAft>
              <a:buSzPts val="1800"/>
              <a:buFont typeface="Catamaran"/>
              <a:buChar char="●"/>
            </a:pPr>
            <a:r>
              <a:rPr lang="en">
                <a:latin typeface="Catamaran"/>
                <a:ea typeface="Catamaran"/>
                <a:cs typeface="Catamaran"/>
                <a:sym typeface="Catamaran"/>
              </a:rPr>
              <a:t>Uber</a:t>
            </a:r>
            <a:endParaRPr>
              <a:latin typeface="Catamaran"/>
              <a:ea typeface="Catamaran"/>
              <a:cs typeface="Catamaran"/>
              <a:sym typeface="Catamaran"/>
            </a:endParaRPr>
          </a:p>
          <a:p>
            <a:pPr indent="-342900" lvl="0" marL="457200" rtl="0" algn="l">
              <a:spcBef>
                <a:spcPts val="0"/>
              </a:spcBef>
              <a:spcAft>
                <a:spcPts val="0"/>
              </a:spcAft>
              <a:buSzPts val="1800"/>
              <a:buFont typeface="Catamaran"/>
              <a:buChar char="●"/>
            </a:pPr>
            <a:r>
              <a:rPr lang="en">
                <a:latin typeface="Catamaran"/>
                <a:ea typeface="Catamaran"/>
                <a:cs typeface="Catamaran"/>
                <a:sym typeface="Catamaran"/>
              </a:rPr>
              <a:t>Amazon</a:t>
            </a:r>
            <a:endParaRPr>
              <a:latin typeface="Catamaran"/>
              <a:ea typeface="Catamaran"/>
              <a:cs typeface="Catamaran"/>
              <a:sym typeface="Catamaran"/>
            </a:endParaRPr>
          </a:p>
          <a:p>
            <a:pPr indent="-342900" lvl="0" marL="457200" rtl="0" algn="l">
              <a:spcBef>
                <a:spcPts val="0"/>
              </a:spcBef>
              <a:spcAft>
                <a:spcPts val="0"/>
              </a:spcAft>
              <a:buSzPts val="1800"/>
              <a:buFont typeface="Catamaran"/>
              <a:buChar char="●"/>
            </a:pPr>
            <a:r>
              <a:rPr lang="en">
                <a:latin typeface="Catamaran"/>
                <a:ea typeface="Catamaran"/>
                <a:cs typeface="Catamaran"/>
                <a:sym typeface="Catamaran"/>
              </a:rPr>
              <a:t>And more!</a:t>
            </a:r>
            <a:endParaRPr/>
          </a:p>
        </p:txBody>
      </p:sp>
      <p:pic>
        <p:nvPicPr>
          <p:cNvPr descr="File:Google &amp;quot;G&amp;quot; Logo.svg - Wikimedia Commons" id="163" name="Google Shape;163;p33"/>
          <p:cNvPicPr preferRelativeResize="0"/>
          <p:nvPr/>
        </p:nvPicPr>
        <p:blipFill>
          <a:blip r:embed="rId3">
            <a:alphaModFix/>
          </a:blip>
          <a:stretch>
            <a:fillRect/>
          </a:stretch>
        </p:blipFill>
        <p:spPr>
          <a:xfrm>
            <a:off x="7369475" y="3490650"/>
            <a:ext cx="1476675" cy="1476675"/>
          </a:xfrm>
          <a:prstGeom prst="rect">
            <a:avLst/>
          </a:prstGeom>
          <a:noFill/>
          <a:ln>
            <a:noFill/>
          </a:ln>
        </p:spPr>
      </p:pic>
      <p:pic>
        <p:nvPicPr>
          <p:cNvPr descr="Spotify logo and symbol, meaning, history, PNG" id="164" name="Google Shape;164;p33"/>
          <p:cNvPicPr preferRelativeResize="0"/>
          <p:nvPr/>
        </p:nvPicPr>
        <p:blipFill>
          <a:blip r:embed="rId4">
            <a:alphaModFix/>
          </a:blip>
          <a:stretch>
            <a:fillRect/>
          </a:stretch>
        </p:blipFill>
        <p:spPr>
          <a:xfrm>
            <a:off x="3587650" y="1849250"/>
            <a:ext cx="2308543" cy="1298574"/>
          </a:xfrm>
          <a:prstGeom prst="rect">
            <a:avLst/>
          </a:prstGeom>
          <a:noFill/>
          <a:ln>
            <a:noFill/>
          </a:ln>
        </p:spPr>
      </p:pic>
      <p:pic>
        <p:nvPicPr>
          <p:cNvPr id="165" name="Google Shape;165;p33"/>
          <p:cNvPicPr preferRelativeResize="0"/>
          <p:nvPr/>
        </p:nvPicPr>
        <p:blipFill>
          <a:blip r:embed="rId5">
            <a:alphaModFix/>
          </a:blip>
          <a:stretch>
            <a:fillRect/>
          </a:stretch>
        </p:blipFill>
        <p:spPr>
          <a:xfrm>
            <a:off x="3885024" y="3668750"/>
            <a:ext cx="1948349" cy="1298576"/>
          </a:xfrm>
          <a:prstGeom prst="rect">
            <a:avLst/>
          </a:prstGeom>
          <a:noFill/>
          <a:ln>
            <a:noFill/>
          </a:ln>
        </p:spPr>
      </p:pic>
      <p:pic>
        <p:nvPicPr>
          <p:cNvPr id="166" name="Google Shape;166;p33"/>
          <p:cNvPicPr preferRelativeResize="0"/>
          <p:nvPr/>
        </p:nvPicPr>
        <p:blipFill>
          <a:blip r:embed="rId6">
            <a:alphaModFix/>
          </a:blip>
          <a:stretch>
            <a:fillRect/>
          </a:stretch>
        </p:blipFill>
        <p:spPr>
          <a:xfrm>
            <a:off x="5683445" y="2753345"/>
            <a:ext cx="1298575" cy="1298575"/>
          </a:xfrm>
          <a:prstGeom prst="rect">
            <a:avLst/>
          </a:prstGeom>
          <a:noFill/>
          <a:ln>
            <a:noFill/>
          </a:ln>
        </p:spPr>
      </p:pic>
      <p:pic>
        <p:nvPicPr>
          <p:cNvPr id="167" name="Google Shape;167;p33"/>
          <p:cNvPicPr preferRelativeResize="0"/>
          <p:nvPr/>
        </p:nvPicPr>
        <p:blipFill>
          <a:blip r:embed="rId7">
            <a:alphaModFix/>
          </a:blip>
          <a:stretch>
            <a:fillRect/>
          </a:stretch>
        </p:blipFill>
        <p:spPr>
          <a:xfrm>
            <a:off x="7270540" y="1849239"/>
            <a:ext cx="1423459" cy="1641400"/>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5" name="Shape 785"/>
        <p:cNvGrpSpPr/>
        <p:nvPr/>
      </p:nvGrpSpPr>
      <p:grpSpPr>
        <a:xfrm>
          <a:off x="0" y="0"/>
          <a:ext cx="0" cy="0"/>
          <a:chOff x="0" y="0"/>
          <a:chExt cx="0" cy="0"/>
        </a:xfrm>
      </p:grpSpPr>
      <p:sp>
        <p:nvSpPr>
          <p:cNvPr id="786" name="Google Shape;786;p11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Catamaran"/>
                <a:ea typeface="Catamaran"/>
                <a:cs typeface="Catamaran"/>
                <a:sym typeface="Catamaran"/>
              </a:rPr>
              <a:t>If-statement Exercise</a:t>
            </a:r>
            <a:endParaRPr>
              <a:latin typeface="Catamaran"/>
              <a:ea typeface="Catamaran"/>
              <a:cs typeface="Catamaran"/>
              <a:sym typeface="Catamaran"/>
            </a:endParaRPr>
          </a:p>
        </p:txBody>
      </p:sp>
      <p:sp>
        <p:nvSpPr>
          <p:cNvPr id="787" name="Google Shape;787;p114"/>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Catamaran"/>
              <a:buAutoNum type="arabicPeriod"/>
            </a:pPr>
            <a:r>
              <a:rPr lang="en">
                <a:latin typeface="Catamaran"/>
                <a:ea typeface="Catamaran"/>
                <a:cs typeface="Catamaran"/>
                <a:sym typeface="Catamaran"/>
              </a:rPr>
              <a:t>Ask the user to enter </a:t>
            </a:r>
            <a:r>
              <a:rPr b="1" lang="en">
                <a:latin typeface="Catamaran"/>
                <a:ea typeface="Catamaran"/>
                <a:cs typeface="Catamaran"/>
                <a:sym typeface="Catamaran"/>
              </a:rPr>
              <a:t>2 </a:t>
            </a:r>
            <a:r>
              <a:rPr lang="en">
                <a:latin typeface="Catamaran"/>
                <a:ea typeface="Catamaran"/>
                <a:cs typeface="Catamaran"/>
                <a:sym typeface="Catamaran"/>
              </a:rPr>
              <a:t>strings. If the strings are </a:t>
            </a:r>
            <a:r>
              <a:rPr b="1" lang="en">
                <a:latin typeface="Catamaran"/>
                <a:ea typeface="Catamaran"/>
                <a:cs typeface="Catamaran"/>
                <a:sym typeface="Catamaran"/>
              </a:rPr>
              <a:t>equal</a:t>
            </a:r>
            <a:r>
              <a:rPr lang="en">
                <a:latin typeface="Catamaran"/>
                <a:ea typeface="Catamaran"/>
                <a:cs typeface="Catamaran"/>
                <a:sym typeface="Catamaran"/>
              </a:rPr>
              <a:t>, print “You entered the same word!”</a:t>
            </a:r>
            <a:endParaRPr>
              <a:latin typeface="Catamaran"/>
              <a:ea typeface="Catamaran"/>
              <a:cs typeface="Catamaran"/>
              <a:sym typeface="Catamaran"/>
            </a:endParaRPr>
          </a:p>
        </p:txBody>
      </p:sp>
      <p:sp>
        <p:nvSpPr>
          <p:cNvPr id="788" name="Google Shape;788;p114"/>
          <p:cNvSpPr txBox="1"/>
          <p:nvPr/>
        </p:nvSpPr>
        <p:spPr>
          <a:xfrm>
            <a:off x="471900" y="2977950"/>
            <a:ext cx="8222100" cy="14238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
                <a:latin typeface="Catamaran"/>
                <a:ea typeface="Catamaran"/>
                <a:cs typeface="Catamaran"/>
                <a:sym typeface="Catamaran"/>
              </a:rPr>
              <a:t>Sample Input</a:t>
            </a:r>
            <a:r>
              <a:rPr b="0" i="0" lang="en" sz="1400" u="none" cap="none" strike="noStrike">
                <a:solidFill>
                  <a:srgbClr val="000000"/>
                </a:solidFill>
                <a:latin typeface="Catamaran"/>
                <a:ea typeface="Catamaran"/>
                <a:cs typeface="Catamaran"/>
                <a:sym typeface="Catamaran"/>
              </a:rPr>
              <a:t>:</a:t>
            </a:r>
            <a:endParaRPr b="0" i="0" sz="14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400"/>
              <a:buFont typeface="Arial"/>
              <a:buNone/>
            </a:pPr>
            <a:r>
              <a:rPr lang="en">
                <a:latin typeface="Courier New"/>
                <a:ea typeface="Courier New"/>
                <a:cs typeface="Courier New"/>
                <a:sym typeface="Courier New"/>
              </a:rPr>
              <a:t>Enter a word: </a:t>
            </a:r>
            <a:r>
              <a:rPr lang="en">
                <a:solidFill>
                  <a:srgbClr val="FF0000"/>
                </a:solidFill>
                <a:latin typeface="Courier New"/>
                <a:ea typeface="Courier New"/>
                <a:cs typeface="Courier New"/>
                <a:sym typeface="Courier New"/>
              </a:rPr>
              <a:t>comparisons</a:t>
            </a:r>
            <a:endParaRPr>
              <a:solidFill>
                <a:srgbClr val="FF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lang="en">
                <a:latin typeface="Courier New"/>
                <a:ea typeface="Courier New"/>
                <a:cs typeface="Courier New"/>
                <a:sym typeface="Courier New"/>
              </a:rPr>
              <a:t>Enter another word: </a:t>
            </a:r>
            <a:r>
              <a:rPr lang="en">
                <a:solidFill>
                  <a:srgbClr val="FF0000"/>
                </a:solidFill>
                <a:latin typeface="Courier New"/>
                <a:ea typeface="Courier New"/>
                <a:cs typeface="Courier New"/>
                <a:sym typeface="Courier New"/>
              </a:rPr>
              <a:t>comparisons</a:t>
            </a:r>
            <a:endParaRPr>
              <a:solidFill>
                <a:srgbClr val="FF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t/>
            </a:r>
            <a:endParaRPr>
              <a:solidFill>
                <a:srgbClr val="FF0000"/>
              </a:solidFill>
              <a:latin typeface="Courier New"/>
              <a:ea typeface="Courier New"/>
              <a:cs typeface="Courier New"/>
              <a:sym typeface="Courier New"/>
            </a:endParaRPr>
          </a:p>
          <a:p>
            <a:pPr indent="0" lvl="0" marL="0" rtl="0" algn="l">
              <a:spcBef>
                <a:spcPts val="0"/>
              </a:spcBef>
              <a:spcAft>
                <a:spcPts val="0"/>
              </a:spcAft>
              <a:buClr>
                <a:srgbClr val="000000"/>
              </a:buClr>
              <a:buSzPts val="1400"/>
              <a:buFont typeface="Arial"/>
              <a:buNone/>
            </a:pPr>
            <a:r>
              <a:rPr lang="en">
                <a:latin typeface="Catamaran"/>
                <a:ea typeface="Catamaran"/>
                <a:cs typeface="Catamaran"/>
                <a:sym typeface="Catamaran"/>
              </a:rPr>
              <a:t>Output:</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lang="en">
                <a:latin typeface="Courier New"/>
                <a:ea typeface="Courier New"/>
                <a:cs typeface="Courier New"/>
                <a:sym typeface="Courier New"/>
              </a:rPr>
              <a:t>You entered the same word!</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2" name="Shape 792"/>
        <p:cNvGrpSpPr/>
        <p:nvPr/>
      </p:nvGrpSpPr>
      <p:grpSpPr>
        <a:xfrm>
          <a:off x="0" y="0"/>
          <a:ext cx="0" cy="0"/>
          <a:chOff x="0" y="0"/>
          <a:chExt cx="0" cy="0"/>
        </a:xfrm>
      </p:grpSpPr>
      <p:sp>
        <p:nvSpPr>
          <p:cNvPr id="793" name="Google Shape;793;p115"/>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latin typeface="Catamaran"/>
                <a:ea typeface="Catamaran"/>
                <a:cs typeface="Catamaran"/>
                <a:sym typeface="Catamaran"/>
              </a:rPr>
              <a:t>Else</a:t>
            </a:r>
            <a:endParaRPr>
              <a:latin typeface="Catamaran"/>
              <a:ea typeface="Catamaran"/>
              <a:cs typeface="Catamaran"/>
              <a:sym typeface="Catamaran"/>
            </a:endParaRPr>
          </a:p>
        </p:txBody>
      </p:sp>
      <p:sp>
        <p:nvSpPr>
          <p:cNvPr id="794" name="Google Shape;794;p115"/>
          <p:cNvSpPr txBox="1"/>
          <p:nvPr>
            <p:ph idx="1" type="body"/>
          </p:nvPr>
        </p:nvSpPr>
        <p:spPr>
          <a:xfrm>
            <a:off x="471900" y="1746350"/>
            <a:ext cx="8222100" cy="4731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Catches anything which isn’t caught by the preceding if condition</a:t>
            </a:r>
            <a:endParaRPr>
              <a:latin typeface="Catamaran"/>
              <a:ea typeface="Catamaran"/>
              <a:cs typeface="Catamaran"/>
              <a:sym typeface="Catamaran"/>
            </a:endParaRPr>
          </a:p>
        </p:txBody>
      </p:sp>
      <p:sp>
        <p:nvSpPr>
          <p:cNvPr id="795" name="Google Shape;795;p115"/>
          <p:cNvSpPr txBox="1"/>
          <p:nvPr/>
        </p:nvSpPr>
        <p:spPr>
          <a:xfrm>
            <a:off x="460950" y="2137525"/>
            <a:ext cx="8222100" cy="23274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Roboto"/>
                <a:ea typeface="Roboto"/>
                <a:cs typeface="Roboto"/>
                <a:sym typeface="Roboto"/>
              </a:rPr>
              <a:t>Code:</a:t>
            </a:r>
            <a:endParaRPr b="0"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rPr lang="en" sz="1200">
                <a:solidFill>
                  <a:srgbClr val="BF39C0"/>
                </a:solidFill>
                <a:latin typeface="Courier New"/>
                <a:ea typeface="Courier New"/>
                <a:cs typeface="Courier New"/>
                <a:sym typeface="Courier New"/>
              </a:rPr>
              <a:t>int</a:t>
            </a:r>
            <a:r>
              <a:rPr b="0" i="0" lang="en" sz="1200" u="none" cap="none" strike="noStrike">
                <a:solidFill>
                  <a:srgbClr val="000000"/>
                </a:solidFill>
                <a:latin typeface="Courier New"/>
                <a:ea typeface="Courier New"/>
                <a:cs typeface="Courier New"/>
                <a:sym typeface="Courier New"/>
              </a:rPr>
              <a:t> a = 200;</a:t>
            </a:r>
            <a:endParaRPr b="0" i="0" sz="12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200"/>
              <a:buFont typeface="Arial"/>
              <a:buNone/>
            </a:pPr>
            <a:r>
              <a:rPr lang="en" sz="1200">
                <a:solidFill>
                  <a:srgbClr val="BF39C0"/>
                </a:solidFill>
                <a:latin typeface="Courier New"/>
                <a:ea typeface="Courier New"/>
                <a:cs typeface="Courier New"/>
                <a:sym typeface="Courier New"/>
              </a:rPr>
              <a:t>int</a:t>
            </a:r>
            <a:r>
              <a:rPr b="0" i="0" lang="en" sz="1200" u="none" cap="none" strike="noStrike">
                <a:solidFill>
                  <a:srgbClr val="000000"/>
                </a:solidFill>
                <a:latin typeface="Courier New"/>
                <a:ea typeface="Courier New"/>
                <a:cs typeface="Courier New"/>
                <a:sym typeface="Courier New"/>
              </a:rPr>
              <a:t> b = 33;</a:t>
            </a:r>
            <a:endParaRPr b="0" i="0" sz="12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38761D"/>
                </a:solidFill>
                <a:latin typeface="Courier New"/>
                <a:ea typeface="Courier New"/>
                <a:cs typeface="Courier New"/>
                <a:sym typeface="Courier New"/>
              </a:rPr>
              <a:t>if</a:t>
            </a:r>
            <a:r>
              <a:rPr b="0" i="0" lang="en" sz="1200" u="none" cap="none" strike="noStrike">
                <a:solidFill>
                  <a:srgbClr val="000000"/>
                </a:solidFill>
                <a:latin typeface="Courier New"/>
                <a:ea typeface="Courier New"/>
                <a:cs typeface="Courier New"/>
                <a:sym typeface="Courier New"/>
              </a:rPr>
              <a:t> (b &gt; a){</a:t>
            </a:r>
            <a:endParaRPr b="0" i="0" sz="12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Courier New"/>
                <a:ea typeface="Courier New"/>
                <a:cs typeface="Courier New"/>
                <a:sym typeface="Courier New"/>
              </a:rPr>
              <a:t>	</a:t>
            </a:r>
            <a:r>
              <a:rPr lang="en" sz="1200">
                <a:solidFill>
                  <a:srgbClr val="38761D"/>
                </a:solidFill>
                <a:latin typeface="Courier New"/>
                <a:ea typeface="Courier New"/>
                <a:cs typeface="Courier New"/>
                <a:sym typeface="Courier New"/>
              </a:rPr>
              <a:t>System.out.println</a:t>
            </a:r>
            <a:r>
              <a:rPr b="0" i="0" lang="en" sz="1200" u="none" cap="none" strike="noStrike">
                <a:solidFill>
                  <a:srgbClr val="000000"/>
                </a:solidFill>
                <a:latin typeface="Courier New"/>
                <a:ea typeface="Courier New"/>
                <a:cs typeface="Courier New"/>
                <a:sym typeface="Courier New"/>
              </a:rPr>
              <a:t>(</a:t>
            </a:r>
            <a:r>
              <a:rPr lang="en" sz="1200">
                <a:solidFill>
                  <a:srgbClr val="CC0000"/>
                </a:solidFill>
                <a:latin typeface="Courier New"/>
                <a:ea typeface="Courier New"/>
                <a:cs typeface="Courier New"/>
                <a:sym typeface="Courier New"/>
              </a:rPr>
              <a:t>"</a:t>
            </a:r>
            <a:r>
              <a:rPr b="0" i="0" lang="en" sz="1200" u="none" cap="none" strike="noStrike">
                <a:solidFill>
                  <a:srgbClr val="CC0000"/>
                </a:solidFill>
                <a:latin typeface="Courier New"/>
                <a:ea typeface="Courier New"/>
                <a:cs typeface="Courier New"/>
                <a:sym typeface="Courier New"/>
              </a:rPr>
              <a:t>b is greater than a</a:t>
            </a:r>
            <a:r>
              <a:rPr lang="en" sz="1200">
                <a:solidFill>
                  <a:srgbClr val="CC0000"/>
                </a:solidFill>
                <a:latin typeface="Courier New"/>
                <a:ea typeface="Courier New"/>
                <a:cs typeface="Courier New"/>
                <a:sym typeface="Courier New"/>
              </a:rPr>
              <a:t>"</a:t>
            </a:r>
            <a:r>
              <a:rPr b="0" i="0" lang="en" sz="1200" u="none" cap="none" strike="noStrike">
                <a:solidFill>
                  <a:srgbClr val="000000"/>
                </a:solidFill>
                <a:latin typeface="Courier New"/>
                <a:ea typeface="Courier New"/>
                <a:cs typeface="Courier New"/>
                <a:sym typeface="Courier New"/>
              </a:rPr>
              <a:t>); </a:t>
            </a:r>
            <a:endParaRPr b="0" i="0" sz="12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200"/>
              <a:buFont typeface="Arial"/>
              <a:buNone/>
            </a:pPr>
            <a:r>
              <a:rPr lang="en" sz="1200">
                <a:latin typeface="Courier New"/>
                <a:ea typeface="Courier New"/>
                <a:cs typeface="Courier New"/>
                <a:sym typeface="Courier New"/>
              </a:rPr>
              <a:t>} </a:t>
            </a:r>
            <a:r>
              <a:rPr b="0" i="0" lang="en" sz="1200" u="none" cap="none" strike="noStrike">
                <a:solidFill>
                  <a:srgbClr val="38761D"/>
                </a:solidFill>
                <a:latin typeface="Courier New"/>
                <a:ea typeface="Courier New"/>
                <a:cs typeface="Courier New"/>
                <a:sym typeface="Courier New"/>
              </a:rPr>
              <a:t>else </a:t>
            </a:r>
            <a:r>
              <a:rPr b="0" i="0" lang="en" sz="1200" u="none" cap="none" strike="noStrike">
                <a:solidFill>
                  <a:srgbClr val="000000"/>
                </a:solidFill>
                <a:latin typeface="Courier New"/>
                <a:ea typeface="Courier New"/>
                <a:cs typeface="Courier New"/>
                <a:sym typeface="Courier New"/>
              </a:rPr>
              <a:t>{</a:t>
            </a:r>
            <a:endParaRPr b="0" i="0" sz="12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Courier New"/>
                <a:ea typeface="Courier New"/>
                <a:cs typeface="Courier New"/>
                <a:sym typeface="Courier New"/>
              </a:rPr>
              <a:t>	</a:t>
            </a:r>
            <a:r>
              <a:rPr lang="en" sz="1200">
                <a:solidFill>
                  <a:srgbClr val="38761D"/>
                </a:solidFill>
                <a:latin typeface="Courier New"/>
                <a:ea typeface="Courier New"/>
                <a:cs typeface="Courier New"/>
                <a:sym typeface="Courier New"/>
              </a:rPr>
              <a:t>System.out.println</a:t>
            </a:r>
            <a:r>
              <a:rPr b="0" i="0" lang="en" sz="1200" u="none" cap="none" strike="noStrike">
                <a:solidFill>
                  <a:srgbClr val="000000"/>
                </a:solidFill>
                <a:latin typeface="Courier New"/>
                <a:ea typeface="Courier New"/>
                <a:cs typeface="Courier New"/>
                <a:sym typeface="Courier New"/>
              </a:rPr>
              <a:t>(</a:t>
            </a:r>
            <a:r>
              <a:rPr lang="en" sz="1200">
                <a:solidFill>
                  <a:srgbClr val="CC0000"/>
                </a:solidFill>
                <a:latin typeface="Courier New"/>
                <a:ea typeface="Courier New"/>
                <a:cs typeface="Courier New"/>
                <a:sym typeface="Courier New"/>
              </a:rPr>
              <a:t>"</a:t>
            </a:r>
            <a:r>
              <a:rPr b="0" i="0" lang="en" sz="1200" u="none" cap="none" strike="noStrike">
                <a:solidFill>
                  <a:srgbClr val="CC0000"/>
                </a:solidFill>
                <a:latin typeface="Courier New"/>
                <a:ea typeface="Courier New"/>
                <a:cs typeface="Courier New"/>
                <a:sym typeface="Courier New"/>
              </a:rPr>
              <a:t>a is greater than b</a:t>
            </a:r>
            <a:r>
              <a:rPr lang="en" sz="1200">
                <a:solidFill>
                  <a:srgbClr val="CC0000"/>
                </a:solidFill>
                <a:latin typeface="Courier New"/>
                <a:ea typeface="Courier New"/>
                <a:cs typeface="Courier New"/>
                <a:sym typeface="Courier New"/>
              </a:rPr>
              <a:t>"</a:t>
            </a:r>
            <a:r>
              <a:rPr b="0" i="0" lang="en" sz="1200" u="none" cap="none" strike="noStrike">
                <a:solidFill>
                  <a:srgbClr val="000000"/>
                </a:solidFill>
                <a:latin typeface="Courier New"/>
                <a:ea typeface="Courier New"/>
                <a:cs typeface="Courier New"/>
                <a:sym typeface="Courier New"/>
              </a:rPr>
              <a:t>); </a:t>
            </a:r>
            <a:endParaRPr b="0" i="0" sz="12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Courier New"/>
                <a:ea typeface="Courier New"/>
                <a:cs typeface="Courier New"/>
                <a:sym typeface="Courier New"/>
              </a:rPr>
              <a:t>}</a:t>
            </a:r>
            <a:endParaRPr b="0" i="0" sz="12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Catamaran"/>
                <a:ea typeface="Catamaran"/>
                <a:cs typeface="Catamaran"/>
                <a:sym typeface="Catamaran"/>
              </a:rPr>
              <a:t>Output:</a:t>
            </a:r>
            <a:endParaRPr b="0" i="0" sz="12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Courier New"/>
                <a:ea typeface="Courier New"/>
                <a:cs typeface="Courier New"/>
                <a:sym typeface="Courier New"/>
              </a:rPr>
              <a:t>a is greater than b</a:t>
            </a:r>
            <a:endParaRPr b="0" i="0" sz="1200" u="none" cap="none" strike="noStrike">
              <a:solidFill>
                <a:srgbClr val="000000"/>
              </a:solidFill>
              <a:latin typeface="Courier New"/>
              <a:ea typeface="Courier New"/>
              <a:cs typeface="Courier New"/>
              <a:sym typeface="Courier New"/>
            </a:endParaRPr>
          </a:p>
        </p:txBody>
      </p:sp>
      <p:sp>
        <p:nvSpPr>
          <p:cNvPr id="796" name="Google Shape;796;p115"/>
          <p:cNvSpPr txBox="1"/>
          <p:nvPr>
            <p:ph idx="1" type="body"/>
          </p:nvPr>
        </p:nvSpPr>
        <p:spPr>
          <a:xfrm>
            <a:off x="471900" y="4464925"/>
            <a:ext cx="8222100" cy="4731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The if condition is </a:t>
            </a:r>
            <a:r>
              <a:rPr b="1" lang="en">
                <a:latin typeface="Catamaran"/>
                <a:ea typeface="Catamaran"/>
                <a:cs typeface="Catamaran"/>
                <a:sym typeface="Catamaran"/>
              </a:rPr>
              <a:t>false</a:t>
            </a:r>
            <a:r>
              <a:rPr lang="en">
                <a:latin typeface="Catamaran"/>
                <a:ea typeface="Catamaran"/>
                <a:cs typeface="Catamaran"/>
                <a:sym typeface="Catamaran"/>
              </a:rPr>
              <a:t>, so we go to the else condition.</a:t>
            </a:r>
            <a:endParaRPr>
              <a:latin typeface="Catamaran"/>
              <a:ea typeface="Catamaran"/>
              <a:cs typeface="Catamaran"/>
              <a:sym typeface="Catamaran"/>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0" name="Shape 800"/>
        <p:cNvGrpSpPr/>
        <p:nvPr/>
      </p:nvGrpSpPr>
      <p:grpSpPr>
        <a:xfrm>
          <a:off x="0" y="0"/>
          <a:ext cx="0" cy="0"/>
          <a:chOff x="0" y="0"/>
          <a:chExt cx="0" cy="0"/>
        </a:xfrm>
      </p:grpSpPr>
      <p:sp>
        <p:nvSpPr>
          <p:cNvPr id="801" name="Google Shape;801;p116"/>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latin typeface="Catamaran"/>
                <a:ea typeface="Catamaran"/>
                <a:cs typeface="Catamaran"/>
                <a:sym typeface="Catamaran"/>
              </a:rPr>
              <a:t>Else if</a:t>
            </a:r>
            <a:endParaRPr>
              <a:latin typeface="Catamaran"/>
              <a:ea typeface="Catamaran"/>
              <a:cs typeface="Catamaran"/>
              <a:sym typeface="Catamaran"/>
            </a:endParaRPr>
          </a:p>
        </p:txBody>
      </p:sp>
      <p:sp>
        <p:nvSpPr>
          <p:cNvPr id="802" name="Google Shape;802;p116"/>
          <p:cNvSpPr txBox="1"/>
          <p:nvPr>
            <p:ph idx="1" type="body"/>
          </p:nvPr>
        </p:nvSpPr>
        <p:spPr>
          <a:xfrm>
            <a:off x="471900" y="1854275"/>
            <a:ext cx="8222100" cy="1136700"/>
          </a:xfrm>
          <a:prstGeom prst="rect">
            <a:avLst/>
          </a:prstGeom>
          <a:noFill/>
          <a:ln>
            <a:noFill/>
          </a:ln>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SzPts val="1600"/>
              <a:buFont typeface="Catamaran"/>
              <a:buChar char="●"/>
            </a:pPr>
            <a:r>
              <a:rPr lang="en" sz="1600">
                <a:latin typeface="Catamaran"/>
                <a:ea typeface="Catamaran"/>
                <a:cs typeface="Catamaran"/>
                <a:sym typeface="Catamaran"/>
              </a:rPr>
              <a:t>“</a:t>
            </a:r>
            <a:r>
              <a:rPr lang="en" sz="1400">
                <a:latin typeface="Catamaran"/>
                <a:ea typeface="Catamaran"/>
                <a:cs typeface="Catamaran"/>
                <a:sym typeface="Catamaran"/>
              </a:rPr>
              <a:t>If the previous conditions were not true, then try this condition”</a:t>
            </a:r>
            <a:endParaRPr sz="1400">
              <a:latin typeface="Catamaran"/>
              <a:ea typeface="Catamaran"/>
              <a:cs typeface="Catamaran"/>
              <a:sym typeface="Catamaran"/>
            </a:endParaRPr>
          </a:p>
          <a:p>
            <a:pPr indent="-317500" lvl="0" marL="457200" rtl="0" algn="l">
              <a:lnSpc>
                <a:spcPct val="115000"/>
              </a:lnSpc>
              <a:spcBef>
                <a:spcPts val="0"/>
              </a:spcBef>
              <a:spcAft>
                <a:spcPts val="0"/>
              </a:spcAft>
              <a:buSzPts val="1400"/>
              <a:buFont typeface="Catamaran"/>
              <a:buChar char="●"/>
            </a:pPr>
            <a:r>
              <a:rPr lang="en" sz="1400">
                <a:latin typeface="Catamaran"/>
                <a:ea typeface="Catamaran"/>
                <a:cs typeface="Catamaran"/>
                <a:sym typeface="Catamaran"/>
              </a:rPr>
              <a:t>Else if allows you to have </a:t>
            </a:r>
            <a:r>
              <a:rPr b="1" lang="en" sz="1400">
                <a:latin typeface="Catamaran"/>
                <a:ea typeface="Catamaran"/>
                <a:cs typeface="Catamaran"/>
                <a:sym typeface="Catamaran"/>
              </a:rPr>
              <a:t>additional </a:t>
            </a:r>
            <a:r>
              <a:rPr lang="en" sz="1400">
                <a:latin typeface="Catamaran"/>
                <a:ea typeface="Catamaran"/>
                <a:cs typeface="Catamaran"/>
                <a:sym typeface="Catamaran"/>
              </a:rPr>
              <a:t>conditions in between the if statement and the else statement.</a:t>
            </a:r>
            <a:endParaRPr sz="1400">
              <a:latin typeface="Catamaran"/>
              <a:ea typeface="Catamaran"/>
              <a:cs typeface="Catamaran"/>
              <a:sym typeface="Catamaran"/>
            </a:endParaRPr>
          </a:p>
        </p:txBody>
      </p:sp>
      <p:sp>
        <p:nvSpPr>
          <p:cNvPr id="803" name="Google Shape;803;p116"/>
          <p:cNvSpPr txBox="1"/>
          <p:nvPr/>
        </p:nvSpPr>
        <p:spPr>
          <a:xfrm>
            <a:off x="471900" y="4534200"/>
            <a:ext cx="8222100" cy="3885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00000"/>
              </a:lnSpc>
              <a:spcBef>
                <a:spcPts val="0"/>
              </a:spcBef>
              <a:spcAft>
                <a:spcPts val="0"/>
              </a:spcAft>
              <a:buClr>
                <a:schemeClr val="lt2"/>
              </a:buClr>
              <a:buSzPts val="1800"/>
              <a:buFont typeface="Roboto"/>
              <a:buChar char="●"/>
            </a:pPr>
            <a:r>
              <a:rPr b="1" i="0" lang="en" sz="1800" u="none" cap="none" strike="noStrike">
                <a:solidFill>
                  <a:schemeClr val="lt2"/>
                </a:solidFill>
                <a:latin typeface="Catamaran"/>
                <a:ea typeface="Catamaran"/>
                <a:cs typeface="Catamaran"/>
                <a:sym typeface="Catamaran"/>
              </a:rPr>
              <a:t>a </a:t>
            </a:r>
            <a:r>
              <a:rPr b="0" i="0" lang="en" sz="1800" u="none" cap="none" strike="noStrike">
                <a:solidFill>
                  <a:schemeClr val="lt2"/>
                </a:solidFill>
                <a:latin typeface="Catamaran"/>
                <a:ea typeface="Catamaran"/>
                <a:cs typeface="Catamaran"/>
                <a:sym typeface="Catamaran"/>
              </a:rPr>
              <a:t>and </a:t>
            </a:r>
            <a:r>
              <a:rPr b="1" i="0" lang="en" sz="1800" u="none" cap="none" strike="noStrike">
                <a:solidFill>
                  <a:schemeClr val="lt2"/>
                </a:solidFill>
                <a:latin typeface="Catamaran"/>
                <a:ea typeface="Catamaran"/>
                <a:cs typeface="Catamaran"/>
                <a:sym typeface="Catamaran"/>
              </a:rPr>
              <a:t>b </a:t>
            </a:r>
            <a:r>
              <a:rPr b="0" i="0" lang="en" sz="1800" u="none" cap="none" strike="noStrike">
                <a:solidFill>
                  <a:schemeClr val="lt2"/>
                </a:solidFill>
                <a:latin typeface="Catamaran"/>
                <a:ea typeface="Catamaran"/>
                <a:cs typeface="Catamaran"/>
                <a:sym typeface="Catamaran"/>
              </a:rPr>
              <a:t>are equal, so the first condition is </a:t>
            </a:r>
            <a:r>
              <a:rPr i="0" lang="en" sz="1800" u="none" cap="none" strike="noStrike">
                <a:solidFill>
                  <a:schemeClr val="lt2"/>
                </a:solidFill>
                <a:latin typeface="Catamaran"/>
                <a:ea typeface="Catamaran"/>
                <a:cs typeface="Catamaran"/>
                <a:sym typeface="Catamaran"/>
              </a:rPr>
              <a:t>not true</a:t>
            </a:r>
            <a:r>
              <a:rPr b="0" i="0" lang="en" sz="1800" u="none" cap="none" strike="noStrike">
                <a:solidFill>
                  <a:schemeClr val="lt2"/>
                </a:solidFill>
                <a:latin typeface="Catamaran"/>
                <a:ea typeface="Catamaran"/>
                <a:cs typeface="Catamaran"/>
                <a:sym typeface="Catamaran"/>
              </a:rPr>
              <a:t>, but the </a:t>
            </a:r>
            <a:r>
              <a:rPr lang="en" sz="1800">
                <a:solidFill>
                  <a:schemeClr val="lt2"/>
                </a:solidFill>
                <a:latin typeface="Catamaran"/>
                <a:ea typeface="Catamaran"/>
                <a:cs typeface="Catamaran"/>
                <a:sym typeface="Catamaran"/>
              </a:rPr>
              <a:t>else if </a:t>
            </a:r>
            <a:r>
              <a:rPr b="0" i="0" lang="en" sz="1800" u="none" cap="none" strike="noStrike">
                <a:solidFill>
                  <a:schemeClr val="lt2"/>
                </a:solidFill>
                <a:latin typeface="Catamaran"/>
                <a:ea typeface="Catamaran"/>
                <a:cs typeface="Catamaran"/>
                <a:sym typeface="Catamaran"/>
              </a:rPr>
              <a:t>condition is true</a:t>
            </a:r>
            <a:endParaRPr b="0" i="0" sz="1800" u="none" cap="none" strike="noStrike">
              <a:solidFill>
                <a:schemeClr val="lt2"/>
              </a:solidFill>
              <a:latin typeface="Catamaran"/>
              <a:ea typeface="Catamaran"/>
              <a:cs typeface="Catamaran"/>
              <a:sym typeface="Catamaran"/>
            </a:endParaRPr>
          </a:p>
        </p:txBody>
      </p:sp>
      <p:sp>
        <p:nvSpPr>
          <p:cNvPr id="804" name="Google Shape;804;p116"/>
          <p:cNvSpPr txBox="1"/>
          <p:nvPr/>
        </p:nvSpPr>
        <p:spPr>
          <a:xfrm>
            <a:off x="460950" y="2518525"/>
            <a:ext cx="5757900" cy="20262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000" u="none" cap="none" strike="noStrike">
                <a:solidFill>
                  <a:srgbClr val="000000"/>
                </a:solidFill>
                <a:latin typeface="Roboto"/>
                <a:ea typeface="Roboto"/>
                <a:cs typeface="Roboto"/>
                <a:sym typeface="Roboto"/>
              </a:rPr>
              <a:t>Code:</a:t>
            </a:r>
            <a:endParaRPr b="0" i="0" sz="10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rPr b="0" i="0" lang="en" sz="1000" u="none" cap="none" strike="noStrike">
                <a:solidFill>
                  <a:srgbClr val="BF39C0"/>
                </a:solidFill>
                <a:latin typeface="Courier New"/>
                <a:ea typeface="Courier New"/>
                <a:cs typeface="Courier New"/>
                <a:sym typeface="Courier New"/>
              </a:rPr>
              <a:t>int </a:t>
            </a:r>
            <a:r>
              <a:rPr b="0" i="0" lang="en" sz="1000" u="none" cap="none" strike="noStrike">
                <a:solidFill>
                  <a:srgbClr val="000000"/>
                </a:solidFill>
                <a:latin typeface="Courier New"/>
                <a:ea typeface="Courier New"/>
                <a:cs typeface="Courier New"/>
                <a:sym typeface="Courier New"/>
              </a:rPr>
              <a:t>a = 200;</a:t>
            </a:r>
            <a:endParaRPr b="0" i="0" sz="10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200"/>
              <a:buFont typeface="Arial"/>
              <a:buNone/>
            </a:pPr>
            <a:r>
              <a:rPr b="0" i="0" lang="en" sz="1000" u="none" cap="none" strike="noStrike">
                <a:solidFill>
                  <a:srgbClr val="BF39C0"/>
                </a:solidFill>
                <a:latin typeface="Courier New"/>
                <a:ea typeface="Courier New"/>
                <a:cs typeface="Courier New"/>
                <a:sym typeface="Courier New"/>
              </a:rPr>
              <a:t>int </a:t>
            </a:r>
            <a:r>
              <a:rPr b="0" i="0" lang="en" sz="1000" u="none" cap="none" strike="noStrike">
                <a:solidFill>
                  <a:srgbClr val="000000"/>
                </a:solidFill>
                <a:latin typeface="Courier New"/>
                <a:ea typeface="Courier New"/>
                <a:cs typeface="Courier New"/>
                <a:sym typeface="Courier New"/>
              </a:rPr>
              <a:t>b = 33;</a:t>
            </a:r>
            <a:endParaRPr b="0" i="0" sz="10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200"/>
              <a:buFont typeface="Arial"/>
              <a:buNone/>
            </a:pPr>
            <a:r>
              <a:rPr b="0" i="0" lang="en" sz="1000" u="none" cap="none" strike="noStrike">
                <a:solidFill>
                  <a:srgbClr val="38761D"/>
                </a:solidFill>
                <a:latin typeface="Courier New"/>
                <a:ea typeface="Courier New"/>
                <a:cs typeface="Courier New"/>
                <a:sym typeface="Courier New"/>
              </a:rPr>
              <a:t>if</a:t>
            </a:r>
            <a:r>
              <a:rPr b="0" i="0" lang="en" sz="1000" u="none" cap="none" strike="noStrike">
                <a:solidFill>
                  <a:srgbClr val="000000"/>
                </a:solidFill>
                <a:latin typeface="Courier New"/>
                <a:ea typeface="Courier New"/>
                <a:cs typeface="Courier New"/>
                <a:sym typeface="Courier New"/>
              </a:rPr>
              <a:t> (b &gt; a){</a:t>
            </a:r>
            <a:endParaRPr b="0" i="0" sz="10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200"/>
              <a:buFont typeface="Arial"/>
              <a:buNone/>
            </a:pPr>
            <a:r>
              <a:rPr b="0" i="0" lang="en" sz="1000" u="none" cap="none" strike="noStrike">
                <a:solidFill>
                  <a:srgbClr val="000000"/>
                </a:solidFill>
                <a:latin typeface="Courier New"/>
                <a:ea typeface="Courier New"/>
                <a:cs typeface="Courier New"/>
                <a:sym typeface="Courier New"/>
              </a:rPr>
              <a:t>	</a:t>
            </a:r>
            <a:r>
              <a:rPr lang="en" sz="1000">
                <a:solidFill>
                  <a:srgbClr val="38761D"/>
                </a:solidFill>
                <a:latin typeface="Courier New"/>
                <a:ea typeface="Courier New"/>
                <a:cs typeface="Courier New"/>
                <a:sym typeface="Courier New"/>
              </a:rPr>
              <a:t>System.out.println</a:t>
            </a:r>
            <a:r>
              <a:rPr b="0" i="0" lang="en" sz="1000" u="none" cap="none" strike="noStrike">
                <a:solidFill>
                  <a:srgbClr val="000000"/>
                </a:solidFill>
                <a:latin typeface="Courier New"/>
                <a:ea typeface="Courier New"/>
                <a:cs typeface="Courier New"/>
                <a:sym typeface="Courier New"/>
              </a:rPr>
              <a:t>(</a:t>
            </a:r>
            <a:r>
              <a:rPr lang="en" sz="1000">
                <a:solidFill>
                  <a:srgbClr val="CC0000"/>
                </a:solidFill>
                <a:latin typeface="Courier New"/>
                <a:ea typeface="Courier New"/>
                <a:cs typeface="Courier New"/>
                <a:sym typeface="Courier New"/>
              </a:rPr>
              <a:t>"</a:t>
            </a:r>
            <a:r>
              <a:rPr b="0" i="0" lang="en" sz="1000" u="none" cap="none" strike="noStrike">
                <a:solidFill>
                  <a:srgbClr val="CC0000"/>
                </a:solidFill>
                <a:latin typeface="Courier New"/>
                <a:ea typeface="Courier New"/>
                <a:cs typeface="Courier New"/>
                <a:sym typeface="Courier New"/>
              </a:rPr>
              <a:t>b is greater than a</a:t>
            </a:r>
            <a:r>
              <a:rPr lang="en" sz="1000">
                <a:solidFill>
                  <a:srgbClr val="CC0000"/>
                </a:solidFill>
                <a:latin typeface="Courier New"/>
                <a:ea typeface="Courier New"/>
                <a:cs typeface="Courier New"/>
                <a:sym typeface="Courier New"/>
              </a:rPr>
              <a:t>"</a:t>
            </a:r>
            <a:r>
              <a:rPr b="0" i="0" lang="en" sz="1000" u="none" cap="none" strike="noStrike">
                <a:solidFill>
                  <a:srgbClr val="000000"/>
                </a:solidFill>
                <a:latin typeface="Courier New"/>
                <a:ea typeface="Courier New"/>
                <a:cs typeface="Courier New"/>
                <a:sym typeface="Courier New"/>
              </a:rPr>
              <a:t>); </a:t>
            </a:r>
            <a:endParaRPr sz="1000">
              <a:latin typeface="Courier New"/>
              <a:ea typeface="Courier New"/>
              <a:cs typeface="Courier New"/>
              <a:sym typeface="Courier New"/>
            </a:endParaRPr>
          </a:p>
          <a:p>
            <a:pPr indent="0" lvl="0" marL="0" rtl="0" algn="l">
              <a:spcBef>
                <a:spcPts val="0"/>
              </a:spcBef>
              <a:spcAft>
                <a:spcPts val="0"/>
              </a:spcAft>
              <a:buClr>
                <a:srgbClr val="000000"/>
              </a:buClr>
              <a:buSzPts val="1200"/>
              <a:buFont typeface="Arial"/>
              <a:buNone/>
            </a:pPr>
            <a:r>
              <a:rPr lang="en" sz="1000">
                <a:latin typeface="Courier New"/>
                <a:ea typeface="Courier New"/>
                <a:cs typeface="Courier New"/>
                <a:sym typeface="Courier New"/>
              </a:rPr>
              <a:t>} </a:t>
            </a:r>
            <a:r>
              <a:rPr b="0" i="0" lang="en" sz="1000" u="none" cap="none" strike="noStrike">
                <a:solidFill>
                  <a:srgbClr val="38761D"/>
                </a:solidFill>
                <a:latin typeface="Courier New"/>
                <a:ea typeface="Courier New"/>
                <a:cs typeface="Courier New"/>
                <a:sym typeface="Courier New"/>
              </a:rPr>
              <a:t>else if</a:t>
            </a:r>
            <a:r>
              <a:rPr b="0" i="0" lang="en" sz="1000" u="none" cap="none" strike="noStrike">
                <a:solidFill>
                  <a:srgbClr val="000000"/>
                </a:solidFill>
                <a:latin typeface="Courier New"/>
                <a:ea typeface="Courier New"/>
                <a:cs typeface="Courier New"/>
                <a:sym typeface="Courier New"/>
              </a:rPr>
              <a:t> (a == b){</a:t>
            </a:r>
            <a:endParaRPr b="0" i="0" sz="10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200"/>
              <a:buFont typeface="Arial"/>
              <a:buNone/>
            </a:pPr>
            <a:r>
              <a:rPr b="0" i="0" lang="en" sz="1000" u="none" cap="none" strike="noStrike">
                <a:solidFill>
                  <a:srgbClr val="000000"/>
                </a:solidFill>
                <a:latin typeface="Courier New"/>
                <a:ea typeface="Courier New"/>
                <a:cs typeface="Courier New"/>
                <a:sym typeface="Courier New"/>
              </a:rPr>
              <a:t>	</a:t>
            </a:r>
            <a:r>
              <a:rPr lang="en" sz="1000">
                <a:solidFill>
                  <a:srgbClr val="38761D"/>
                </a:solidFill>
                <a:latin typeface="Courier New"/>
                <a:ea typeface="Courier New"/>
                <a:cs typeface="Courier New"/>
                <a:sym typeface="Courier New"/>
              </a:rPr>
              <a:t>System.out.println</a:t>
            </a:r>
            <a:r>
              <a:rPr b="0" i="0" lang="en" sz="1000" u="none" cap="none" strike="noStrike">
                <a:solidFill>
                  <a:srgbClr val="000000"/>
                </a:solidFill>
                <a:latin typeface="Courier New"/>
                <a:ea typeface="Courier New"/>
                <a:cs typeface="Courier New"/>
                <a:sym typeface="Courier New"/>
              </a:rPr>
              <a:t>(</a:t>
            </a:r>
            <a:r>
              <a:rPr lang="en" sz="1000">
                <a:solidFill>
                  <a:srgbClr val="CC0000"/>
                </a:solidFill>
                <a:latin typeface="Courier New"/>
                <a:ea typeface="Courier New"/>
                <a:cs typeface="Courier New"/>
                <a:sym typeface="Courier New"/>
              </a:rPr>
              <a:t>"</a:t>
            </a:r>
            <a:r>
              <a:rPr b="0" i="0" lang="en" sz="1000" u="none" cap="none" strike="noStrike">
                <a:solidFill>
                  <a:srgbClr val="CC0000"/>
                </a:solidFill>
                <a:latin typeface="Courier New"/>
                <a:ea typeface="Courier New"/>
                <a:cs typeface="Courier New"/>
                <a:sym typeface="Courier New"/>
              </a:rPr>
              <a:t>a and b are equal</a:t>
            </a:r>
            <a:r>
              <a:rPr lang="en" sz="1000">
                <a:solidFill>
                  <a:srgbClr val="CC0000"/>
                </a:solidFill>
                <a:latin typeface="Courier New"/>
                <a:ea typeface="Courier New"/>
                <a:cs typeface="Courier New"/>
                <a:sym typeface="Courier New"/>
              </a:rPr>
              <a:t>"</a:t>
            </a:r>
            <a:r>
              <a:rPr b="0" i="0" lang="en" sz="1000" u="none" cap="none" strike="noStrike">
                <a:solidFill>
                  <a:srgbClr val="000000"/>
                </a:solidFill>
                <a:latin typeface="Courier New"/>
                <a:ea typeface="Courier New"/>
                <a:cs typeface="Courier New"/>
                <a:sym typeface="Courier New"/>
              </a:rPr>
              <a:t>); </a:t>
            </a:r>
            <a:endParaRPr b="0" i="0" sz="1000" u="none" cap="none" strike="noStrike">
              <a:solidFill>
                <a:srgbClr val="000000"/>
              </a:solidFill>
              <a:latin typeface="Courier New"/>
              <a:ea typeface="Courier New"/>
              <a:cs typeface="Courier New"/>
              <a:sym typeface="Courier New"/>
            </a:endParaRPr>
          </a:p>
          <a:p>
            <a:pPr indent="0" lvl="0" marL="0" rtl="0" algn="l">
              <a:spcBef>
                <a:spcPts val="0"/>
              </a:spcBef>
              <a:spcAft>
                <a:spcPts val="0"/>
              </a:spcAft>
              <a:buClr>
                <a:srgbClr val="000000"/>
              </a:buClr>
              <a:buSzPts val="1200"/>
              <a:buFont typeface="Arial"/>
              <a:buNone/>
            </a:pPr>
            <a:r>
              <a:rPr lang="en" sz="1000">
                <a:latin typeface="Courier New"/>
                <a:ea typeface="Courier New"/>
                <a:cs typeface="Courier New"/>
                <a:sym typeface="Courier New"/>
              </a:rPr>
              <a:t>} </a:t>
            </a:r>
            <a:r>
              <a:rPr b="0" i="0" lang="en" sz="1000" u="none" cap="none" strike="noStrike">
                <a:solidFill>
                  <a:srgbClr val="38761D"/>
                </a:solidFill>
                <a:latin typeface="Courier New"/>
                <a:ea typeface="Courier New"/>
                <a:cs typeface="Courier New"/>
                <a:sym typeface="Courier New"/>
              </a:rPr>
              <a:t>else </a:t>
            </a:r>
            <a:r>
              <a:rPr b="0" i="0" lang="en" sz="1000" u="none" cap="none" strike="noStrike">
                <a:solidFill>
                  <a:srgbClr val="000000"/>
                </a:solidFill>
                <a:latin typeface="Courier New"/>
                <a:ea typeface="Courier New"/>
                <a:cs typeface="Courier New"/>
                <a:sym typeface="Courier New"/>
              </a:rPr>
              <a:t>{</a:t>
            </a:r>
            <a:endParaRPr b="0" i="0" sz="10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200"/>
              <a:buFont typeface="Arial"/>
              <a:buNone/>
            </a:pPr>
            <a:r>
              <a:rPr b="0" i="0" lang="en" sz="1000" u="none" cap="none" strike="noStrike">
                <a:solidFill>
                  <a:srgbClr val="000000"/>
                </a:solidFill>
                <a:latin typeface="Courier New"/>
                <a:ea typeface="Courier New"/>
                <a:cs typeface="Courier New"/>
                <a:sym typeface="Courier New"/>
              </a:rPr>
              <a:t>	</a:t>
            </a:r>
            <a:r>
              <a:rPr lang="en" sz="1000">
                <a:solidFill>
                  <a:srgbClr val="38761D"/>
                </a:solidFill>
                <a:latin typeface="Courier New"/>
                <a:ea typeface="Courier New"/>
                <a:cs typeface="Courier New"/>
                <a:sym typeface="Courier New"/>
              </a:rPr>
              <a:t>System.out.println</a:t>
            </a:r>
            <a:r>
              <a:rPr b="0" i="0" lang="en" sz="1000" u="none" cap="none" strike="noStrike">
                <a:solidFill>
                  <a:srgbClr val="000000"/>
                </a:solidFill>
                <a:latin typeface="Courier New"/>
                <a:ea typeface="Courier New"/>
                <a:cs typeface="Courier New"/>
                <a:sym typeface="Courier New"/>
              </a:rPr>
              <a:t>(</a:t>
            </a:r>
            <a:r>
              <a:rPr lang="en" sz="1000">
                <a:solidFill>
                  <a:srgbClr val="CC0000"/>
                </a:solidFill>
                <a:latin typeface="Courier New"/>
                <a:ea typeface="Courier New"/>
                <a:cs typeface="Courier New"/>
                <a:sym typeface="Courier New"/>
              </a:rPr>
              <a:t>"</a:t>
            </a:r>
            <a:r>
              <a:rPr b="0" i="0" lang="en" sz="1000" u="none" cap="none" strike="noStrike">
                <a:solidFill>
                  <a:srgbClr val="CC0000"/>
                </a:solidFill>
                <a:latin typeface="Courier New"/>
                <a:ea typeface="Courier New"/>
                <a:cs typeface="Courier New"/>
                <a:sym typeface="Courier New"/>
              </a:rPr>
              <a:t>a is greater than b</a:t>
            </a:r>
            <a:r>
              <a:rPr lang="en" sz="1000">
                <a:solidFill>
                  <a:srgbClr val="CC0000"/>
                </a:solidFill>
                <a:latin typeface="Courier New"/>
                <a:ea typeface="Courier New"/>
                <a:cs typeface="Courier New"/>
                <a:sym typeface="Courier New"/>
              </a:rPr>
              <a:t>"</a:t>
            </a:r>
            <a:r>
              <a:rPr b="0" i="0" lang="en" sz="1000" u="none" cap="none" strike="noStrike">
                <a:solidFill>
                  <a:srgbClr val="000000"/>
                </a:solidFill>
                <a:latin typeface="Courier New"/>
                <a:ea typeface="Courier New"/>
                <a:cs typeface="Courier New"/>
                <a:sym typeface="Courier New"/>
              </a:rPr>
              <a:t>); </a:t>
            </a:r>
            <a:endParaRPr b="0" i="0" sz="10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200"/>
              <a:buFont typeface="Arial"/>
              <a:buNone/>
            </a:pPr>
            <a:r>
              <a:rPr b="0" i="0" lang="en" sz="1000" u="none" cap="none" strike="noStrike">
                <a:solidFill>
                  <a:srgbClr val="000000"/>
                </a:solidFill>
                <a:latin typeface="Courier New"/>
                <a:ea typeface="Courier New"/>
                <a:cs typeface="Courier New"/>
                <a:sym typeface="Courier New"/>
              </a:rPr>
              <a:t>}</a:t>
            </a:r>
            <a:endParaRPr b="0" i="0" sz="10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200"/>
              <a:buFont typeface="Arial"/>
              <a:buNone/>
            </a:pPr>
            <a:r>
              <a:rPr b="0" i="0" lang="en" sz="1000" u="none" cap="none" strike="noStrike">
                <a:solidFill>
                  <a:srgbClr val="000000"/>
                </a:solidFill>
                <a:latin typeface="Catamaran"/>
                <a:ea typeface="Catamaran"/>
                <a:cs typeface="Catamaran"/>
                <a:sym typeface="Catamaran"/>
              </a:rPr>
              <a:t>Output:</a:t>
            </a:r>
            <a:endParaRPr b="0" i="0" sz="10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200"/>
              <a:buFont typeface="Arial"/>
              <a:buNone/>
            </a:pPr>
            <a:r>
              <a:rPr b="0" i="0" lang="en" sz="1000" u="none" cap="none" strike="noStrike">
                <a:solidFill>
                  <a:srgbClr val="000000"/>
                </a:solidFill>
                <a:latin typeface="Courier New"/>
                <a:ea typeface="Courier New"/>
                <a:cs typeface="Courier New"/>
                <a:sym typeface="Courier New"/>
              </a:rPr>
              <a:t>a is greater than b</a:t>
            </a:r>
            <a:endParaRPr b="0" i="0" sz="1000" u="none" cap="none" strike="noStrike">
              <a:solidFill>
                <a:srgbClr val="000000"/>
              </a:solidFill>
              <a:latin typeface="Courier New"/>
              <a:ea typeface="Courier New"/>
              <a:cs typeface="Courier New"/>
              <a:sym typeface="Courier New"/>
            </a:endParaRPr>
          </a:p>
        </p:txBody>
      </p:sp>
      <p:sp>
        <p:nvSpPr>
          <p:cNvPr id="805" name="Google Shape;805;p116"/>
          <p:cNvSpPr txBox="1"/>
          <p:nvPr/>
        </p:nvSpPr>
        <p:spPr>
          <a:xfrm>
            <a:off x="6491700" y="2904725"/>
            <a:ext cx="2411100" cy="1019700"/>
          </a:xfrm>
          <a:prstGeom prst="rect">
            <a:avLst/>
          </a:prstGeom>
          <a:solidFill>
            <a:srgbClr val="FFE5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 u="none" cap="none" strike="noStrike">
                <a:solidFill>
                  <a:srgbClr val="000000"/>
                </a:solidFill>
                <a:latin typeface="Catamaran"/>
                <a:ea typeface="Catamaran"/>
                <a:cs typeface="Catamaran"/>
                <a:sym typeface="Catamaran"/>
              </a:rPr>
              <a:t>Note:</a:t>
            </a:r>
            <a:endParaRPr b="1" i="0" u="none" cap="none" strike="noStrike">
              <a:solidFill>
                <a:srgbClr val="000000"/>
              </a:solidFill>
              <a:latin typeface="Catamaran"/>
              <a:ea typeface="Catamaran"/>
              <a:cs typeface="Catamaran"/>
              <a:sym typeface="Catamaran"/>
            </a:endParaRPr>
          </a:p>
          <a:p>
            <a:pPr indent="-317500" lvl="0" marL="457200" marR="0" rtl="0" algn="l">
              <a:lnSpc>
                <a:spcPct val="100000"/>
              </a:lnSpc>
              <a:spcBef>
                <a:spcPts val="0"/>
              </a:spcBef>
              <a:spcAft>
                <a:spcPts val="0"/>
              </a:spcAft>
              <a:buClr>
                <a:srgbClr val="000000"/>
              </a:buClr>
              <a:buSzPts val="1400"/>
              <a:buFont typeface="Roboto"/>
              <a:buChar char="●"/>
            </a:pPr>
            <a:r>
              <a:rPr lang="en">
                <a:latin typeface="Catamaran"/>
                <a:ea typeface="Catamaran"/>
                <a:cs typeface="Catamaran"/>
                <a:sym typeface="Catamaran"/>
              </a:rPr>
              <a:t>You can have as many else-if statements as you want.</a:t>
            </a:r>
            <a:endParaRPr b="0" i="0" sz="1400" u="none" cap="none" strike="noStrike">
              <a:solidFill>
                <a:srgbClr val="000000"/>
              </a:solidFill>
              <a:latin typeface="Roboto"/>
              <a:ea typeface="Roboto"/>
              <a:cs typeface="Roboto"/>
              <a:sym typeface="Roboto"/>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9" name="Shape 809"/>
        <p:cNvGrpSpPr/>
        <p:nvPr/>
      </p:nvGrpSpPr>
      <p:grpSpPr>
        <a:xfrm>
          <a:off x="0" y="0"/>
          <a:ext cx="0" cy="0"/>
          <a:chOff x="0" y="0"/>
          <a:chExt cx="0" cy="0"/>
        </a:xfrm>
      </p:grpSpPr>
      <p:sp>
        <p:nvSpPr>
          <p:cNvPr id="810" name="Google Shape;810;p117"/>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latin typeface="Catamaran"/>
                <a:ea typeface="Catamaran"/>
                <a:cs typeface="Catamaran"/>
                <a:sym typeface="Catamaran"/>
              </a:rPr>
              <a:t>Breaking it down...</a:t>
            </a:r>
            <a:endParaRPr>
              <a:latin typeface="Catamaran"/>
              <a:ea typeface="Catamaran"/>
              <a:cs typeface="Catamaran"/>
              <a:sym typeface="Catamaran"/>
            </a:endParaRPr>
          </a:p>
        </p:txBody>
      </p:sp>
      <p:sp>
        <p:nvSpPr>
          <p:cNvPr id="811" name="Google Shape;811;p117"/>
          <p:cNvSpPr txBox="1"/>
          <p:nvPr/>
        </p:nvSpPr>
        <p:spPr>
          <a:xfrm>
            <a:off x="308550" y="2366125"/>
            <a:ext cx="4111200" cy="21342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000" u="none" cap="none" strike="noStrike">
                <a:solidFill>
                  <a:srgbClr val="000000"/>
                </a:solidFill>
                <a:latin typeface="Roboto"/>
                <a:ea typeface="Roboto"/>
                <a:cs typeface="Roboto"/>
                <a:sym typeface="Roboto"/>
              </a:rPr>
              <a:t>Code:</a:t>
            </a:r>
            <a:endParaRPr b="0" i="0" sz="10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rPr b="0" i="0" lang="en" sz="1000" u="none" cap="none" strike="noStrike">
                <a:solidFill>
                  <a:srgbClr val="BF39C0"/>
                </a:solidFill>
                <a:latin typeface="Courier New"/>
                <a:ea typeface="Courier New"/>
                <a:cs typeface="Courier New"/>
                <a:sym typeface="Courier New"/>
              </a:rPr>
              <a:t>int </a:t>
            </a:r>
            <a:r>
              <a:rPr b="0" i="0" lang="en" sz="1000" u="none" cap="none" strike="noStrike">
                <a:solidFill>
                  <a:srgbClr val="000000"/>
                </a:solidFill>
                <a:latin typeface="Courier New"/>
                <a:ea typeface="Courier New"/>
                <a:cs typeface="Courier New"/>
                <a:sym typeface="Courier New"/>
              </a:rPr>
              <a:t>a = 200;</a:t>
            </a:r>
            <a:endParaRPr b="0" i="0" sz="10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200"/>
              <a:buFont typeface="Arial"/>
              <a:buNone/>
            </a:pPr>
            <a:r>
              <a:rPr b="0" i="0" lang="en" sz="1000" u="none" cap="none" strike="noStrike">
                <a:solidFill>
                  <a:srgbClr val="BF39C0"/>
                </a:solidFill>
                <a:latin typeface="Courier New"/>
                <a:ea typeface="Courier New"/>
                <a:cs typeface="Courier New"/>
                <a:sym typeface="Courier New"/>
              </a:rPr>
              <a:t>int </a:t>
            </a:r>
            <a:r>
              <a:rPr b="0" i="0" lang="en" sz="1000" u="none" cap="none" strike="noStrike">
                <a:solidFill>
                  <a:srgbClr val="000000"/>
                </a:solidFill>
                <a:latin typeface="Courier New"/>
                <a:ea typeface="Courier New"/>
                <a:cs typeface="Courier New"/>
                <a:sym typeface="Courier New"/>
              </a:rPr>
              <a:t>b = 33;</a:t>
            </a:r>
            <a:endParaRPr b="0" i="0" sz="10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200"/>
              <a:buFont typeface="Arial"/>
              <a:buNone/>
            </a:pPr>
            <a:r>
              <a:rPr b="0" i="0" lang="en" sz="1000" u="none" cap="none" strike="noStrike">
                <a:solidFill>
                  <a:srgbClr val="38761D"/>
                </a:solidFill>
                <a:latin typeface="Courier New"/>
                <a:ea typeface="Courier New"/>
                <a:cs typeface="Courier New"/>
                <a:sym typeface="Courier New"/>
              </a:rPr>
              <a:t>if</a:t>
            </a:r>
            <a:r>
              <a:rPr b="0" i="0" lang="en" sz="1000" u="none" cap="none" strike="noStrike">
                <a:solidFill>
                  <a:srgbClr val="000000"/>
                </a:solidFill>
                <a:latin typeface="Courier New"/>
                <a:ea typeface="Courier New"/>
                <a:cs typeface="Courier New"/>
                <a:sym typeface="Courier New"/>
              </a:rPr>
              <a:t> (b &gt; a){</a:t>
            </a:r>
            <a:endParaRPr b="0" i="0" sz="10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200"/>
              <a:buFont typeface="Arial"/>
              <a:buNone/>
            </a:pPr>
            <a:r>
              <a:rPr b="0" i="0" lang="en" sz="1000" u="none" cap="none" strike="noStrike">
                <a:solidFill>
                  <a:srgbClr val="000000"/>
                </a:solidFill>
                <a:latin typeface="Courier New"/>
                <a:ea typeface="Courier New"/>
                <a:cs typeface="Courier New"/>
                <a:sym typeface="Courier New"/>
              </a:rPr>
              <a:t>	</a:t>
            </a:r>
            <a:r>
              <a:rPr lang="en" sz="1000">
                <a:solidFill>
                  <a:srgbClr val="38761D"/>
                </a:solidFill>
                <a:latin typeface="Courier New"/>
                <a:ea typeface="Courier New"/>
                <a:cs typeface="Courier New"/>
                <a:sym typeface="Courier New"/>
              </a:rPr>
              <a:t>System.out.println</a:t>
            </a:r>
            <a:r>
              <a:rPr b="0" i="0" lang="en" sz="1000" u="none" cap="none" strike="noStrike">
                <a:solidFill>
                  <a:srgbClr val="000000"/>
                </a:solidFill>
                <a:latin typeface="Courier New"/>
                <a:ea typeface="Courier New"/>
                <a:cs typeface="Courier New"/>
                <a:sym typeface="Courier New"/>
              </a:rPr>
              <a:t>(</a:t>
            </a:r>
            <a:r>
              <a:rPr lang="en" sz="1000">
                <a:solidFill>
                  <a:srgbClr val="CC0000"/>
                </a:solidFill>
                <a:latin typeface="Courier New"/>
                <a:ea typeface="Courier New"/>
                <a:cs typeface="Courier New"/>
                <a:sym typeface="Courier New"/>
              </a:rPr>
              <a:t>"</a:t>
            </a:r>
            <a:r>
              <a:rPr b="0" i="0" lang="en" sz="1000" u="none" cap="none" strike="noStrike">
                <a:solidFill>
                  <a:srgbClr val="CC0000"/>
                </a:solidFill>
                <a:latin typeface="Courier New"/>
                <a:ea typeface="Courier New"/>
                <a:cs typeface="Courier New"/>
                <a:sym typeface="Courier New"/>
              </a:rPr>
              <a:t>b is greater than a</a:t>
            </a:r>
            <a:r>
              <a:rPr lang="en" sz="1000">
                <a:solidFill>
                  <a:srgbClr val="CC0000"/>
                </a:solidFill>
                <a:latin typeface="Courier New"/>
                <a:ea typeface="Courier New"/>
                <a:cs typeface="Courier New"/>
                <a:sym typeface="Courier New"/>
              </a:rPr>
              <a:t>"</a:t>
            </a:r>
            <a:r>
              <a:rPr b="0" i="0" lang="en" sz="1000" u="none" cap="none" strike="noStrike">
                <a:solidFill>
                  <a:srgbClr val="000000"/>
                </a:solidFill>
                <a:latin typeface="Courier New"/>
                <a:ea typeface="Courier New"/>
                <a:cs typeface="Courier New"/>
                <a:sym typeface="Courier New"/>
              </a:rPr>
              <a:t>); </a:t>
            </a:r>
            <a:endParaRPr b="0" i="0" sz="10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200"/>
              <a:buFont typeface="Arial"/>
              <a:buNone/>
            </a:pPr>
            <a:r>
              <a:rPr lang="en" sz="1000">
                <a:latin typeface="Courier New"/>
                <a:ea typeface="Courier New"/>
                <a:cs typeface="Courier New"/>
                <a:sym typeface="Courier New"/>
              </a:rPr>
              <a:t>} </a:t>
            </a:r>
            <a:r>
              <a:rPr b="0" i="0" lang="en" sz="1000" u="none" cap="none" strike="noStrike">
                <a:solidFill>
                  <a:srgbClr val="38761D"/>
                </a:solidFill>
                <a:latin typeface="Courier New"/>
                <a:ea typeface="Courier New"/>
                <a:cs typeface="Courier New"/>
                <a:sym typeface="Courier New"/>
              </a:rPr>
              <a:t>else if</a:t>
            </a:r>
            <a:r>
              <a:rPr b="0" i="0" lang="en" sz="1000" u="none" cap="none" strike="noStrike">
                <a:solidFill>
                  <a:srgbClr val="000000"/>
                </a:solidFill>
                <a:latin typeface="Courier New"/>
                <a:ea typeface="Courier New"/>
                <a:cs typeface="Courier New"/>
                <a:sym typeface="Courier New"/>
              </a:rPr>
              <a:t> (a == b){</a:t>
            </a:r>
            <a:endParaRPr b="0" i="0" sz="10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200"/>
              <a:buFont typeface="Arial"/>
              <a:buNone/>
            </a:pPr>
            <a:r>
              <a:rPr b="0" i="0" lang="en" sz="1000" u="none" cap="none" strike="noStrike">
                <a:solidFill>
                  <a:srgbClr val="000000"/>
                </a:solidFill>
                <a:latin typeface="Courier New"/>
                <a:ea typeface="Courier New"/>
                <a:cs typeface="Courier New"/>
                <a:sym typeface="Courier New"/>
              </a:rPr>
              <a:t>	</a:t>
            </a:r>
            <a:r>
              <a:rPr lang="en" sz="1000">
                <a:solidFill>
                  <a:srgbClr val="38761D"/>
                </a:solidFill>
                <a:latin typeface="Courier New"/>
                <a:ea typeface="Courier New"/>
                <a:cs typeface="Courier New"/>
                <a:sym typeface="Courier New"/>
              </a:rPr>
              <a:t>System.out.println</a:t>
            </a:r>
            <a:r>
              <a:rPr b="0" i="0" lang="en" sz="1000" u="none" cap="none" strike="noStrike">
                <a:solidFill>
                  <a:srgbClr val="000000"/>
                </a:solidFill>
                <a:latin typeface="Courier New"/>
                <a:ea typeface="Courier New"/>
                <a:cs typeface="Courier New"/>
                <a:sym typeface="Courier New"/>
              </a:rPr>
              <a:t>(</a:t>
            </a:r>
            <a:r>
              <a:rPr lang="en" sz="1000">
                <a:solidFill>
                  <a:srgbClr val="CC0000"/>
                </a:solidFill>
                <a:latin typeface="Courier New"/>
                <a:ea typeface="Courier New"/>
                <a:cs typeface="Courier New"/>
                <a:sym typeface="Courier New"/>
              </a:rPr>
              <a:t>"</a:t>
            </a:r>
            <a:r>
              <a:rPr b="0" i="0" lang="en" sz="1000" u="none" cap="none" strike="noStrike">
                <a:solidFill>
                  <a:srgbClr val="CC0000"/>
                </a:solidFill>
                <a:latin typeface="Courier New"/>
                <a:ea typeface="Courier New"/>
                <a:cs typeface="Courier New"/>
                <a:sym typeface="Courier New"/>
              </a:rPr>
              <a:t>a and b are equal</a:t>
            </a:r>
            <a:r>
              <a:rPr lang="en" sz="1000">
                <a:solidFill>
                  <a:srgbClr val="CC0000"/>
                </a:solidFill>
                <a:latin typeface="Courier New"/>
                <a:ea typeface="Courier New"/>
                <a:cs typeface="Courier New"/>
                <a:sym typeface="Courier New"/>
              </a:rPr>
              <a:t>"</a:t>
            </a:r>
            <a:r>
              <a:rPr b="0" i="0" lang="en" sz="1000" u="none" cap="none" strike="noStrike">
                <a:solidFill>
                  <a:srgbClr val="000000"/>
                </a:solidFill>
                <a:latin typeface="Courier New"/>
                <a:ea typeface="Courier New"/>
                <a:cs typeface="Courier New"/>
                <a:sym typeface="Courier New"/>
              </a:rPr>
              <a:t>); </a:t>
            </a:r>
            <a:endParaRPr sz="1000">
              <a:latin typeface="Courier New"/>
              <a:ea typeface="Courier New"/>
              <a:cs typeface="Courier New"/>
              <a:sym typeface="Courier New"/>
            </a:endParaRPr>
          </a:p>
          <a:p>
            <a:pPr indent="0" lvl="0" marL="0" rtl="0" algn="l">
              <a:spcBef>
                <a:spcPts val="0"/>
              </a:spcBef>
              <a:spcAft>
                <a:spcPts val="0"/>
              </a:spcAft>
              <a:buClr>
                <a:srgbClr val="000000"/>
              </a:buClr>
              <a:buSzPts val="1200"/>
              <a:buFont typeface="Arial"/>
              <a:buNone/>
            </a:pPr>
            <a:r>
              <a:rPr lang="en" sz="1000">
                <a:latin typeface="Courier New"/>
                <a:ea typeface="Courier New"/>
                <a:cs typeface="Courier New"/>
                <a:sym typeface="Courier New"/>
              </a:rPr>
              <a:t>} </a:t>
            </a:r>
            <a:r>
              <a:rPr b="0" i="0" lang="en" sz="1000" u="none" cap="none" strike="noStrike">
                <a:solidFill>
                  <a:srgbClr val="38761D"/>
                </a:solidFill>
                <a:latin typeface="Courier New"/>
                <a:ea typeface="Courier New"/>
                <a:cs typeface="Courier New"/>
                <a:sym typeface="Courier New"/>
              </a:rPr>
              <a:t>else </a:t>
            </a:r>
            <a:r>
              <a:rPr b="0" i="0" lang="en" sz="1000" u="none" cap="none" strike="noStrike">
                <a:solidFill>
                  <a:srgbClr val="000000"/>
                </a:solidFill>
                <a:latin typeface="Courier New"/>
                <a:ea typeface="Courier New"/>
                <a:cs typeface="Courier New"/>
                <a:sym typeface="Courier New"/>
              </a:rPr>
              <a:t>{</a:t>
            </a:r>
            <a:endParaRPr b="0" i="0" sz="10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200"/>
              <a:buFont typeface="Arial"/>
              <a:buNone/>
            </a:pPr>
            <a:r>
              <a:rPr b="0" i="0" lang="en" sz="1000" u="none" cap="none" strike="noStrike">
                <a:solidFill>
                  <a:srgbClr val="000000"/>
                </a:solidFill>
                <a:latin typeface="Courier New"/>
                <a:ea typeface="Courier New"/>
                <a:cs typeface="Courier New"/>
                <a:sym typeface="Courier New"/>
              </a:rPr>
              <a:t>	</a:t>
            </a:r>
            <a:r>
              <a:rPr lang="en" sz="1000">
                <a:solidFill>
                  <a:srgbClr val="38761D"/>
                </a:solidFill>
                <a:latin typeface="Courier New"/>
                <a:ea typeface="Courier New"/>
                <a:cs typeface="Courier New"/>
                <a:sym typeface="Courier New"/>
              </a:rPr>
              <a:t>System.out.println</a:t>
            </a:r>
            <a:r>
              <a:rPr b="0" i="0" lang="en" sz="1000" u="none" cap="none" strike="noStrike">
                <a:solidFill>
                  <a:srgbClr val="000000"/>
                </a:solidFill>
                <a:latin typeface="Courier New"/>
                <a:ea typeface="Courier New"/>
                <a:cs typeface="Courier New"/>
                <a:sym typeface="Courier New"/>
              </a:rPr>
              <a:t>(</a:t>
            </a:r>
            <a:r>
              <a:rPr lang="en" sz="1000">
                <a:solidFill>
                  <a:srgbClr val="CC0000"/>
                </a:solidFill>
                <a:latin typeface="Courier New"/>
                <a:ea typeface="Courier New"/>
                <a:cs typeface="Courier New"/>
                <a:sym typeface="Courier New"/>
              </a:rPr>
              <a:t>"</a:t>
            </a:r>
            <a:r>
              <a:rPr b="0" i="0" lang="en" sz="1000" u="none" cap="none" strike="noStrike">
                <a:solidFill>
                  <a:srgbClr val="CC0000"/>
                </a:solidFill>
                <a:latin typeface="Courier New"/>
                <a:ea typeface="Courier New"/>
                <a:cs typeface="Courier New"/>
                <a:sym typeface="Courier New"/>
              </a:rPr>
              <a:t>a is greater than b</a:t>
            </a:r>
            <a:r>
              <a:rPr lang="en" sz="1000">
                <a:solidFill>
                  <a:srgbClr val="CC0000"/>
                </a:solidFill>
                <a:latin typeface="Courier New"/>
                <a:ea typeface="Courier New"/>
                <a:cs typeface="Courier New"/>
                <a:sym typeface="Courier New"/>
              </a:rPr>
              <a:t>"</a:t>
            </a:r>
            <a:r>
              <a:rPr b="0" i="0" lang="en" sz="1000" u="none" cap="none" strike="noStrike">
                <a:solidFill>
                  <a:srgbClr val="000000"/>
                </a:solidFill>
                <a:latin typeface="Courier New"/>
                <a:ea typeface="Courier New"/>
                <a:cs typeface="Courier New"/>
                <a:sym typeface="Courier New"/>
              </a:rPr>
              <a:t>); </a:t>
            </a:r>
            <a:endParaRPr b="0" i="0" sz="10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200"/>
              <a:buFont typeface="Arial"/>
              <a:buNone/>
            </a:pPr>
            <a:r>
              <a:rPr b="0" i="0" lang="en" sz="1000" u="none" cap="none" strike="noStrike">
                <a:solidFill>
                  <a:srgbClr val="000000"/>
                </a:solidFill>
                <a:latin typeface="Courier New"/>
                <a:ea typeface="Courier New"/>
                <a:cs typeface="Courier New"/>
                <a:sym typeface="Courier New"/>
              </a:rPr>
              <a:t>}</a:t>
            </a:r>
            <a:endParaRPr b="0" i="0" sz="10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200"/>
              <a:buFont typeface="Arial"/>
              <a:buNone/>
            </a:pPr>
            <a:r>
              <a:t/>
            </a:r>
            <a:endParaRPr b="0" i="0" sz="10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200"/>
              <a:buFont typeface="Arial"/>
              <a:buNone/>
            </a:pPr>
            <a:r>
              <a:rPr b="0" i="0" lang="en" sz="1000" u="none" cap="none" strike="noStrike">
                <a:solidFill>
                  <a:srgbClr val="000000"/>
                </a:solidFill>
                <a:latin typeface="Catamaran"/>
                <a:ea typeface="Catamaran"/>
                <a:cs typeface="Catamaran"/>
                <a:sym typeface="Catamaran"/>
              </a:rPr>
              <a:t>Output:</a:t>
            </a:r>
            <a:endParaRPr b="0" i="0" sz="10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200"/>
              <a:buFont typeface="Arial"/>
              <a:buNone/>
            </a:pPr>
            <a:r>
              <a:rPr b="0" i="0" lang="en" sz="1000" u="none" cap="none" strike="noStrike">
                <a:solidFill>
                  <a:srgbClr val="000000"/>
                </a:solidFill>
                <a:latin typeface="Courier New"/>
                <a:ea typeface="Courier New"/>
                <a:cs typeface="Courier New"/>
                <a:sym typeface="Courier New"/>
              </a:rPr>
              <a:t>a is greater than b</a:t>
            </a:r>
            <a:endParaRPr b="0" i="0" sz="1000" u="none" cap="none" strike="noStrike">
              <a:solidFill>
                <a:srgbClr val="000000"/>
              </a:solidFill>
              <a:latin typeface="Courier New"/>
              <a:ea typeface="Courier New"/>
              <a:cs typeface="Courier New"/>
              <a:sym typeface="Courier New"/>
            </a:endParaRPr>
          </a:p>
        </p:txBody>
      </p:sp>
      <p:sp>
        <p:nvSpPr>
          <p:cNvPr id="812" name="Google Shape;812;p117"/>
          <p:cNvSpPr txBox="1"/>
          <p:nvPr/>
        </p:nvSpPr>
        <p:spPr>
          <a:xfrm>
            <a:off x="5587925" y="1820429"/>
            <a:ext cx="2195700" cy="4002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lt2"/>
                </a:solidFill>
                <a:latin typeface="Catamaran"/>
                <a:ea typeface="Catamaran"/>
                <a:cs typeface="Catamaran"/>
                <a:sym typeface="Catamaran"/>
              </a:rPr>
              <a:t>Is 33 greater than 200?</a:t>
            </a:r>
            <a:endParaRPr>
              <a:solidFill>
                <a:schemeClr val="lt2"/>
              </a:solidFill>
              <a:latin typeface="Catamaran"/>
              <a:ea typeface="Catamaran"/>
              <a:cs typeface="Catamaran"/>
              <a:sym typeface="Catamaran"/>
            </a:endParaRPr>
          </a:p>
        </p:txBody>
      </p:sp>
      <p:cxnSp>
        <p:nvCxnSpPr>
          <p:cNvPr id="813" name="Google Shape;813;p117"/>
          <p:cNvCxnSpPr/>
          <p:nvPr/>
        </p:nvCxnSpPr>
        <p:spPr>
          <a:xfrm>
            <a:off x="6152375" y="2220629"/>
            <a:ext cx="4200" cy="367500"/>
          </a:xfrm>
          <a:prstGeom prst="straightConnector1">
            <a:avLst/>
          </a:prstGeom>
          <a:noFill/>
          <a:ln cap="flat" cmpd="sng" w="9525">
            <a:solidFill>
              <a:schemeClr val="dk2"/>
            </a:solidFill>
            <a:prstDash val="solid"/>
            <a:round/>
            <a:headEnd len="med" w="med" type="none"/>
            <a:tailEnd len="med" w="med" type="none"/>
          </a:ln>
        </p:spPr>
      </p:cxnSp>
      <p:cxnSp>
        <p:nvCxnSpPr>
          <p:cNvPr id="814" name="Google Shape;814;p117"/>
          <p:cNvCxnSpPr>
            <a:endCxn id="815" idx="3"/>
          </p:cNvCxnSpPr>
          <p:nvPr/>
        </p:nvCxnSpPr>
        <p:spPr>
          <a:xfrm rot="10800000">
            <a:off x="5476900" y="2578854"/>
            <a:ext cx="917100" cy="600"/>
          </a:xfrm>
          <a:prstGeom prst="straightConnector1">
            <a:avLst/>
          </a:prstGeom>
          <a:noFill/>
          <a:ln cap="flat" cmpd="sng" w="9525">
            <a:solidFill>
              <a:schemeClr val="dk2"/>
            </a:solidFill>
            <a:prstDash val="solid"/>
            <a:round/>
            <a:headEnd len="med" w="med" type="none"/>
            <a:tailEnd len="med" w="med" type="triangle"/>
          </a:ln>
        </p:spPr>
      </p:cxnSp>
      <p:cxnSp>
        <p:nvCxnSpPr>
          <p:cNvPr id="816" name="Google Shape;816;p117"/>
          <p:cNvCxnSpPr>
            <a:endCxn id="817" idx="1"/>
          </p:cNvCxnSpPr>
          <p:nvPr/>
        </p:nvCxnSpPr>
        <p:spPr>
          <a:xfrm>
            <a:off x="6391500" y="2578254"/>
            <a:ext cx="601800" cy="600"/>
          </a:xfrm>
          <a:prstGeom prst="straightConnector1">
            <a:avLst/>
          </a:prstGeom>
          <a:noFill/>
          <a:ln cap="flat" cmpd="sng" w="9525">
            <a:solidFill>
              <a:schemeClr val="dk2"/>
            </a:solidFill>
            <a:prstDash val="solid"/>
            <a:round/>
            <a:headEnd len="med" w="med" type="none"/>
            <a:tailEnd len="med" w="med" type="triangle"/>
          </a:ln>
        </p:spPr>
      </p:cxnSp>
      <p:sp>
        <p:nvSpPr>
          <p:cNvPr id="815" name="Google Shape;815;p117"/>
          <p:cNvSpPr txBox="1"/>
          <p:nvPr/>
        </p:nvSpPr>
        <p:spPr>
          <a:xfrm>
            <a:off x="4784800" y="2378754"/>
            <a:ext cx="692100" cy="4002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lang="en">
                <a:solidFill>
                  <a:schemeClr val="lt2"/>
                </a:solidFill>
                <a:latin typeface="Catamaran"/>
                <a:ea typeface="Catamaran"/>
                <a:cs typeface="Catamaran"/>
                <a:sym typeface="Catamaran"/>
              </a:rPr>
              <a:t>Yes</a:t>
            </a:r>
            <a:endParaRPr>
              <a:solidFill>
                <a:schemeClr val="lt2"/>
              </a:solidFill>
              <a:latin typeface="Catamaran"/>
              <a:ea typeface="Catamaran"/>
              <a:cs typeface="Catamaran"/>
              <a:sym typeface="Catamaran"/>
            </a:endParaRPr>
          </a:p>
        </p:txBody>
      </p:sp>
      <p:sp>
        <p:nvSpPr>
          <p:cNvPr id="817" name="Google Shape;817;p117"/>
          <p:cNvSpPr txBox="1"/>
          <p:nvPr/>
        </p:nvSpPr>
        <p:spPr>
          <a:xfrm>
            <a:off x="6993300" y="2378754"/>
            <a:ext cx="692100" cy="4002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lang="en">
                <a:solidFill>
                  <a:schemeClr val="lt2"/>
                </a:solidFill>
                <a:latin typeface="Catamaran"/>
                <a:ea typeface="Catamaran"/>
                <a:cs typeface="Catamaran"/>
                <a:sym typeface="Catamaran"/>
              </a:rPr>
              <a:t>No</a:t>
            </a:r>
            <a:endParaRPr>
              <a:solidFill>
                <a:schemeClr val="lt2"/>
              </a:solidFill>
              <a:latin typeface="Catamaran"/>
              <a:ea typeface="Catamaran"/>
              <a:cs typeface="Catamaran"/>
              <a:sym typeface="Catamaran"/>
            </a:endParaRPr>
          </a:p>
        </p:txBody>
      </p:sp>
      <p:sp>
        <p:nvSpPr>
          <p:cNvPr id="818" name="Google Shape;818;p117"/>
          <p:cNvSpPr txBox="1"/>
          <p:nvPr/>
        </p:nvSpPr>
        <p:spPr>
          <a:xfrm>
            <a:off x="6384066" y="2291042"/>
            <a:ext cx="5106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lt2"/>
                </a:solidFill>
                <a:latin typeface="Catamaran"/>
                <a:ea typeface="Catamaran"/>
                <a:cs typeface="Catamaran"/>
                <a:sym typeface="Catamaran"/>
              </a:rPr>
              <a:t>False</a:t>
            </a:r>
            <a:endParaRPr sz="1100">
              <a:latin typeface="Catamaran"/>
              <a:ea typeface="Catamaran"/>
              <a:cs typeface="Catamaran"/>
              <a:sym typeface="Catamaran"/>
            </a:endParaRPr>
          </a:p>
        </p:txBody>
      </p:sp>
      <p:sp>
        <p:nvSpPr>
          <p:cNvPr id="819" name="Google Shape;819;p117"/>
          <p:cNvSpPr txBox="1"/>
          <p:nvPr/>
        </p:nvSpPr>
        <p:spPr>
          <a:xfrm>
            <a:off x="5573609" y="2291042"/>
            <a:ext cx="5106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lt2"/>
                </a:solidFill>
                <a:latin typeface="Catamaran"/>
                <a:ea typeface="Catamaran"/>
                <a:cs typeface="Catamaran"/>
                <a:sym typeface="Catamaran"/>
              </a:rPr>
              <a:t>True</a:t>
            </a:r>
            <a:endParaRPr sz="1100">
              <a:solidFill>
                <a:schemeClr val="lt2"/>
              </a:solidFill>
              <a:latin typeface="Catamaran"/>
              <a:ea typeface="Catamaran"/>
              <a:cs typeface="Catamaran"/>
              <a:sym typeface="Catamaran"/>
            </a:endParaRPr>
          </a:p>
        </p:txBody>
      </p:sp>
      <p:cxnSp>
        <p:nvCxnSpPr>
          <p:cNvPr id="820" name="Google Shape;820;p117"/>
          <p:cNvCxnSpPr/>
          <p:nvPr/>
        </p:nvCxnSpPr>
        <p:spPr>
          <a:xfrm>
            <a:off x="7179050" y="3575779"/>
            <a:ext cx="4200" cy="367500"/>
          </a:xfrm>
          <a:prstGeom prst="straightConnector1">
            <a:avLst/>
          </a:prstGeom>
          <a:noFill/>
          <a:ln cap="flat" cmpd="sng" w="9525">
            <a:solidFill>
              <a:schemeClr val="dk2"/>
            </a:solidFill>
            <a:prstDash val="solid"/>
            <a:round/>
            <a:headEnd len="med" w="med" type="none"/>
            <a:tailEnd len="med" w="med" type="none"/>
          </a:ln>
        </p:spPr>
      </p:cxnSp>
      <p:cxnSp>
        <p:nvCxnSpPr>
          <p:cNvPr id="821" name="Google Shape;821;p117"/>
          <p:cNvCxnSpPr/>
          <p:nvPr/>
        </p:nvCxnSpPr>
        <p:spPr>
          <a:xfrm rot="10800000">
            <a:off x="6583081" y="3941947"/>
            <a:ext cx="828900" cy="8400"/>
          </a:xfrm>
          <a:prstGeom prst="straightConnector1">
            <a:avLst/>
          </a:prstGeom>
          <a:noFill/>
          <a:ln cap="flat" cmpd="sng" w="9525">
            <a:solidFill>
              <a:schemeClr val="dk2"/>
            </a:solidFill>
            <a:prstDash val="solid"/>
            <a:round/>
            <a:headEnd len="med" w="med" type="none"/>
            <a:tailEnd len="med" w="med" type="triangle"/>
          </a:ln>
        </p:spPr>
      </p:cxnSp>
      <p:cxnSp>
        <p:nvCxnSpPr>
          <p:cNvPr id="822" name="Google Shape;822;p117"/>
          <p:cNvCxnSpPr/>
          <p:nvPr/>
        </p:nvCxnSpPr>
        <p:spPr>
          <a:xfrm flipH="1" rot="10800000">
            <a:off x="7342225" y="3948847"/>
            <a:ext cx="604500" cy="300"/>
          </a:xfrm>
          <a:prstGeom prst="straightConnector1">
            <a:avLst/>
          </a:prstGeom>
          <a:noFill/>
          <a:ln cap="flat" cmpd="sng" w="9525">
            <a:solidFill>
              <a:schemeClr val="dk2"/>
            </a:solidFill>
            <a:prstDash val="solid"/>
            <a:round/>
            <a:headEnd len="med" w="med" type="none"/>
            <a:tailEnd len="med" w="med" type="triangle"/>
          </a:ln>
        </p:spPr>
      </p:cxnSp>
      <p:cxnSp>
        <p:nvCxnSpPr>
          <p:cNvPr id="823" name="Google Shape;823;p117"/>
          <p:cNvCxnSpPr>
            <a:endCxn id="824" idx="0"/>
          </p:cNvCxnSpPr>
          <p:nvPr/>
        </p:nvCxnSpPr>
        <p:spPr>
          <a:xfrm>
            <a:off x="5140750" y="2778829"/>
            <a:ext cx="0" cy="323400"/>
          </a:xfrm>
          <a:prstGeom prst="straightConnector1">
            <a:avLst/>
          </a:prstGeom>
          <a:noFill/>
          <a:ln cap="flat" cmpd="sng" w="9525">
            <a:solidFill>
              <a:schemeClr val="dk2"/>
            </a:solidFill>
            <a:prstDash val="solid"/>
            <a:round/>
            <a:headEnd len="med" w="med" type="none"/>
            <a:tailEnd len="med" w="med" type="triangle"/>
          </a:ln>
        </p:spPr>
      </p:cxnSp>
      <p:sp>
        <p:nvSpPr>
          <p:cNvPr id="824" name="Google Shape;824;p117"/>
          <p:cNvSpPr txBox="1"/>
          <p:nvPr/>
        </p:nvSpPr>
        <p:spPr>
          <a:xfrm>
            <a:off x="4632400" y="3102229"/>
            <a:ext cx="1016700" cy="5541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chemeClr val="lt2"/>
                </a:solidFill>
                <a:latin typeface="Catamaran"/>
                <a:ea typeface="Catamaran"/>
                <a:cs typeface="Catamaran"/>
                <a:sym typeface="Catamaran"/>
              </a:rPr>
              <a:t> b is greater than a</a:t>
            </a:r>
            <a:endParaRPr sz="1200">
              <a:solidFill>
                <a:schemeClr val="lt2"/>
              </a:solidFill>
              <a:latin typeface="Catamaran"/>
              <a:ea typeface="Catamaran"/>
              <a:cs typeface="Catamaran"/>
              <a:sym typeface="Catamaran"/>
            </a:endParaRPr>
          </a:p>
        </p:txBody>
      </p:sp>
      <p:sp>
        <p:nvSpPr>
          <p:cNvPr id="825" name="Google Shape;825;p117"/>
          <p:cNvSpPr txBox="1"/>
          <p:nvPr/>
        </p:nvSpPr>
        <p:spPr>
          <a:xfrm>
            <a:off x="5978500" y="3776629"/>
            <a:ext cx="625500" cy="4002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lt2"/>
                </a:solidFill>
                <a:latin typeface="Catamaran"/>
                <a:ea typeface="Catamaran"/>
                <a:cs typeface="Catamaran"/>
                <a:sym typeface="Catamaran"/>
              </a:rPr>
              <a:t>Yes</a:t>
            </a:r>
            <a:endParaRPr>
              <a:solidFill>
                <a:schemeClr val="lt2"/>
              </a:solidFill>
              <a:latin typeface="Catamaran"/>
              <a:ea typeface="Catamaran"/>
              <a:cs typeface="Catamaran"/>
              <a:sym typeface="Catamaran"/>
            </a:endParaRPr>
          </a:p>
        </p:txBody>
      </p:sp>
      <p:sp>
        <p:nvSpPr>
          <p:cNvPr id="826" name="Google Shape;826;p117"/>
          <p:cNvSpPr txBox="1"/>
          <p:nvPr/>
        </p:nvSpPr>
        <p:spPr>
          <a:xfrm>
            <a:off x="7946725" y="3774529"/>
            <a:ext cx="692100" cy="4002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lt2"/>
                </a:solidFill>
                <a:latin typeface="Catamaran"/>
                <a:ea typeface="Catamaran"/>
                <a:cs typeface="Catamaran"/>
                <a:sym typeface="Catamaran"/>
              </a:rPr>
              <a:t>No</a:t>
            </a:r>
            <a:endParaRPr>
              <a:solidFill>
                <a:schemeClr val="lt2"/>
              </a:solidFill>
              <a:latin typeface="Catamaran"/>
              <a:ea typeface="Catamaran"/>
              <a:cs typeface="Catamaran"/>
              <a:sym typeface="Catamaran"/>
            </a:endParaRPr>
          </a:p>
        </p:txBody>
      </p:sp>
      <p:sp>
        <p:nvSpPr>
          <p:cNvPr id="827" name="Google Shape;827;p117"/>
          <p:cNvSpPr txBox="1"/>
          <p:nvPr/>
        </p:nvSpPr>
        <p:spPr>
          <a:xfrm>
            <a:off x="7365248" y="3668665"/>
            <a:ext cx="5106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Catamaran"/>
                <a:ea typeface="Catamaran"/>
                <a:cs typeface="Catamaran"/>
                <a:sym typeface="Catamaran"/>
              </a:rPr>
              <a:t>False</a:t>
            </a:r>
            <a:endParaRPr sz="1100">
              <a:latin typeface="Catamaran"/>
              <a:ea typeface="Catamaran"/>
              <a:cs typeface="Catamaran"/>
              <a:sym typeface="Catamaran"/>
            </a:endParaRPr>
          </a:p>
        </p:txBody>
      </p:sp>
      <p:sp>
        <p:nvSpPr>
          <p:cNvPr id="828" name="Google Shape;828;p117"/>
          <p:cNvSpPr txBox="1"/>
          <p:nvPr/>
        </p:nvSpPr>
        <p:spPr>
          <a:xfrm>
            <a:off x="6648776" y="3667273"/>
            <a:ext cx="5106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Catamaran"/>
                <a:ea typeface="Catamaran"/>
                <a:cs typeface="Catamaran"/>
                <a:sym typeface="Catamaran"/>
              </a:rPr>
              <a:t>True</a:t>
            </a:r>
            <a:endParaRPr sz="1100">
              <a:latin typeface="Catamaran"/>
              <a:ea typeface="Catamaran"/>
              <a:cs typeface="Catamaran"/>
              <a:sym typeface="Catamaran"/>
            </a:endParaRPr>
          </a:p>
        </p:txBody>
      </p:sp>
      <p:sp>
        <p:nvSpPr>
          <p:cNvPr id="829" name="Google Shape;829;p117"/>
          <p:cNvSpPr txBox="1"/>
          <p:nvPr/>
        </p:nvSpPr>
        <p:spPr>
          <a:xfrm>
            <a:off x="6338400" y="3152841"/>
            <a:ext cx="2195700" cy="4002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lt2"/>
                </a:solidFill>
                <a:latin typeface="Catamaran"/>
                <a:ea typeface="Catamaran"/>
                <a:cs typeface="Catamaran"/>
                <a:sym typeface="Catamaran"/>
              </a:rPr>
              <a:t>Is 33 equal to 200?</a:t>
            </a:r>
            <a:endParaRPr>
              <a:solidFill>
                <a:schemeClr val="lt2"/>
              </a:solidFill>
              <a:latin typeface="Catamaran"/>
              <a:ea typeface="Catamaran"/>
              <a:cs typeface="Catamaran"/>
              <a:sym typeface="Catamaran"/>
            </a:endParaRPr>
          </a:p>
        </p:txBody>
      </p:sp>
      <p:cxnSp>
        <p:nvCxnSpPr>
          <p:cNvPr id="830" name="Google Shape;830;p117"/>
          <p:cNvCxnSpPr>
            <a:endCxn id="831" idx="0"/>
          </p:cNvCxnSpPr>
          <p:nvPr/>
        </p:nvCxnSpPr>
        <p:spPr>
          <a:xfrm>
            <a:off x="6224450" y="4174729"/>
            <a:ext cx="0" cy="323400"/>
          </a:xfrm>
          <a:prstGeom prst="straightConnector1">
            <a:avLst/>
          </a:prstGeom>
          <a:noFill/>
          <a:ln cap="flat" cmpd="sng" w="9525">
            <a:solidFill>
              <a:schemeClr val="dk2"/>
            </a:solidFill>
            <a:prstDash val="solid"/>
            <a:round/>
            <a:headEnd len="med" w="med" type="none"/>
            <a:tailEnd len="med" w="med" type="triangle"/>
          </a:ln>
        </p:spPr>
      </p:cxnSp>
      <p:sp>
        <p:nvSpPr>
          <p:cNvPr id="831" name="Google Shape;831;p117"/>
          <p:cNvSpPr txBox="1"/>
          <p:nvPr/>
        </p:nvSpPr>
        <p:spPr>
          <a:xfrm>
            <a:off x="5716100" y="4498129"/>
            <a:ext cx="1016700" cy="5541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chemeClr val="lt2"/>
                </a:solidFill>
                <a:latin typeface="Catamaran"/>
                <a:ea typeface="Catamaran"/>
                <a:cs typeface="Catamaran"/>
                <a:sym typeface="Catamaran"/>
              </a:rPr>
              <a:t>a and b are equal</a:t>
            </a:r>
            <a:endParaRPr sz="1200">
              <a:solidFill>
                <a:schemeClr val="lt2"/>
              </a:solidFill>
              <a:latin typeface="Catamaran"/>
              <a:ea typeface="Catamaran"/>
              <a:cs typeface="Catamaran"/>
              <a:sym typeface="Catamaran"/>
            </a:endParaRPr>
          </a:p>
        </p:txBody>
      </p:sp>
      <p:cxnSp>
        <p:nvCxnSpPr>
          <p:cNvPr id="832" name="Google Shape;832;p117"/>
          <p:cNvCxnSpPr>
            <a:endCxn id="833" idx="0"/>
          </p:cNvCxnSpPr>
          <p:nvPr/>
        </p:nvCxnSpPr>
        <p:spPr>
          <a:xfrm>
            <a:off x="8292775" y="4176829"/>
            <a:ext cx="0" cy="323400"/>
          </a:xfrm>
          <a:prstGeom prst="straightConnector1">
            <a:avLst/>
          </a:prstGeom>
          <a:noFill/>
          <a:ln cap="flat" cmpd="sng" w="9525">
            <a:solidFill>
              <a:schemeClr val="dk2"/>
            </a:solidFill>
            <a:prstDash val="solid"/>
            <a:round/>
            <a:headEnd len="med" w="med" type="none"/>
            <a:tailEnd len="med" w="med" type="triangle"/>
          </a:ln>
        </p:spPr>
      </p:cxnSp>
      <p:sp>
        <p:nvSpPr>
          <p:cNvPr id="833" name="Google Shape;833;p117"/>
          <p:cNvSpPr txBox="1"/>
          <p:nvPr/>
        </p:nvSpPr>
        <p:spPr>
          <a:xfrm>
            <a:off x="7784425" y="4500229"/>
            <a:ext cx="1016700" cy="5541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chemeClr val="lt2"/>
                </a:solidFill>
                <a:latin typeface="Catamaran"/>
                <a:ea typeface="Catamaran"/>
                <a:cs typeface="Catamaran"/>
                <a:sym typeface="Catamaran"/>
              </a:rPr>
              <a:t>a is greater than b</a:t>
            </a:r>
            <a:endParaRPr sz="1200">
              <a:solidFill>
                <a:schemeClr val="lt2"/>
              </a:solidFill>
              <a:latin typeface="Catamaran"/>
              <a:ea typeface="Catamaran"/>
              <a:cs typeface="Catamaran"/>
              <a:sym typeface="Catamaran"/>
            </a:endParaRPr>
          </a:p>
        </p:txBody>
      </p:sp>
      <p:sp>
        <p:nvSpPr>
          <p:cNvPr id="834" name="Google Shape;834;p117"/>
          <p:cNvSpPr txBox="1"/>
          <p:nvPr/>
        </p:nvSpPr>
        <p:spPr>
          <a:xfrm>
            <a:off x="7587875" y="1724175"/>
            <a:ext cx="828900" cy="323400"/>
          </a:xfrm>
          <a:prstGeom prst="rect">
            <a:avLst/>
          </a:prstGeom>
          <a:solidFill>
            <a:srgbClr val="FFE5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n" sz="1000">
                <a:latin typeface="Catamaran"/>
                <a:ea typeface="Catamaran"/>
                <a:cs typeface="Catamaran"/>
                <a:sym typeface="Catamaran"/>
              </a:rPr>
              <a:t>Condition 1</a:t>
            </a:r>
            <a:endParaRPr b="0" i="0" sz="10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Catamaran"/>
              <a:ea typeface="Catamaran"/>
              <a:cs typeface="Catamaran"/>
              <a:sym typeface="Catamaran"/>
            </a:endParaRPr>
          </a:p>
        </p:txBody>
      </p:sp>
      <p:sp>
        <p:nvSpPr>
          <p:cNvPr id="835" name="Google Shape;835;p117"/>
          <p:cNvSpPr txBox="1"/>
          <p:nvPr/>
        </p:nvSpPr>
        <p:spPr>
          <a:xfrm>
            <a:off x="8244375" y="2995825"/>
            <a:ext cx="828900" cy="323400"/>
          </a:xfrm>
          <a:prstGeom prst="rect">
            <a:avLst/>
          </a:prstGeom>
          <a:solidFill>
            <a:srgbClr val="FFE5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n" sz="1000">
                <a:latin typeface="Catamaran"/>
                <a:ea typeface="Catamaran"/>
                <a:cs typeface="Catamaran"/>
                <a:sym typeface="Catamaran"/>
              </a:rPr>
              <a:t>Condition 2</a:t>
            </a:r>
            <a:endParaRPr b="0" i="0" sz="10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Catamaran"/>
              <a:ea typeface="Catamaran"/>
              <a:cs typeface="Catamaran"/>
              <a:sym typeface="Catamaran"/>
            </a:endParaRPr>
          </a:p>
        </p:txBody>
      </p:sp>
      <p:cxnSp>
        <p:nvCxnSpPr>
          <p:cNvPr id="836" name="Google Shape;836;p117"/>
          <p:cNvCxnSpPr/>
          <p:nvPr/>
        </p:nvCxnSpPr>
        <p:spPr>
          <a:xfrm flipH="1">
            <a:off x="7354400" y="2778954"/>
            <a:ext cx="6900" cy="3915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0" name="Shape 840"/>
        <p:cNvGrpSpPr/>
        <p:nvPr/>
      </p:nvGrpSpPr>
      <p:grpSpPr>
        <a:xfrm>
          <a:off x="0" y="0"/>
          <a:ext cx="0" cy="0"/>
          <a:chOff x="0" y="0"/>
          <a:chExt cx="0" cy="0"/>
        </a:xfrm>
      </p:grpSpPr>
      <p:sp>
        <p:nvSpPr>
          <p:cNvPr id="841" name="Google Shape;841;p118"/>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latin typeface="Catamaran"/>
                <a:ea typeface="Catamaran"/>
                <a:cs typeface="Catamaran"/>
                <a:sym typeface="Catamaran"/>
              </a:rPr>
              <a:t>Conditional Exercise</a:t>
            </a:r>
            <a:endParaRPr>
              <a:latin typeface="Catamaran"/>
              <a:ea typeface="Catamaran"/>
              <a:cs typeface="Catamaran"/>
              <a:sym typeface="Catamaran"/>
            </a:endParaRPr>
          </a:p>
        </p:txBody>
      </p:sp>
      <p:sp>
        <p:nvSpPr>
          <p:cNvPr id="842" name="Google Shape;842;p118"/>
          <p:cNvSpPr txBox="1"/>
          <p:nvPr>
            <p:ph idx="1" type="body"/>
          </p:nvPr>
        </p:nvSpPr>
        <p:spPr>
          <a:xfrm>
            <a:off x="471900" y="1842875"/>
            <a:ext cx="8222100" cy="174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latin typeface="Catamaran"/>
                <a:ea typeface="Catamaran"/>
                <a:cs typeface="Catamaran"/>
                <a:sym typeface="Catamaran"/>
              </a:rPr>
              <a:t>Jen is having difficulty determining whether a number is a multiple of three. Write a code to help her out!</a:t>
            </a:r>
            <a:endParaRPr>
              <a:latin typeface="Catamaran"/>
              <a:ea typeface="Catamaran"/>
              <a:cs typeface="Catamaran"/>
              <a:sym typeface="Catamaran"/>
            </a:endParaRPr>
          </a:p>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Input a </a:t>
            </a:r>
            <a:r>
              <a:rPr b="1" lang="en">
                <a:latin typeface="Catamaran"/>
                <a:ea typeface="Catamaran"/>
                <a:cs typeface="Catamaran"/>
                <a:sym typeface="Catamaran"/>
              </a:rPr>
              <a:t>number</a:t>
            </a:r>
            <a:r>
              <a:rPr lang="en">
                <a:latin typeface="Catamaran"/>
                <a:ea typeface="Catamaran"/>
                <a:cs typeface="Catamaran"/>
                <a:sym typeface="Catamaran"/>
              </a:rPr>
              <a:t>, and store into a variable “</a:t>
            </a:r>
            <a:r>
              <a:rPr b="1" lang="en">
                <a:latin typeface="Catamaran"/>
                <a:ea typeface="Catamaran"/>
                <a:cs typeface="Catamaran"/>
                <a:sym typeface="Catamaran"/>
              </a:rPr>
              <a:t>num</a:t>
            </a:r>
            <a:r>
              <a:rPr lang="en">
                <a:latin typeface="Catamaran"/>
                <a:ea typeface="Catamaran"/>
                <a:cs typeface="Catamaran"/>
                <a:sym typeface="Catamaran"/>
              </a:rPr>
              <a:t>”</a:t>
            </a:r>
            <a:endParaRPr>
              <a:latin typeface="Catamaran"/>
              <a:ea typeface="Catamaran"/>
              <a:cs typeface="Catamaran"/>
              <a:sym typeface="Catamaran"/>
            </a:endParaRPr>
          </a:p>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If the </a:t>
            </a:r>
            <a:r>
              <a:rPr b="1" lang="en">
                <a:latin typeface="Catamaran"/>
                <a:ea typeface="Catamaran"/>
                <a:cs typeface="Catamaran"/>
                <a:sym typeface="Catamaran"/>
              </a:rPr>
              <a:t>number is a multiple of three, print </a:t>
            </a:r>
            <a:r>
              <a:rPr lang="en">
                <a:latin typeface="Catamaran"/>
                <a:ea typeface="Catamaran"/>
                <a:cs typeface="Catamaran"/>
                <a:sym typeface="Catamaran"/>
              </a:rPr>
              <a:t>“[num] is a multiple of three.”</a:t>
            </a:r>
            <a:endParaRPr>
              <a:latin typeface="Catamaran"/>
              <a:ea typeface="Catamaran"/>
              <a:cs typeface="Catamaran"/>
              <a:sym typeface="Catamaran"/>
            </a:endParaRPr>
          </a:p>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If not, </a:t>
            </a:r>
            <a:r>
              <a:rPr b="1" lang="en">
                <a:latin typeface="Catamaran"/>
                <a:ea typeface="Catamaran"/>
                <a:cs typeface="Catamaran"/>
                <a:sym typeface="Catamaran"/>
              </a:rPr>
              <a:t>print </a:t>
            </a:r>
            <a:r>
              <a:rPr lang="en">
                <a:latin typeface="Catamaran"/>
                <a:ea typeface="Catamaran"/>
                <a:cs typeface="Catamaran"/>
                <a:sym typeface="Catamaran"/>
              </a:rPr>
              <a:t>“[num] is not a multiple of three.”</a:t>
            </a:r>
            <a:endParaRPr>
              <a:latin typeface="Catamaran"/>
              <a:ea typeface="Catamaran"/>
              <a:cs typeface="Catamaran"/>
              <a:sym typeface="Catamaran"/>
            </a:endParaRPr>
          </a:p>
        </p:txBody>
      </p:sp>
      <p:sp>
        <p:nvSpPr>
          <p:cNvPr id="843" name="Google Shape;843;p118"/>
          <p:cNvSpPr txBox="1"/>
          <p:nvPr/>
        </p:nvSpPr>
        <p:spPr>
          <a:xfrm>
            <a:off x="471900" y="3587550"/>
            <a:ext cx="8222100" cy="14238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tamaran"/>
                <a:ea typeface="Catamaran"/>
                <a:cs typeface="Catamaran"/>
                <a:sym typeface="Catamaran"/>
              </a:rPr>
              <a:t>Output:</a:t>
            </a:r>
            <a:endParaRPr b="0" i="0" sz="14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urier New"/>
                <a:ea typeface="Courier New"/>
                <a:cs typeface="Courier New"/>
                <a:sym typeface="Courier New"/>
              </a:rPr>
              <a:t>Input: </a:t>
            </a:r>
            <a:r>
              <a:rPr lang="en">
                <a:latin typeface="Courier New"/>
                <a:ea typeface="Courier New"/>
                <a:cs typeface="Courier New"/>
                <a:sym typeface="Courier New"/>
              </a:rPr>
              <a:t>2324</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urier New"/>
                <a:ea typeface="Courier New"/>
                <a:cs typeface="Courier New"/>
                <a:sym typeface="Courier New"/>
              </a:rPr>
              <a:t>Result: </a:t>
            </a:r>
            <a:r>
              <a:rPr lang="en">
                <a:latin typeface="Courier New"/>
                <a:ea typeface="Courier New"/>
                <a:cs typeface="Courier New"/>
                <a:sym typeface="Courier New"/>
              </a:rPr>
              <a:t>2324 is not a multiple of three.</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urier New"/>
                <a:ea typeface="Courier New"/>
                <a:cs typeface="Courier New"/>
                <a:sym typeface="Courier New"/>
              </a:rPr>
              <a:t>Input: </a:t>
            </a:r>
            <a:r>
              <a:rPr lang="en">
                <a:latin typeface="Courier New"/>
                <a:ea typeface="Courier New"/>
                <a:cs typeface="Courier New"/>
                <a:sym typeface="Courier New"/>
              </a:rPr>
              <a:t>9</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urier New"/>
                <a:ea typeface="Courier New"/>
                <a:cs typeface="Courier New"/>
                <a:sym typeface="Courier New"/>
              </a:rPr>
              <a:t>Result: </a:t>
            </a:r>
            <a:r>
              <a:rPr lang="en">
                <a:latin typeface="Courier New"/>
                <a:ea typeface="Courier New"/>
                <a:cs typeface="Courier New"/>
                <a:sym typeface="Courier New"/>
              </a:rPr>
              <a:t>9 is a multiple of three.</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7" name="Shape 847"/>
        <p:cNvGrpSpPr/>
        <p:nvPr/>
      </p:nvGrpSpPr>
      <p:grpSpPr>
        <a:xfrm>
          <a:off x="0" y="0"/>
          <a:ext cx="0" cy="0"/>
          <a:chOff x="0" y="0"/>
          <a:chExt cx="0" cy="0"/>
        </a:xfrm>
      </p:grpSpPr>
      <p:sp>
        <p:nvSpPr>
          <p:cNvPr id="848" name="Google Shape;848;p119"/>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latin typeface="Catamaran"/>
                <a:ea typeface="Catamaran"/>
                <a:cs typeface="Catamaran"/>
                <a:sym typeface="Catamaran"/>
              </a:rPr>
              <a:t>&amp;&amp; (and)</a:t>
            </a:r>
            <a:endParaRPr>
              <a:latin typeface="Catamaran"/>
              <a:ea typeface="Catamaran"/>
              <a:cs typeface="Catamaran"/>
              <a:sym typeface="Catamaran"/>
            </a:endParaRPr>
          </a:p>
        </p:txBody>
      </p:sp>
      <p:sp>
        <p:nvSpPr>
          <p:cNvPr id="849" name="Google Shape;849;p119"/>
          <p:cNvSpPr txBox="1"/>
          <p:nvPr>
            <p:ph idx="1" type="body"/>
          </p:nvPr>
        </p:nvSpPr>
        <p:spPr>
          <a:xfrm>
            <a:off x="471900" y="1919075"/>
            <a:ext cx="8222100" cy="7677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‘and’ keyword</a:t>
            </a:r>
            <a:endParaRPr>
              <a:latin typeface="Catamaran"/>
              <a:ea typeface="Catamaran"/>
              <a:cs typeface="Catamaran"/>
              <a:sym typeface="Catamaran"/>
            </a:endParaRPr>
          </a:p>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Logical operator used to combine conditional statements</a:t>
            </a:r>
            <a:endParaRPr>
              <a:latin typeface="Catamaran"/>
              <a:ea typeface="Catamaran"/>
              <a:cs typeface="Catamaran"/>
              <a:sym typeface="Catamaran"/>
            </a:endParaRPr>
          </a:p>
        </p:txBody>
      </p:sp>
      <p:sp>
        <p:nvSpPr>
          <p:cNvPr id="850" name="Google Shape;850;p119"/>
          <p:cNvSpPr txBox="1"/>
          <p:nvPr/>
        </p:nvSpPr>
        <p:spPr>
          <a:xfrm>
            <a:off x="471900" y="2762975"/>
            <a:ext cx="8222100" cy="11010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tamaran"/>
                <a:ea typeface="Catamaran"/>
                <a:cs typeface="Catamaran"/>
                <a:sym typeface="Catamaran"/>
              </a:rPr>
              <a:t>Code:</a:t>
            </a:r>
            <a:endParaRPr b="0" i="0" sz="14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38761D"/>
                </a:solidFill>
                <a:latin typeface="Courier New"/>
                <a:ea typeface="Courier New"/>
                <a:cs typeface="Courier New"/>
                <a:sym typeface="Courier New"/>
              </a:rPr>
              <a:t>if (</a:t>
            </a:r>
            <a:r>
              <a:rPr b="0" i="0" lang="en" sz="1400" u="none" cap="none" strike="noStrike">
                <a:solidFill>
                  <a:srgbClr val="000000"/>
                </a:solidFill>
                <a:latin typeface="Courier New"/>
                <a:ea typeface="Courier New"/>
                <a:cs typeface="Courier New"/>
                <a:sym typeface="Courier New"/>
              </a:rPr>
              <a:t>a &gt; b &amp;&amp; c &gt; a){</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urier New"/>
                <a:ea typeface="Courier New"/>
                <a:cs typeface="Courier New"/>
                <a:sym typeface="Courier New"/>
              </a:rPr>
              <a:t>	</a:t>
            </a:r>
            <a:r>
              <a:rPr b="0" i="0" lang="en" sz="1400" u="none" cap="none" strike="noStrike">
                <a:solidFill>
                  <a:srgbClr val="38761D"/>
                </a:solidFill>
                <a:latin typeface="Courier New"/>
                <a:ea typeface="Courier New"/>
                <a:cs typeface="Courier New"/>
                <a:sym typeface="Courier New"/>
              </a:rPr>
              <a:t>System.out.println</a:t>
            </a:r>
            <a:r>
              <a:rPr b="0" i="0" lang="en" sz="1400" u="none" cap="none" strike="noStrike">
                <a:solidFill>
                  <a:srgbClr val="000000"/>
                </a:solidFill>
                <a:latin typeface="Courier New"/>
                <a:ea typeface="Courier New"/>
                <a:cs typeface="Courier New"/>
                <a:sym typeface="Courier New"/>
              </a:rPr>
              <a:t>(</a:t>
            </a:r>
            <a:r>
              <a:rPr lang="en">
                <a:solidFill>
                  <a:srgbClr val="CC0000"/>
                </a:solidFill>
                <a:latin typeface="Courier New"/>
                <a:ea typeface="Courier New"/>
                <a:cs typeface="Courier New"/>
                <a:sym typeface="Courier New"/>
              </a:rPr>
              <a:t>"</a:t>
            </a:r>
            <a:r>
              <a:rPr b="0" i="0" lang="en" sz="1400" u="none" cap="none" strike="noStrike">
                <a:solidFill>
                  <a:srgbClr val="CC0000"/>
                </a:solidFill>
                <a:latin typeface="Courier New"/>
                <a:ea typeface="Courier New"/>
                <a:cs typeface="Courier New"/>
                <a:sym typeface="Courier New"/>
              </a:rPr>
              <a:t>Both conditions are True</a:t>
            </a:r>
            <a:r>
              <a:rPr lang="en">
                <a:solidFill>
                  <a:srgbClr val="CC0000"/>
                </a:solidFill>
                <a:latin typeface="Courier New"/>
                <a:ea typeface="Courier New"/>
                <a:cs typeface="Courier New"/>
                <a:sym typeface="Courier New"/>
              </a:rPr>
              <a:t>"</a:t>
            </a:r>
            <a:r>
              <a:rPr b="0" i="0" lang="en" sz="1400" u="none" cap="none" strike="noStrike">
                <a:solidFill>
                  <a:srgbClr val="000000"/>
                </a:solidFill>
                <a:latin typeface="Courier New"/>
                <a:ea typeface="Courier New"/>
                <a:cs typeface="Courier New"/>
                <a:sym typeface="Courier New"/>
              </a:rPr>
              <a:t>); </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urier New"/>
                <a:ea typeface="Courier New"/>
                <a:cs typeface="Courier New"/>
                <a:sym typeface="Courier New"/>
              </a:rPr>
              <a:t>}</a:t>
            </a:r>
            <a:endParaRPr b="0" i="0" sz="1400" u="none" cap="none" strike="noStrike">
              <a:solidFill>
                <a:srgbClr val="000000"/>
              </a:solidFill>
              <a:latin typeface="Courier New"/>
              <a:ea typeface="Courier New"/>
              <a:cs typeface="Courier New"/>
              <a:sym typeface="Courier New"/>
            </a:endParaRPr>
          </a:p>
        </p:txBody>
      </p:sp>
      <p:sp>
        <p:nvSpPr>
          <p:cNvPr id="851" name="Google Shape;851;p119"/>
          <p:cNvSpPr txBox="1"/>
          <p:nvPr>
            <p:ph idx="1" type="body"/>
          </p:nvPr>
        </p:nvSpPr>
        <p:spPr>
          <a:xfrm>
            <a:off x="460950" y="3985450"/>
            <a:ext cx="8222100" cy="7677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a:latin typeface="Catamaran"/>
                <a:ea typeface="Catamaran"/>
                <a:cs typeface="Catamaran"/>
                <a:sym typeface="Catamaran"/>
              </a:rPr>
              <a:t>Tests if </a:t>
            </a:r>
            <a:r>
              <a:rPr b="1" lang="en">
                <a:latin typeface="Catamaran"/>
                <a:ea typeface="Catamaran"/>
                <a:cs typeface="Catamaran"/>
                <a:sym typeface="Catamaran"/>
              </a:rPr>
              <a:t>a</a:t>
            </a:r>
            <a:r>
              <a:rPr lang="en">
                <a:latin typeface="Catamaran"/>
                <a:ea typeface="Catamaran"/>
                <a:cs typeface="Catamaran"/>
                <a:sym typeface="Catamaran"/>
              </a:rPr>
              <a:t> is greater than </a:t>
            </a:r>
            <a:r>
              <a:rPr b="1" lang="en">
                <a:latin typeface="Catamaran"/>
                <a:ea typeface="Catamaran"/>
                <a:cs typeface="Catamaran"/>
                <a:sym typeface="Catamaran"/>
              </a:rPr>
              <a:t>b </a:t>
            </a:r>
            <a:r>
              <a:rPr lang="en">
                <a:latin typeface="Catamaran"/>
                <a:ea typeface="Catamaran"/>
                <a:cs typeface="Catamaran"/>
                <a:sym typeface="Catamaran"/>
              </a:rPr>
              <a:t>AND if </a:t>
            </a:r>
            <a:r>
              <a:rPr b="1" lang="en">
                <a:latin typeface="Catamaran"/>
                <a:ea typeface="Catamaran"/>
                <a:cs typeface="Catamaran"/>
                <a:sym typeface="Catamaran"/>
              </a:rPr>
              <a:t>c </a:t>
            </a:r>
            <a:r>
              <a:rPr lang="en">
                <a:latin typeface="Catamaran"/>
                <a:ea typeface="Catamaran"/>
                <a:cs typeface="Catamaran"/>
                <a:sym typeface="Catamaran"/>
              </a:rPr>
              <a:t>is greater than </a:t>
            </a:r>
            <a:r>
              <a:rPr b="1" lang="en">
                <a:latin typeface="Catamaran"/>
                <a:ea typeface="Catamaran"/>
                <a:cs typeface="Catamaran"/>
                <a:sym typeface="Catamaran"/>
              </a:rPr>
              <a:t>a</a:t>
            </a:r>
            <a:endParaRPr b="1">
              <a:latin typeface="Catamaran"/>
              <a:ea typeface="Catamaran"/>
              <a:cs typeface="Catamaran"/>
              <a:sym typeface="Catamaran"/>
            </a:endParaRPr>
          </a:p>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Action </a:t>
            </a:r>
            <a:r>
              <a:rPr b="1" lang="en">
                <a:latin typeface="Catamaran"/>
                <a:ea typeface="Catamaran"/>
                <a:cs typeface="Catamaran"/>
                <a:sym typeface="Catamaran"/>
              </a:rPr>
              <a:t>only </a:t>
            </a:r>
            <a:r>
              <a:rPr lang="en">
                <a:latin typeface="Catamaran"/>
                <a:ea typeface="Catamaran"/>
                <a:cs typeface="Catamaran"/>
                <a:sym typeface="Catamaran"/>
              </a:rPr>
              <a:t>gets carried out if </a:t>
            </a:r>
            <a:r>
              <a:rPr b="1" lang="en">
                <a:latin typeface="Catamaran"/>
                <a:ea typeface="Catamaran"/>
                <a:cs typeface="Catamaran"/>
                <a:sym typeface="Catamaran"/>
              </a:rPr>
              <a:t>both </a:t>
            </a:r>
            <a:r>
              <a:rPr lang="en">
                <a:latin typeface="Catamaran"/>
                <a:ea typeface="Catamaran"/>
                <a:cs typeface="Catamaran"/>
                <a:sym typeface="Catamaran"/>
              </a:rPr>
              <a:t>conditions are met</a:t>
            </a:r>
            <a:endParaRPr>
              <a:latin typeface="Catamaran"/>
              <a:ea typeface="Catamaran"/>
              <a:cs typeface="Catamaran"/>
              <a:sym typeface="Catamaran"/>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5" name="Shape 855"/>
        <p:cNvGrpSpPr/>
        <p:nvPr/>
      </p:nvGrpSpPr>
      <p:grpSpPr>
        <a:xfrm>
          <a:off x="0" y="0"/>
          <a:ext cx="0" cy="0"/>
          <a:chOff x="0" y="0"/>
          <a:chExt cx="0" cy="0"/>
        </a:xfrm>
      </p:grpSpPr>
      <p:sp>
        <p:nvSpPr>
          <p:cNvPr id="856" name="Google Shape;856;p120"/>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latin typeface="Catamaran"/>
                <a:ea typeface="Catamaran"/>
                <a:cs typeface="Catamaran"/>
                <a:sym typeface="Catamaran"/>
              </a:rPr>
              <a:t>|| (or)</a:t>
            </a:r>
            <a:endParaRPr>
              <a:latin typeface="Catamaran"/>
              <a:ea typeface="Catamaran"/>
              <a:cs typeface="Catamaran"/>
              <a:sym typeface="Catamaran"/>
            </a:endParaRPr>
          </a:p>
        </p:txBody>
      </p:sp>
      <p:sp>
        <p:nvSpPr>
          <p:cNvPr id="857" name="Google Shape;857;p120"/>
          <p:cNvSpPr txBox="1"/>
          <p:nvPr>
            <p:ph idx="1" type="body"/>
          </p:nvPr>
        </p:nvSpPr>
        <p:spPr>
          <a:xfrm>
            <a:off x="471900" y="1919075"/>
            <a:ext cx="8222100" cy="7677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‘or’ keyword</a:t>
            </a:r>
            <a:endParaRPr>
              <a:latin typeface="Catamaran"/>
              <a:ea typeface="Catamaran"/>
              <a:cs typeface="Catamaran"/>
              <a:sym typeface="Catamaran"/>
            </a:endParaRPr>
          </a:p>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Logical operator used to combine conditional statements</a:t>
            </a:r>
            <a:endParaRPr>
              <a:latin typeface="Catamaran"/>
              <a:ea typeface="Catamaran"/>
              <a:cs typeface="Catamaran"/>
              <a:sym typeface="Catamaran"/>
            </a:endParaRPr>
          </a:p>
        </p:txBody>
      </p:sp>
      <p:sp>
        <p:nvSpPr>
          <p:cNvPr id="858" name="Google Shape;858;p120"/>
          <p:cNvSpPr txBox="1"/>
          <p:nvPr/>
        </p:nvSpPr>
        <p:spPr>
          <a:xfrm>
            <a:off x="471900" y="2762975"/>
            <a:ext cx="8222100" cy="10050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tamaran"/>
                <a:ea typeface="Catamaran"/>
                <a:cs typeface="Catamaran"/>
                <a:sym typeface="Catamaran"/>
              </a:rPr>
              <a:t>Code:</a:t>
            </a:r>
            <a:endParaRPr b="0" i="0" sz="14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38761D"/>
                </a:solidFill>
                <a:latin typeface="Courier New"/>
                <a:ea typeface="Courier New"/>
                <a:cs typeface="Courier New"/>
                <a:sym typeface="Courier New"/>
              </a:rPr>
              <a:t>if </a:t>
            </a:r>
            <a:r>
              <a:rPr b="0" i="0" lang="en" sz="1400" u="none" cap="none" strike="noStrike">
                <a:solidFill>
                  <a:srgbClr val="000000"/>
                </a:solidFill>
                <a:latin typeface="Courier New"/>
                <a:ea typeface="Courier New"/>
                <a:cs typeface="Courier New"/>
                <a:sym typeface="Courier New"/>
              </a:rPr>
              <a:t>(a &gt; b || a &gt; c){</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urier New"/>
                <a:ea typeface="Courier New"/>
                <a:cs typeface="Courier New"/>
                <a:sym typeface="Courier New"/>
              </a:rPr>
              <a:t>	</a:t>
            </a:r>
            <a:r>
              <a:rPr b="0" i="0" lang="en" sz="1400" u="none" cap="none" strike="noStrike">
                <a:solidFill>
                  <a:srgbClr val="38761D"/>
                </a:solidFill>
                <a:latin typeface="Courier New"/>
                <a:ea typeface="Courier New"/>
                <a:cs typeface="Courier New"/>
                <a:sym typeface="Courier New"/>
              </a:rPr>
              <a:t>System.out.println</a:t>
            </a:r>
            <a:r>
              <a:rPr b="0" i="0" lang="en" sz="1400" u="none" cap="none" strike="noStrike">
                <a:solidFill>
                  <a:srgbClr val="000000"/>
                </a:solidFill>
                <a:latin typeface="Courier New"/>
                <a:ea typeface="Courier New"/>
                <a:cs typeface="Courier New"/>
                <a:sym typeface="Courier New"/>
              </a:rPr>
              <a:t>(</a:t>
            </a:r>
            <a:r>
              <a:rPr lang="en">
                <a:solidFill>
                  <a:srgbClr val="CC0000"/>
                </a:solidFill>
                <a:latin typeface="Courier New"/>
                <a:ea typeface="Courier New"/>
                <a:cs typeface="Courier New"/>
                <a:sym typeface="Courier New"/>
              </a:rPr>
              <a:t>"</a:t>
            </a:r>
            <a:r>
              <a:rPr b="0" i="0" lang="en" sz="1400" u="none" cap="none" strike="noStrike">
                <a:solidFill>
                  <a:srgbClr val="CC0000"/>
                </a:solidFill>
                <a:latin typeface="Courier New"/>
                <a:ea typeface="Courier New"/>
                <a:cs typeface="Courier New"/>
                <a:sym typeface="Courier New"/>
              </a:rPr>
              <a:t>At least one of the conditions is True</a:t>
            </a:r>
            <a:r>
              <a:rPr lang="en">
                <a:solidFill>
                  <a:srgbClr val="CC0000"/>
                </a:solidFill>
                <a:latin typeface="Courier New"/>
                <a:ea typeface="Courier New"/>
                <a:cs typeface="Courier New"/>
                <a:sym typeface="Courier New"/>
              </a:rPr>
              <a:t>"</a:t>
            </a:r>
            <a:r>
              <a:rPr b="0" i="0" lang="en" sz="1400" u="none" cap="none" strike="noStrike">
                <a:solidFill>
                  <a:srgbClr val="000000"/>
                </a:solidFill>
                <a:latin typeface="Courier New"/>
                <a:ea typeface="Courier New"/>
                <a:cs typeface="Courier New"/>
                <a:sym typeface="Courier New"/>
              </a:rPr>
              <a:t>); </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urier New"/>
                <a:ea typeface="Courier New"/>
                <a:cs typeface="Courier New"/>
                <a:sym typeface="Courier New"/>
              </a:rPr>
              <a:t>}</a:t>
            </a:r>
            <a:endParaRPr b="0" i="0" sz="1400" u="none" cap="none" strike="noStrike">
              <a:solidFill>
                <a:srgbClr val="000000"/>
              </a:solidFill>
              <a:latin typeface="Courier New"/>
              <a:ea typeface="Courier New"/>
              <a:cs typeface="Courier New"/>
              <a:sym typeface="Courier New"/>
            </a:endParaRPr>
          </a:p>
        </p:txBody>
      </p:sp>
      <p:sp>
        <p:nvSpPr>
          <p:cNvPr id="859" name="Google Shape;859;p120"/>
          <p:cNvSpPr txBox="1"/>
          <p:nvPr>
            <p:ph idx="1" type="body"/>
          </p:nvPr>
        </p:nvSpPr>
        <p:spPr>
          <a:xfrm>
            <a:off x="460950" y="3833050"/>
            <a:ext cx="8222100" cy="7677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a:latin typeface="Catamaran"/>
                <a:ea typeface="Catamaran"/>
                <a:cs typeface="Catamaran"/>
                <a:sym typeface="Catamaran"/>
              </a:rPr>
              <a:t>Tests if </a:t>
            </a:r>
            <a:r>
              <a:rPr b="1" lang="en">
                <a:latin typeface="Catamaran"/>
                <a:ea typeface="Catamaran"/>
                <a:cs typeface="Catamaran"/>
                <a:sym typeface="Catamaran"/>
              </a:rPr>
              <a:t>a</a:t>
            </a:r>
            <a:r>
              <a:rPr lang="en">
                <a:latin typeface="Catamaran"/>
                <a:ea typeface="Catamaran"/>
                <a:cs typeface="Catamaran"/>
                <a:sym typeface="Catamaran"/>
              </a:rPr>
              <a:t> is greater than </a:t>
            </a:r>
            <a:r>
              <a:rPr b="1" lang="en">
                <a:latin typeface="Catamaran"/>
                <a:ea typeface="Catamaran"/>
                <a:cs typeface="Catamaran"/>
                <a:sym typeface="Catamaran"/>
              </a:rPr>
              <a:t>b </a:t>
            </a:r>
            <a:r>
              <a:rPr lang="en">
                <a:latin typeface="Catamaran"/>
                <a:ea typeface="Catamaran"/>
                <a:cs typeface="Catamaran"/>
                <a:sym typeface="Catamaran"/>
              </a:rPr>
              <a:t>OR if </a:t>
            </a:r>
            <a:r>
              <a:rPr b="1" lang="en">
                <a:latin typeface="Catamaran"/>
                <a:ea typeface="Catamaran"/>
                <a:cs typeface="Catamaran"/>
                <a:sym typeface="Catamaran"/>
              </a:rPr>
              <a:t>a </a:t>
            </a:r>
            <a:r>
              <a:rPr lang="en">
                <a:latin typeface="Catamaran"/>
                <a:ea typeface="Catamaran"/>
                <a:cs typeface="Catamaran"/>
                <a:sym typeface="Catamaran"/>
              </a:rPr>
              <a:t>is greater than </a:t>
            </a:r>
            <a:r>
              <a:rPr b="1" lang="en">
                <a:latin typeface="Catamaran"/>
                <a:ea typeface="Catamaran"/>
                <a:cs typeface="Catamaran"/>
                <a:sym typeface="Catamaran"/>
              </a:rPr>
              <a:t>c</a:t>
            </a:r>
            <a:endParaRPr b="1">
              <a:latin typeface="Catamaran"/>
              <a:ea typeface="Catamaran"/>
              <a:cs typeface="Catamaran"/>
              <a:sym typeface="Catamaran"/>
            </a:endParaRPr>
          </a:p>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Only </a:t>
            </a:r>
            <a:r>
              <a:rPr b="1" lang="en">
                <a:latin typeface="Catamaran"/>
                <a:ea typeface="Catamaran"/>
                <a:cs typeface="Catamaran"/>
                <a:sym typeface="Catamaran"/>
              </a:rPr>
              <a:t>one </a:t>
            </a:r>
            <a:r>
              <a:rPr lang="en">
                <a:latin typeface="Catamaran"/>
                <a:ea typeface="Catamaran"/>
                <a:cs typeface="Catamaran"/>
                <a:sym typeface="Catamaran"/>
              </a:rPr>
              <a:t>condition needs to be met to carry out the following action</a:t>
            </a:r>
            <a:endParaRPr>
              <a:latin typeface="Catamaran"/>
              <a:ea typeface="Catamaran"/>
              <a:cs typeface="Catamaran"/>
              <a:sym typeface="Catamaran"/>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3" name="Shape 863"/>
        <p:cNvGrpSpPr/>
        <p:nvPr/>
      </p:nvGrpSpPr>
      <p:grpSpPr>
        <a:xfrm>
          <a:off x="0" y="0"/>
          <a:ext cx="0" cy="0"/>
          <a:chOff x="0" y="0"/>
          <a:chExt cx="0" cy="0"/>
        </a:xfrm>
      </p:grpSpPr>
      <p:sp>
        <p:nvSpPr>
          <p:cNvPr id="864" name="Google Shape;864;p12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latin typeface="Catamaran"/>
                <a:ea typeface="Catamaran"/>
                <a:cs typeface="Catamaran"/>
                <a:sym typeface="Catamaran"/>
              </a:rPr>
              <a:t>! (not)</a:t>
            </a:r>
            <a:endParaRPr>
              <a:latin typeface="Catamaran"/>
              <a:ea typeface="Catamaran"/>
              <a:cs typeface="Catamaran"/>
              <a:sym typeface="Catamaran"/>
            </a:endParaRPr>
          </a:p>
        </p:txBody>
      </p:sp>
      <p:sp>
        <p:nvSpPr>
          <p:cNvPr id="865" name="Google Shape;865;p121"/>
          <p:cNvSpPr txBox="1"/>
          <p:nvPr>
            <p:ph idx="1" type="body"/>
          </p:nvPr>
        </p:nvSpPr>
        <p:spPr>
          <a:xfrm>
            <a:off x="471900" y="1919075"/>
            <a:ext cx="8222100" cy="7677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‘not’ keyword</a:t>
            </a:r>
            <a:endParaRPr>
              <a:latin typeface="Catamaran"/>
              <a:ea typeface="Catamaran"/>
              <a:cs typeface="Catamaran"/>
              <a:sym typeface="Catamaran"/>
            </a:endParaRPr>
          </a:p>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Logical operator flips boolean values (true becomes false, false becomes true)</a:t>
            </a:r>
            <a:endParaRPr>
              <a:latin typeface="Catamaran"/>
              <a:ea typeface="Catamaran"/>
              <a:cs typeface="Catamaran"/>
              <a:sym typeface="Catamaran"/>
            </a:endParaRPr>
          </a:p>
        </p:txBody>
      </p:sp>
      <p:sp>
        <p:nvSpPr>
          <p:cNvPr id="866" name="Google Shape;866;p121"/>
          <p:cNvSpPr txBox="1"/>
          <p:nvPr/>
        </p:nvSpPr>
        <p:spPr>
          <a:xfrm>
            <a:off x="471900" y="2762975"/>
            <a:ext cx="8222100" cy="10050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tamaran"/>
                <a:ea typeface="Catamaran"/>
                <a:cs typeface="Catamaran"/>
                <a:sym typeface="Catamaran"/>
              </a:rPr>
              <a:t>Code:</a:t>
            </a:r>
            <a:endParaRPr b="0" i="0" sz="14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38761D"/>
                </a:solidFill>
                <a:latin typeface="Courier New"/>
                <a:ea typeface="Courier New"/>
                <a:cs typeface="Courier New"/>
                <a:sym typeface="Courier New"/>
              </a:rPr>
              <a:t>if </a:t>
            </a:r>
            <a:r>
              <a:rPr b="0" i="0" lang="en" sz="1400" u="none" cap="none" strike="noStrike">
                <a:solidFill>
                  <a:srgbClr val="000000"/>
                </a:solidFill>
                <a:latin typeface="Courier New"/>
                <a:ea typeface="Courier New"/>
                <a:cs typeface="Courier New"/>
                <a:sym typeface="Courier New"/>
              </a:rPr>
              <a:t>(!(a </a:t>
            </a:r>
            <a:r>
              <a:rPr lang="en">
                <a:latin typeface="Courier New"/>
                <a:ea typeface="Courier New"/>
                <a:cs typeface="Courier New"/>
                <a:sym typeface="Courier New"/>
              </a:rPr>
              <a:t>==</a:t>
            </a:r>
            <a:r>
              <a:rPr b="0" i="0" lang="en" sz="1400" u="none" cap="none" strike="noStrike">
                <a:solidFill>
                  <a:srgbClr val="000000"/>
                </a:solidFill>
                <a:latin typeface="Courier New"/>
                <a:ea typeface="Courier New"/>
                <a:cs typeface="Courier New"/>
                <a:sym typeface="Courier New"/>
              </a:rPr>
              <a:t> b)){</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urier New"/>
                <a:ea typeface="Courier New"/>
                <a:cs typeface="Courier New"/>
                <a:sym typeface="Courier New"/>
              </a:rPr>
              <a:t>	</a:t>
            </a:r>
            <a:r>
              <a:rPr b="0" i="0" lang="en" sz="1400" u="none" cap="none" strike="noStrike">
                <a:solidFill>
                  <a:srgbClr val="38761D"/>
                </a:solidFill>
                <a:latin typeface="Courier New"/>
                <a:ea typeface="Courier New"/>
                <a:cs typeface="Courier New"/>
                <a:sym typeface="Courier New"/>
              </a:rPr>
              <a:t>System.out.println</a:t>
            </a:r>
            <a:r>
              <a:rPr b="0" i="0" lang="en" sz="1400" u="none" cap="none" strike="noStrike">
                <a:solidFill>
                  <a:srgbClr val="000000"/>
                </a:solidFill>
                <a:latin typeface="Courier New"/>
                <a:ea typeface="Courier New"/>
                <a:cs typeface="Courier New"/>
                <a:sym typeface="Courier New"/>
              </a:rPr>
              <a:t>(</a:t>
            </a:r>
            <a:r>
              <a:rPr lang="en">
                <a:solidFill>
                  <a:srgbClr val="CC0000"/>
                </a:solidFill>
                <a:latin typeface="Courier New"/>
                <a:ea typeface="Courier New"/>
                <a:cs typeface="Courier New"/>
                <a:sym typeface="Courier New"/>
              </a:rPr>
              <a:t>"a and b are not equal."</a:t>
            </a:r>
            <a:r>
              <a:rPr b="0" i="0" lang="en" sz="1400" u="none" cap="none" strike="noStrike">
                <a:solidFill>
                  <a:srgbClr val="000000"/>
                </a:solidFill>
                <a:latin typeface="Courier New"/>
                <a:ea typeface="Courier New"/>
                <a:cs typeface="Courier New"/>
                <a:sym typeface="Courier New"/>
              </a:rPr>
              <a:t>); </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urier New"/>
                <a:ea typeface="Courier New"/>
                <a:cs typeface="Courier New"/>
                <a:sym typeface="Courier New"/>
              </a:rPr>
              <a:t>}</a:t>
            </a:r>
            <a:endParaRPr b="0" i="0" sz="1400" u="none" cap="none" strike="noStrike">
              <a:solidFill>
                <a:srgbClr val="000000"/>
              </a:solidFill>
              <a:latin typeface="Courier New"/>
              <a:ea typeface="Courier New"/>
              <a:cs typeface="Courier New"/>
              <a:sym typeface="Courier New"/>
            </a:endParaRPr>
          </a:p>
        </p:txBody>
      </p:sp>
      <p:sp>
        <p:nvSpPr>
          <p:cNvPr id="867" name="Google Shape;867;p121"/>
          <p:cNvSpPr txBox="1"/>
          <p:nvPr>
            <p:ph idx="1" type="body"/>
          </p:nvPr>
        </p:nvSpPr>
        <p:spPr>
          <a:xfrm>
            <a:off x="460950" y="3833050"/>
            <a:ext cx="8222100" cy="7677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a:latin typeface="Catamaran"/>
                <a:ea typeface="Catamaran"/>
                <a:cs typeface="Catamaran"/>
                <a:sym typeface="Catamaran"/>
              </a:rPr>
              <a:t>Tests if </a:t>
            </a:r>
            <a:r>
              <a:rPr b="1" lang="en">
                <a:latin typeface="Catamaran"/>
                <a:ea typeface="Catamaran"/>
                <a:cs typeface="Catamaran"/>
                <a:sym typeface="Catamaran"/>
              </a:rPr>
              <a:t>a</a:t>
            </a:r>
            <a:r>
              <a:rPr lang="en">
                <a:latin typeface="Catamaran"/>
                <a:ea typeface="Catamaran"/>
                <a:cs typeface="Catamaran"/>
                <a:sym typeface="Catamaran"/>
              </a:rPr>
              <a:t> is equal to </a:t>
            </a:r>
            <a:r>
              <a:rPr b="1" lang="en">
                <a:latin typeface="Catamaran"/>
                <a:ea typeface="Catamaran"/>
                <a:cs typeface="Catamaran"/>
                <a:sym typeface="Catamaran"/>
              </a:rPr>
              <a:t>b</a:t>
            </a:r>
            <a:endParaRPr b="1">
              <a:latin typeface="Catamaran"/>
              <a:ea typeface="Catamaran"/>
              <a:cs typeface="Catamaran"/>
              <a:sym typeface="Catamaran"/>
            </a:endParaRPr>
          </a:p>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If ‘</a:t>
            </a:r>
            <a:r>
              <a:rPr b="1" lang="en">
                <a:latin typeface="Catamaran"/>
                <a:ea typeface="Catamaran"/>
                <a:cs typeface="Catamaran"/>
                <a:sym typeface="Catamaran"/>
              </a:rPr>
              <a:t>a == b</a:t>
            </a:r>
            <a:r>
              <a:rPr lang="en">
                <a:latin typeface="Catamaran"/>
                <a:ea typeface="Catamaran"/>
                <a:cs typeface="Catamaran"/>
                <a:sym typeface="Catamaran"/>
              </a:rPr>
              <a:t>’ evaluates to true, the ‘</a:t>
            </a:r>
            <a:r>
              <a:rPr b="1" lang="en">
                <a:latin typeface="Catamaran"/>
                <a:ea typeface="Catamaran"/>
                <a:cs typeface="Catamaran"/>
                <a:sym typeface="Catamaran"/>
              </a:rPr>
              <a:t>!</a:t>
            </a:r>
            <a:r>
              <a:rPr lang="en">
                <a:latin typeface="Catamaran"/>
                <a:ea typeface="Catamaran"/>
                <a:cs typeface="Catamaran"/>
                <a:sym typeface="Catamaran"/>
              </a:rPr>
              <a:t>’ flips the value to false, and nothing occurs.</a:t>
            </a:r>
            <a:endParaRPr>
              <a:latin typeface="Catamaran"/>
              <a:ea typeface="Catamaran"/>
              <a:cs typeface="Catamaran"/>
              <a:sym typeface="Catamaran"/>
            </a:endParaRP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1" name="Shape 871"/>
        <p:cNvGrpSpPr/>
        <p:nvPr/>
      </p:nvGrpSpPr>
      <p:grpSpPr>
        <a:xfrm>
          <a:off x="0" y="0"/>
          <a:ext cx="0" cy="0"/>
          <a:chOff x="0" y="0"/>
          <a:chExt cx="0" cy="0"/>
        </a:xfrm>
      </p:grpSpPr>
      <p:sp>
        <p:nvSpPr>
          <p:cNvPr id="872" name="Google Shape;872;p122"/>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latin typeface="Catamaran"/>
                <a:ea typeface="Catamaran"/>
                <a:cs typeface="Catamaran"/>
                <a:sym typeface="Catamaran"/>
              </a:rPr>
              <a:t>Logical operators</a:t>
            </a:r>
            <a:endParaRPr>
              <a:latin typeface="Catamaran"/>
              <a:ea typeface="Catamaran"/>
              <a:cs typeface="Catamaran"/>
              <a:sym typeface="Catamaran"/>
            </a:endParaRPr>
          </a:p>
        </p:txBody>
      </p:sp>
      <p:sp>
        <p:nvSpPr>
          <p:cNvPr id="873" name="Google Shape;873;p122"/>
          <p:cNvSpPr txBox="1"/>
          <p:nvPr>
            <p:ph idx="1" type="body"/>
          </p:nvPr>
        </p:nvSpPr>
        <p:spPr>
          <a:xfrm>
            <a:off x="471900" y="1842875"/>
            <a:ext cx="8222100" cy="4236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Used to combine conditional statements</a:t>
            </a:r>
            <a:endParaRPr>
              <a:latin typeface="Catamaran"/>
              <a:ea typeface="Catamaran"/>
              <a:cs typeface="Catamaran"/>
              <a:sym typeface="Catamaran"/>
            </a:endParaRPr>
          </a:p>
        </p:txBody>
      </p:sp>
      <p:graphicFrame>
        <p:nvGraphicFramePr>
          <p:cNvPr id="874" name="Google Shape;874;p122"/>
          <p:cNvGraphicFramePr/>
          <p:nvPr/>
        </p:nvGraphicFramePr>
        <p:xfrm>
          <a:off x="963450" y="2266475"/>
          <a:ext cx="3000000" cy="3000000"/>
        </p:xfrm>
        <a:graphic>
          <a:graphicData uri="http://schemas.openxmlformats.org/drawingml/2006/table">
            <a:tbl>
              <a:tblPr>
                <a:noFill/>
                <a:tableStyleId>{2A706ACD-83D6-48F5-8B0D-5821EB053603}</a:tableStyleId>
              </a:tblPr>
              <a:tblGrid>
                <a:gridCol w="2413000"/>
                <a:gridCol w="2413000"/>
                <a:gridCol w="2413000"/>
              </a:tblGrid>
              <a:tr h="381000">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latin typeface="Catamaran"/>
                          <a:ea typeface="Catamaran"/>
                          <a:cs typeface="Catamaran"/>
                          <a:sym typeface="Catamaran"/>
                        </a:rPr>
                        <a:t>Operator</a:t>
                      </a:r>
                      <a:endParaRPr b="1" sz="1400" u="none" cap="none" strike="noStrike">
                        <a:latin typeface="Catamaran"/>
                        <a:ea typeface="Catamaran"/>
                        <a:cs typeface="Catamaran"/>
                        <a:sym typeface="Catamaran"/>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latin typeface="Catamaran"/>
                          <a:ea typeface="Catamaran"/>
                          <a:cs typeface="Catamaran"/>
                          <a:sym typeface="Catamaran"/>
                        </a:rPr>
                        <a:t>Description</a:t>
                      </a:r>
                      <a:endParaRPr b="1" sz="1400" u="none" cap="none" strike="noStrike">
                        <a:latin typeface="Catamaran"/>
                        <a:ea typeface="Catamaran"/>
                        <a:cs typeface="Catamaran"/>
                        <a:sym typeface="Catamaran"/>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latin typeface="Catamaran"/>
                          <a:ea typeface="Catamaran"/>
                          <a:cs typeface="Catamaran"/>
                          <a:sym typeface="Catamaran"/>
                        </a:rPr>
                        <a:t>Example</a:t>
                      </a:r>
                      <a:endParaRPr b="1" sz="1400" u="none" cap="none" strike="noStrike">
                        <a:latin typeface="Catamaran"/>
                        <a:ea typeface="Catamaran"/>
                        <a:cs typeface="Catamaran"/>
                        <a:sym typeface="Catamaran"/>
                      </a:endParaRPr>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Courier New"/>
                          <a:ea typeface="Courier New"/>
                          <a:cs typeface="Courier New"/>
                          <a:sym typeface="Courier New"/>
                        </a:rPr>
                        <a:t>&amp;&amp;</a:t>
                      </a:r>
                      <a:endParaRPr sz="1400" u="none" cap="none" strike="noStrike">
                        <a:latin typeface="Courier New"/>
                        <a:ea typeface="Courier New"/>
                        <a:cs typeface="Courier New"/>
                        <a:sym typeface="Courier New"/>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Courier New"/>
                          <a:ea typeface="Courier New"/>
                          <a:cs typeface="Courier New"/>
                          <a:sym typeface="Courier New"/>
                        </a:rPr>
                        <a:t>Returns True only if both statements are true</a:t>
                      </a:r>
                      <a:endParaRPr sz="1400" u="none" cap="none" strike="noStrike">
                        <a:latin typeface="Courier New"/>
                        <a:ea typeface="Courier New"/>
                        <a:cs typeface="Courier New"/>
                        <a:sym typeface="Courier New"/>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Courier New"/>
                          <a:ea typeface="Courier New"/>
                          <a:cs typeface="Courier New"/>
                          <a:sym typeface="Courier New"/>
                        </a:rPr>
                        <a:t>x </a:t>
                      </a:r>
                      <a:r>
                        <a:rPr lang="en">
                          <a:latin typeface="Courier New"/>
                          <a:ea typeface="Courier New"/>
                          <a:cs typeface="Courier New"/>
                          <a:sym typeface="Courier New"/>
                        </a:rPr>
                        <a:t>&gt;</a:t>
                      </a:r>
                      <a:r>
                        <a:rPr lang="en" sz="1400" u="none" cap="none" strike="noStrike">
                          <a:latin typeface="Courier New"/>
                          <a:ea typeface="Courier New"/>
                          <a:cs typeface="Courier New"/>
                          <a:sym typeface="Courier New"/>
                        </a:rPr>
                        <a:t> 5 and x </a:t>
                      </a:r>
                      <a:r>
                        <a:rPr lang="en">
                          <a:latin typeface="Courier New"/>
                          <a:ea typeface="Courier New"/>
                          <a:cs typeface="Courier New"/>
                          <a:sym typeface="Courier New"/>
                        </a:rPr>
                        <a:t>&lt;</a:t>
                      </a:r>
                      <a:r>
                        <a:rPr lang="en" sz="1400" u="none" cap="none" strike="noStrike">
                          <a:latin typeface="Courier New"/>
                          <a:ea typeface="Courier New"/>
                          <a:cs typeface="Courier New"/>
                          <a:sym typeface="Courier New"/>
                        </a:rPr>
                        <a:t> 10</a:t>
                      </a:r>
                      <a:endParaRPr sz="1400" u="none" cap="none" strike="noStrike">
                        <a:latin typeface="Courier New"/>
                        <a:ea typeface="Courier New"/>
                        <a:cs typeface="Courier New"/>
                        <a:sym typeface="Courier New"/>
                      </a:endParaRPr>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Courier New"/>
                          <a:ea typeface="Courier New"/>
                          <a:cs typeface="Courier New"/>
                          <a:sym typeface="Courier New"/>
                        </a:rPr>
                        <a:t>||</a:t>
                      </a:r>
                      <a:endParaRPr sz="1400" u="none" cap="none" strike="noStrike">
                        <a:latin typeface="Courier New"/>
                        <a:ea typeface="Courier New"/>
                        <a:cs typeface="Courier New"/>
                        <a:sym typeface="Courier New"/>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Courier New"/>
                          <a:ea typeface="Courier New"/>
                          <a:cs typeface="Courier New"/>
                          <a:sym typeface="Courier New"/>
                        </a:rPr>
                        <a:t>Returns True </a:t>
                      </a:r>
                      <a:r>
                        <a:rPr lang="en">
                          <a:latin typeface="Courier New"/>
                          <a:ea typeface="Courier New"/>
                          <a:cs typeface="Courier New"/>
                          <a:sym typeface="Courier New"/>
                        </a:rPr>
                        <a:t>as long as </a:t>
                      </a:r>
                      <a:r>
                        <a:rPr lang="en" sz="1400" u="none" cap="none" strike="noStrike">
                          <a:latin typeface="Courier New"/>
                          <a:ea typeface="Courier New"/>
                          <a:cs typeface="Courier New"/>
                          <a:sym typeface="Courier New"/>
                        </a:rPr>
                        <a:t>one of the two statements is true</a:t>
                      </a:r>
                      <a:endParaRPr sz="1400" u="none" cap="none" strike="noStrike">
                        <a:latin typeface="Courier New"/>
                        <a:ea typeface="Courier New"/>
                        <a:cs typeface="Courier New"/>
                        <a:sym typeface="Courier New"/>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Courier New"/>
                          <a:ea typeface="Courier New"/>
                          <a:cs typeface="Courier New"/>
                          <a:sym typeface="Courier New"/>
                        </a:rPr>
                        <a:t>x &lt; 5 or x </a:t>
                      </a:r>
                      <a:r>
                        <a:rPr lang="en">
                          <a:latin typeface="Courier New"/>
                          <a:ea typeface="Courier New"/>
                          <a:cs typeface="Courier New"/>
                          <a:sym typeface="Courier New"/>
                        </a:rPr>
                        <a:t>&gt; </a:t>
                      </a:r>
                      <a:r>
                        <a:rPr lang="en">
                          <a:latin typeface="Courier New"/>
                          <a:ea typeface="Courier New"/>
                          <a:cs typeface="Courier New"/>
                          <a:sym typeface="Courier New"/>
                        </a:rPr>
                        <a:t>10</a:t>
                      </a:r>
                      <a:endParaRPr sz="1400" u="none" cap="none" strike="noStrike">
                        <a:latin typeface="Courier New"/>
                        <a:ea typeface="Courier New"/>
                        <a:cs typeface="Courier New"/>
                        <a:sym typeface="Courier New"/>
                      </a:endParaRPr>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Courier New"/>
                          <a:ea typeface="Courier New"/>
                          <a:cs typeface="Courier New"/>
                          <a:sym typeface="Courier New"/>
                        </a:rPr>
                        <a:t>!</a:t>
                      </a:r>
                      <a:endParaRPr sz="1400" u="none" cap="none" strike="noStrike">
                        <a:latin typeface="Courier New"/>
                        <a:ea typeface="Courier New"/>
                        <a:cs typeface="Courier New"/>
                        <a:sym typeface="Courier New"/>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Courier New"/>
                          <a:ea typeface="Courier New"/>
                          <a:cs typeface="Courier New"/>
                          <a:sym typeface="Courier New"/>
                        </a:rPr>
                        <a:t>Reverse the result, returns False if the result is true</a:t>
                      </a:r>
                      <a:endParaRPr sz="1400" u="none" cap="none" strike="noStrike">
                        <a:latin typeface="Courier New"/>
                        <a:ea typeface="Courier New"/>
                        <a:cs typeface="Courier New"/>
                        <a:sym typeface="Courier New"/>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Courier New"/>
                          <a:ea typeface="Courier New"/>
                          <a:cs typeface="Courier New"/>
                          <a:sym typeface="Courier New"/>
                        </a:rPr>
                        <a:t>not(x &lt; 5 and x </a:t>
                      </a:r>
                      <a:r>
                        <a:rPr lang="en">
                          <a:latin typeface="Courier New"/>
                          <a:ea typeface="Courier New"/>
                          <a:cs typeface="Courier New"/>
                          <a:sym typeface="Courier New"/>
                        </a:rPr>
                        <a:t>&gt;</a:t>
                      </a:r>
                      <a:r>
                        <a:rPr lang="en" sz="1400" u="none" cap="none" strike="noStrike">
                          <a:latin typeface="Courier New"/>
                          <a:ea typeface="Courier New"/>
                          <a:cs typeface="Courier New"/>
                          <a:sym typeface="Courier New"/>
                        </a:rPr>
                        <a:t> 10)</a:t>
                      </a:r>
                      <a:endParaRPr sz="1400" u="none" cap="none" strike="noStrike">
                        <a:latin typeface="Courier New"/>
                        <a:ea typeface="Courier New"/>
                        <a:cs typeface="Courier New"/>
                        <a:sym typeface="Courier New"/>
                      </a:endParaRPr>
                    </a:p>
                  </a:txBody>
                  <a:tcPr marT="91425" marB="91425" marR="91425" marL="91425"/>
                </a:tc>
              </a:tr>
            </a:tbl>
          </a:graphicData>
        </a:graphic>
      </p:graphicFrame>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8" name="Shape 878"/>
        <p:cNvGrpSpPr/>
        <p:nvPr/>
      </p:nvGrpSpPr>
      <p:grpSpPr>
        <a:xfrm>
          <a:off x="0" y="0"/>
          <a:ext cx="0" cy="0"/>
          <a:chOff x="0" y="0"/>
          <a:chExt cx="0" cy="0"/>
        </a:xfrm>
      </p:grpSpPr>
      <p:sp>
        <p:nvSpPr>
          <p:cNvPr id="879" name="Google Shape;879;p123"/>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latin typeface="Catamaran"/>
                <a:ea typeface="Catamaran"/>
                <a:cs typeface="Catamaran"/>
                <a:sym typeface="Catamaran"/>
              </a:rPr>
              <a:t>Conditional Exercise</a:t>
            </a:r>
            <a:endParaRPr>
              <a:latin typeface="Catamaran"/>
              <a:ea typeface="Catamaran"/>
              <a:cs typeface="Catamaran"/>
              <a:sym typeface="Catamaran"/>
            </a:endParaRPr>
          </a:p>
        </p:txBody>
      </p:sp>
      <p:sp>
        <p:nvSpPr>
          <p:cNvPr id="880" name="Google Shape;880;p123"/>
          <p:cNvSpPr txBox="1"/>
          <p:nvPr>
            <p:ph idx="1" type="body"/>
          </p:nvPr>
        </p:nvSpPr>
        <p:spPr>
          <a:xfrm>
            <a:off x="471900" y="1919075"/>
            <a:ext cx="8222100" cy="17448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Input a </a:t>
            </a:r>
            <a:r>
              <a:rPr b="1" lang="en">
                <a:latin typeface="Catamaran"/>
                <a:ea typeface="Catamaran"/>
                <a:cs typeface="Catamaran"/>
                <a:sym typeface="Catamaran"/>
              </a:rPr>
              <a:t>number</a:t>
            </a:r>
            <a:r>
              <a:rPr lang="en">
                <a:latin typeface="Catamaran"/>
                <a:ea typeface="Catamaran"/>
                <a:cs typeface="Catamaran"/>
                <a:sym typeface="Catamaran"/>
              </a:rPr>
              <a:t>, and store into a variable “</a:t>
            </a:r>
            <a:r>
              <a:rPr b="1" lang="en">
                <a:latin typeface="Catamaran"/>
                <a:ea typeface="Catamaran"/>
                <a:cs typeface="Catamaran"/>
                <a:sym typeface="Catamaran"/>
              </a:rPr>
              <a:t>num</a:t>
            </a:r>
            <a:r>
              <a:rPr lang="en">
                <a:latin typeface="Catamaran"/>
                <a:ea typeface="Catamaran"/>
                <a:cs typeface="Catamaran"/>
                <a:sym typeface="Catamaran"/>
              </a:rPr>
              <a:t>”</a:t>
            </a:r>
            <a:endParaRPr>
              <a:latin typeface="Catamaran"/>
              <a:ea typeface="Catamaran"/>
              <a:cs typeface="Catamaran"/>
              <a:sym typeface="Catamaran"/>
            </a:endParaRPr>
          </a:p>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Use if statements and else if statements to determine if the number is </a:t>
            </a:r>
            <a:r>
              <a:rPr b="1" lang="en">
                <a:latin typeface="Catamaran"/>
                <a:ea typeface="Catamaran"/>
                <a:cs typeface="Catamaran"/>
                <a:sym typeface="Catamaran"/>
              </a:rPr>
              <a:t>greater than 10, less than 10, or equal to 10</a:t>
            </a:r>
            <a:r>
              <a:rPr lang="en">
                <a:latin typeface="Catamaran"/>
                <a:ea typeface="Catamaran"/>
                <a:cs typeface="Catamaran"/>
                <a:sym typeface="Catamaran"/>
              </a:rPr>
              <a:t>.</a:t>
            </a:r>
            <a:endParaRPr>
              <a:latin typeface="Catamaran"/>
              <a:ea typeface="Catamaran"/>
              <a:cs typeface="Catamaran"/>
              <a:sym typeface="Catamaran"/>
            </a:endParaRPr>
          </a:p>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If it is less than 10, print “</a:t>
            </a:r>
            <a:r>
              <a:rPr b="1" lang="en">
                <a:latin typeface="Catamaran"/>
                <a:ea typeface="Catamaran"/>
                <a:cs typeface="Catamaran"/>
                <a:sym typeface="Catamaran"/>
              </a:rPr>
              <a:t>small</a:t>
            </a:r>
            <a:r>
              <a:rPr lang="en">
                <a:latin typeface="Catamaran"/>
                <a:ea typeface="Catamaran"/>
                <a:cs typeface="Catamaran"/>
                <a:sym typeface="Catamaran"/>
              </a:rPr>
              <a:t>.” If it is greater than 10, print “</a:t>
            </a:r>
            <a:r>
              <a:rPr b="1" lang="en">
                <a:latin typeface="Catamaran"/>
                <a:ea typeface="Catamaran"/>
                <a:cs typeface="Catamaran"/>
                <a:sym typeface="Catamaran"/>
              </a:rPr>
              <a:t>big</a:t>
            </a:r>
            <a:r>
              <a:rPr lang="en">
                <a:latin typeface="Catamaran"/>
                <a:ea typeface="Catamaran"/>
                <a:cs typeface="Catamaran"/>
                <a:sym typeface="Catamaran"/>
              </a:rPr>
              <a:t>.”</a:t>
            </a:r>
            <a:endParaRPr>
              <a:latin typeface="Catamaran"/>
              <a:ea typeface="Catamaran"/>
              <a:cs typeface="Catamaran"/>
              <a:sym typeface="Catamaran"/>
            </a:endParaRPr>
          </a:p>
          <a:p>
            <a:pPr indent="-342900" lvl="0" marL="457200" rtl="0" algn="l">
              <a:lnSpc>
                <a:spcPct val="115000"/>
              </a:lnSpc>
              <a:spcBef>
                <a:spcPts val="0"/>
              </a:spcBef>
              <a:spcAft>
                <a:spcPts val="0"/>
              </a:spcAft>
              <a:buSzPts val="1800"/>
              <a:buFont typeface="Catamaran"/>
              <a:buChar char="●"/>
            </a:pPr>
            <a:r>
              <a:rPr lang="en">
                <a:latin typeface="Catamaran"/>
                <a:ea typeface="Catamaran"/>
                <a:cs typeface="Catamaran"/>
                <a:sym typeface="Catamaran"/>
              </a:rPr>
              <a:t>Challenge: </a:t>
            </a:r>
            <a:r>
              <a:rPr b="1" lang="en">
                <a:latin typeface="Catamaran"/>
                <a:ea typeface="Catamaran"/>
                <a:cs typeface="Catamaran"/>
                <a:sym typeface="Catamaran"/>
              </a:rPr>
              <a:t>Don’t </a:t>
            </a:r>
            <a:r>
              <a:rPr lang="en">
                <a:latin typeface="Catamaran"/>
                <a:ea typeface="Catamaran"/>
                <a:cs typeface="Catamaran"/>
                <a:sym typeface="Catamaran"/>
              </a:rPr>
              <a:t>use any brackets with your conditional statements</a:t>
            </a:r>
            <a:endParaRPr>
              <a:latin typeface="Catamaran"/>
              <a:ea typeface="Catamaran"/>
              <a:cs typeface="Catamaran"/>
              <a:sym typeface="Catamaran"/>
            </a:endParaRPr>
          </a:p>
        </p:txBody>
      </p:sp>
      <p:sp>
        <p:nvSpPr>
          <p:cNvPr id="881" name="Google Shape;881;p123"/>
          <p:cNvSpPr txBox="1"/>
          <p:nvPr/>
        </p:nvSpPr>
        <p:spPr>
          <a:xfrm>
            <a:off x="471900" y="3663750"/>
            <a:ext cx="8222100" cy="14238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tamaran"/>
                <a:ea typeface="Catamaran"/>
                <a:cs typeface="Catamaran"/>
                <a:sym typeface="Catamaran"/>
              </a:rPr>
              <a:t>Output:</a:t>
            </a:r>
            <a:endParaRPr b="0" i="0" sz="14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urier New"/>
                <a:ea typeface="Courier New"/>
                <a:cs typeface="Courier New"/>
                <a:sym typeface="Courier New"/>
              </a:rPr>
              <a:t>Input: 5</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urier New"/>
                <a:ea typeface="Courier New"/>
                <a:cs typeface="Courier New"/>
                <a:sym typeface="Courier New"/>
              </a:rPr>
              <a:t>Result: small</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urier New"/>
                <a:ea typeface="Courier New"/>
                <a:cs typeface="Courier New"/>
                <a:sym typeface="Courier New"/>
              </a:rPr>
              <a:t>Input: 200</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urier New"/>
                <a:ea typeface="Courier New"/>
                <a:cs typeface="Courier New"/>
                <a:sym typeface="Courier New"/>
              </a:rPr>
              <a:t>Result: big</a:t>
            </a:r>
            <a:endParaRPr b="0" i="0" sz="1400" u="none" cap="none" strike="noStrike">
              <a:solidFill>
                <a:srgbClr val="000000"/>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