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handoutMasterIdLst>
    <p:handoutMasterId r:id="rId22"/>
  </p:handoutMasterIdLst>
  <p:sldIdLst>
    <p:sldId id="256" r:id="rId5"/>
    <p:sldId id="272" r:id="rId6"/>
    <p:sldId id="267" r:id="rId7"/>
    <p:sldId id="260" r:id="rId8"/>
    <p:sldId id="261" r:id="rId9"/>
    <p:sldId id="265" r:id="rId10"/>
    <p:sldId id="262" r:id="rId11"/>
    <p:sldId id="263" r:id="rId12"/>
    <p:sldId id="278" r:id="rId13"/>
    <p:sldId id="275" r:id="rId14"/>
    <p:sldId id="276" r:id="rId15"/>
    <p:sldId id="277" r:id="rId16"/>
    <p:sldId id="264" r:id="rId17"/>
    <p:sldId id="274" r:id="rId18"/>
    <p:sldId id="268" r:id="rId19"/>
    <p:sldId id="269" r:id="rId20"/>
  </p:sldIdLst>
  <p:sldSz cx="9144000" cy="6858000" type="screen4x3"/>
  <p:notesSz cx="6858000" cy="1752600"/>
  <p:defaultTextStyle>
    <a:defPPr>
      <a:defRPr lang="en-US"/>
    </a:defPPr>
    <a:lvl1pPr algn="l" defTabSz="457200" rtl="0" eaLnBrk="0" fontAlgn="base" hangingPunct="0">
      <a:spcBef>
        <a:spcPct val="0"/>
      </a:spcBef>
      <a:spcAft>
        <a:spcPct val="0"/>
      </a:spcAft>
      <a:defRPr kern="1200">
        <a:solidFill>
          <a:schemeClr val="tx1"/>
        </a:solidFill>
        <a:latin typeface="Calibri"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55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5E8FDA-608F-E045-FAC2-CFAFD1198662}" v="106" dt="2020-07-29T22:14:37.281"/>
    <p1510:client id="{18869F22-DC87-DFD6-B7F1-F5F052CEDC46}" v="3" dt="2020-08-04T21:17:56.619"/>
    <p1510:client id="{24E5BFEC-03AF-68B0-BEB5-F60BE329BC00}" v="53" dt="2020-08-04T23:04:24.366"/>
    <p1510:client id="{2C0C249F-1762-7FDA-3B4D-9F3296CCDAF4}" v="38" dt="2020-07-28T22:26:37.971"/>
    <p1510:client id="{48737615-94DF-DBC9-4C3F-4FC2BBE442F9}" v="84" dt="2020-08-04T21:16:34.716"/>
    <p1510:client id="{4D0F75DC-2358-416D-F0B6-F4FF0538E07F}" v="7" dt="2020-08-04T21:09:45.219"/>
    <p1510:client id="{5DEC30EE-C0B4-FA16-CC4B-C2A3D3F97AA6}" v="109" dt="2020-07-30T14:03:57.831"/>
    <p1510:client id="{5EFB6132-9D1F-4B80-B6CE-25EEA3759015}" v="1" dt="2020-08-04T23:40:09.076"/>
    <p1510:client id="{5F8E0873-BED0-0CA3-35A1-E193B3A4DC9B}" v="19" dt="2020-07-29T07:55:53.129"/>
    <p1510:client id="{65313B85-041A-D810-44CD-8384F38F8613}" v="1" dt="2020-08-04T23:54:34.186"/>
    <p1510:client id="{8D7B174F-7611-184E-DC43-BB7E2DDF2AC6}" v="1" dt="2020-07-22T13:52:06.769"/>
    <p1510:client id="{CEB2E49D-BDBF-C22B-778E-B08A5C5EBFFA}" v="23" dt="2020-07-22T16:19:33.485"/>
    <p1510:client id="{DD947243-F90D-D7E1-8D28-14BB35F73FC3}" v="19" dt="2020-07-30T14:17:27.500"/>
    <p1510:client id="{FE027170-C922-1194-1C4E-8AA3B5659144}" v="1" dt="2020-08-04T22:45:42.7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28" autoAdjust="0"/>
    <p:restoredTop sz="92336" autoAdjust="0"/>
  </p:normalViewPr>
  <p:slideViewPr>
    <p:cSldViewPr snapToGrid="0">
      <p:cViewPr varScale="1">
        <p:scale>
          <a:sx n="73" d="100"/>
          <a:sy n="73" d="100"/>
        </p:scale>
        <p:origin x="108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7742AA-D77D-4758-B887-E76F1FC3F2F2}"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n-US"/>
        </a:p>
      </dgm:t>
    </dgm:pt>
    <dgm:pt modelId="{2F788174-8BD9-448E-BA41-0BD58CBBDA10}">
      <dgm:prSet phldrT="[Text]" custT="1"/>
      <dgm:spPr/>
      <dgm:t>
        <a:bodyPr/>
        <a:lstStyle/>
        <a:p>
          <a:r>
            <a:rPr lang="en-US" sz="1700" dirty="0"/>
            <a:t>Designed by a certified teachers in collaboration with other certified teachers in Schoology </a:t>
          </a:r>
        </a:p>
      </dgm:t>
    </dgm:pt>
    <dgm:pt modelId="{3E348F71-F117-41A5-881B-6E43CDB974E4}" type="parTrans" cxnId="{33F0FF48-1046-4C60-BF63-83D93FA48E2E}">
      <dgm:prSet/>
      <dgm:spPr/>
      <dgm:t>
        <a:bodyPr/>
        <a:lstStyle/>
        <a:p>
          <a:endParaRPr lang="en-US" sz="1700"/>
        </a:p>
      </dgm:t>
    </dgm:pt>
    <dgm:pt modelId="{F23A06DE-2D0D-4C0F-8C0F-D3C12DD24689}" type="sibTrans" cxnId="{33F0FF48-1046-4C60-BF63-83D93FA48E2E}">
      <dgm:prSet/>
      <dgm:spPr/>
      <dgm:t>
        <a:bodyPr/>
        <a:lstStyle/>
        <a:p>
          <a:endParaRPr lang="en-US" sz="1700"/>
        </a:p>
      </dgm:t>
    </dgm:pt>
    <dgm:pt modelId="{A62F8742-E4A1-42D3-BAE0-AF352A55CED3}">
      <dgm:prSet phldrT="[Text]" custT="1"/>
      <dgm:spPr/>
      <dgm:t>
        <a:bodyPr/>
        <a:lstStyle/>
        <a:p>
          <a:r>
            <a:rPr lang="en-US" sz="1700"/>
            <a:t>Linguistically accommodated for English Learners </a:t>
          </a:r>
        </a:p>
      </dgm:t>
    </dgm:pt>
    <dgm:pt modelId="{00444B9C-F0CF-444C-9746-1E1BE3F2D5C0}" type="parTrans" cxnId="{D6CCB4D6-FF5E-43EF-8AB1-6FDF707B3BB1}">
      <dgm:prSet/>
      <dgm:spPr/>
      <dgm:t>
        <a:bodyPr/>
        <a:lstStyle/>
        <a:p>
          <a:endParaRPr lang="en-US" sz="1700"/>
        </a:p>
      </dgm:t>
    </dgm:pt>
    <dgm:pt modelId="{B692D960-2147-44DF-B55D-8C12E2D159D3}" type="sibTrans" cxnId="{D6CCB4D6-FF5E-43EF-8AB1-6FDF707B3BB1}">
      <dgm:prSet/>
      <dgm:spPr/>
      <dgm:t>
        <a:bodyPr/>
        <a:lstStyle/>
        <a:p>
          <a:endParaRPr lang="en-US" sz="1700"/>
        </a:p>
      </dgm:t>
    </dgm:pt>
    <dgm:pt modelId="{3917B1AE-CA16-466D-A594-3D1F6995E37B}">
      <dgm:prSet phldrT="[Text]" custT="1"/>
      <dgm:spPr/>
      <dgm:t>
        <a:bodyPr/>
        <a:lstStyle/>
        <a:p>
          <a:r>
            <a:rPr lang="en-US" sz="1700"/>
            <a:t>Designed to include individual supports for students receiving Special education services</a:t>
          </a:r>
        </a:p>
      </dgm:t>
    </dgm:pt>
    <dgm:pt modelId="{7DC141FA-8BC1-40A4-A577-20492FF8C402}" type="parTrans" cxnId="{26058799-3DB0-4C93-BB55-8FEF89B01153}">
      <dgm:prSet/>
      <dgm:spPr/>
      <dgm:t>
        <a:bodyPr/>
        <a:lstStyle/>
        <a:p>
          <a:endParaRPr lang="en-US" sz="1700"/>
        </a:p>
      </dgm:t>
    </dgm:pt>
    <dgm:pt modelId="{40555CA8-8DA2-4632-AAA3-C363F6ABB082}" type="sibTrans" cxnId="{26058799-3DB0-4C93-BB55-8FEF89B01153}">
      <dgm:prSet/>
      <dgm:spPr/>
      <dgm:t>
        <a:bodyPr/>
        <a:lstStyle/>
        <a:p>
          <a:endParaRPr lang="en-US" sz="1700"/>
        </a:p>
      </dgm:t>
    </dgm:pt>
    <dgm:pt modelId="{9DFD94A8-5FC8-4C39-AED5-77A10B6145A2}">
      <dgm:prSet phldrT="[Text]" custT="1"/>
      <dgm:spPr/>
      <dgm:t>
        <a:bodyPr/>
        <a:lstStyle/>
        <a:p>
          <a:r>
            <a:rPr lang="en-US" sz="1700"/>
            <a:t>Supportive of Gifted Learners</a:t>
          </a:r>
        </a:p>
      </dgm:t>
    </dgm:pt>
    <dgm:pt modelId="{76B43EDC-78AA-4475-8351-128FF2C7B35C}" type="parTrans" cxnId="{4CD73ECF-4757-4AB7-A3AB-984F55757FC6}">
      <dgm:prSet/>
      <dgm:spPr/>
      <dgm:t>
        <a:bodyPr/>
        <a:lstStyle/>
        <a:p>
          <a:endParaRPr lang="en-US" sz="1700"/>
        </a:p>
      </dgm:t>
    </dgm:pt>
    <dgm:pt modelId="{ED23D778-E55B-46DC-AF3C-28A5796FE34A}" type="sibTrans" cxnId="{4CD73ECF-4757-4AB7-A3AB-984F55757FC6}">
      <dgm:prSet/>
      <dgm:spPr/>
      <dgm:t>
        <a:bodyPr/>
        <a:lstStyle/>
        <a:p>
          <a:endParaRPr lang="en-US" sz="1700"/>
        </a:p>
      </dgm:t>
    </dgm:pt>
    <dgm:pt modelId="{E9DC89DD-7C4B-47FC-9749-F238BDA290BC}">
      <dgm:prSet phldrT="[Text]" custT="1"/>
      <dgm:spPr/>
      <dgm:t>
        <a:bodyPr/>
        <a:lstStyle/>
        <a:p>
          <a:r>
            <a:rPr lang="en-US" sz="1700"/>
            <a:t>Delivered through synchronous and asynchronous learning 	</a:t>
          </a:r>
        </a:p>
      </dgm:t>
    </dgm:pt>
    <dgm:pt modelId="{16A9717B-6437-4B21-9932-F052C74B80FC}" type="parTrans" cxnId="{A8435F8A-8279-476C-BC19-785AD0EE1A19}">
      <dgm:prSet/>
      <dgm:spPr/>
      <dgm:t>
        <a:bodyPr/>
        <a:lstStyle/>
        <a:p>
          <a:endParaRPr lang="en-US" sz="1700"/>
        </a:p>
      </dgm:t>
    </dgm:pt>
    <dgm:pt modelId="{7B2BCE8F-F011-4883-9235-C1DD8D01E570}" type="sibTrans" cxnId="{A8435F8A-8279-476C-BC19-785AD0EE1A19}">
      <dgm:prSet/>
      <dgm:spPr/>
      <dgm:t>
        <a:bodyPr/>
        <a:lstStyle/>
        <a:p>
          <a:endParaRPr lang="en-US" sz="1700"/>
        </a:p>
      </dgm:t>
    </dgm:pt>
    <dgm:pt modelId="{C27DFF0C-9011-4132-B6A2-256324F5E1F3}" type="pres">
      <dgm:prSet presAssocID="{F07742AA-D77D-4758-B887-E76F1FC3F2F2}" presName="Name0" presStyleCnt="0">
        <dgm:presLayoutVars>
          <dgm:chMax val="7"/>
          <dgm:chPref val="7"/>
          <dgm:dir/>
        </dgm:presLayoutVars>
      </dgm:prSet>
      <dgm:spPr/>
      <dgm:t>
        <a:bodyPr/>
        <a:lstStyle/>
        <a:p>
          <a:endParaRPr lang="en-US"/>
        </a:p>
      </dgm:t>
    </dgm:pt>
    <dgm:pt modelId="{098A0A85-8F0D-4B28-9E88-EEC5C144A526}" type="pres">
      <dgm:prSet presAssocID="{F07742AA-D77D-4758-B887-E76F1FC3F2F2}" presName="Name1" presStyleCnt="0"/>
      <dgm:spPr/>
    </dgm:pt>
    <dgm:pt modelId="{53A9952C-0130-4CE6-8748-325BF18E4F00}" type="pres">
      <dgm:prSet presAssocID="{F07742AA-D77D-4758-B887-E76F1FC3F2F2}" presName="cycle" presStyleCnt="0"/>
      <dgm:spPr/>
    </dgm:pt>
    <dgm:pt modelId="{B24C03D7-E2EC-433C-9D20-76B9FCA75205}" type="pres">
      <dgm:prSet presAssocID="{F07742AA-D77D-4758-B887-E76F1FC3F2F2}" presName="srcNode" presStyleLbl="node1" presStyleIdx="0" presStyleCnt="5"/>
      <dgm:spPr/>
    </dgm:pt>
    <dgm:pt modelId="{ED6AA399-26FE-4999-BB1B-0726BD46D4E9}" type="pres">
      <dgm:prSet presAssocID="{F07742AA-D77D-4758-B887-E76F1FC3F2F2}" presName="conn" presStyleLbl="parChTrans1D2" presStyleIdx="0" presStyleCnt="1"/>
      <dgm:spPr/>
      <dgm:t>
        <a:bodyPr/>
        <a:lstStyle/>
        <a:p>
          <a:endParaRPr lang="en-US"/>
        </a:p>
      </dgm:t>
    </dgm:pt>
    <dgm:pt modelId="{9E721620-7F39-46CB-8EF7-AE2187BAC04C}" type="pres">
      <dgm:prSet presAssocID="{F07742AA-D77D-4758-B887-E76F1FC3F2F2}" presName="extraNode" presStyleLbl="node1" presStyleIdx="0" presStyleCnt="5"/>
      <dgm:spPr/>
    </dgm:pt>
    <dgm:pt modelId="{8825B13F-C9C6-4841-ADA9-FA3D43F5AF97}" type="pres">
      <dgm:prSet presAssocID="{F07742AA-D77D-4758-B887-E76F1FC3F2F2}" presName="dstNode" presStyleLbl="node1" presStyleIdx="0" presStyleCnt="5"/>
      <dgm:spPr/>
    </dgm:pt>
    <dgm:pt modelId="{0CFCA795-FFC9-45FC-9D15-CC27F8160C97}" type="pres">
      <dgm:prSet presAssocID="{2F788174-8BD9-448E-BA41-0BD58CBBDA10}" presName="text_1" presStyleLbl="node1" presStyleIdx="0" presStyleCnt="5" custLinFactNeighborX="-395">
        <dgm:presLayoutVars>
          <dgm:bulletEnabled val="1"/>
        </dgm:presLayoutVars>
      </dgm:prSet>
      <dgm:spPr/>
      <dgm:t>
        <a:bodyPr/>
        <a:lstStyle/>
        <a:p>
          <a:endParaRPr lang="en-US"/>
        </a:p>
      </dgm:t>
    </dgm:pt>
    <dgm:pt modelId="{0805F08E-0933-42C6-BA4D-816E4CF35BA3}" type="pres">
      <dgm:prSet presAssocID="{2F788174-8BD9-448E-BA41-0BD58CBBDA10}" presName="accent_1" presStyleCnt="0"/>
      <dgm:spPr/>
    </dgm:pt>
    <dgm:pt modelId="{A5EC9FC4-AFCD-46F3-8FE6-76487F5112C7}" type="pres">
      <dgm:prSet presAssocID="{2F788174-8BD9-448E-BA41-0BD58CBBDA10}" presName="accentRepeatNode" presStyleLbl="solidFgAcc1" presStyleIdx="0" presStyleCnt="5"/>
      <dgm:spPr/>
    </dgm:pt>
    <dgm:pt modelId="{C20E4E7A-726D-44E0-A7BD-DCFD2D90AD62}" type="pres">
      <dgm:prSet presAssocID="{A62F8742-E4A1-42D3-BAE0-AF352A55CED3}" presName="text_2" presStyleLbl="node1" presStyleIdx="1" presStyleCnt="5">
        <dgm:presLayoutVars>
          <dgm:bulletEnabled val="1"/>
        </dgm:presLayoutVars>
      </dgm:prSet>
      <dgm:spPr/>
      <dgm:t>
        <a:bodyPr/>
        <a:lstStyle/>
        <a:p>
          <a:endParaRPr lang="en-US"/>
        </a:p>
      </dgm:t>
    </dgm:pt>
    <dgm:pt modelId="{6A05214B-027F-42FC-A399-06BC9F6B905B}" type="pres">
      <dgm:prSet presAssocID="{A62F8742-E4A1-42D3-BAE0-AF352A55CED3}" presName="accent_2" presStyleCnt="0"/>
      <dgm:spPr/>
    </dgm:pt>
    <dgm:pt modelId="{590687CE-9FC2-4D0B-AC9B-BF7F362B420E}" type="pres">
      <dgm:prSet presAssocID="{A62F8742-E4A1-42D3-BAE0-AF352A55CED3}" presName="accentRepeatNode" presStyleLbl="solidFgAcc1" presStyleIdx="1" presStyleCnt="5"/>
      <dgm:spPr/>
    </dgm:pt>
    <dgm:pt modelId="{78AD2838-A29E-4395-B304-4959054AD98E}" type="pres">
      <dgm:prSet presAssocID="{3917B1AE-CA16-466D-A594-3D1F6995E37B}" presName="text_3" presStyleLbl="node1" presStyleIdx="2" presStyleCnt="5">
        <dgm:presLayoutVars>
          <dgm:bulletEnabled val="1"/>
        </dgm:presLayoutVars>
      </dgm:prSet>
      <dgm:spPr/>
      <dgm:t>
        <a:bodyPr/>
        <a:lstStyle/>
        <a:p>
          <a:endParaRPr lang="en-US"/>
        </a:p>
      </dgm:t>
    </dgm:pt>
    <dgm:pt modelId="{A7DDC678-3D04-4377-90D6-916FBCA87E8A}" type="pres">
      <dgm:prSet presAssocID="{3917B1AE-CA16-466D-A594-3D1F6995E37B}" presName="accent_3" presStyleCnt="0"/>
      <dgm:spPr/>
    </dgm:pt>
    <dgm:pt modelId="{C2D226CE-C2E3-4CAA-85D3-3CB6C275807B}" type="pres">
      <dgm:prSet presAssocID="{3917B1AE-CA16-466D-A594-3D1F6995E37B}" presName="accentRepeatNode" presStyleLbl="solidFgAcc1" presStyleIdx="2" presStyleCnt="5"/>
      <dgm:spPr/>
    </dgm:pt>
    <dgm:pt modelId="{009DD4F5-4B1A-4028-95D1-63F460F71168}" type="pres">
      <dgm:prSet presAssocID="{9DFD94A8-5FC8-4C39-AED5-77A10B6145A2}" presName="text_4" presStyleLbl="node1" presStyleIdx="3" presStyleCnt="5">
        <dgm:presLayoutVars>
          <dgm:bulletEnabled val="1"/>
        </dgm:presLayoutVars>
      </dgm:prSet>
      <dgm:spPr/>
      <dgm:t>
        <a:bodyPr/>
        <a:lstStyle/>
        <a:p>
          <a:endParaRPr lang="en-US"/>
        </a:p>
      </dgm:t>
    </dgm:pt>
    <dgm:pt modelId="{3077FCBA-71EE-42C1-952D-FC934135AA57}" type="pres">
      <dgm:prSet presAssocID="{9DFD94A8-5FC8-4C39-AED5-77A10B6145A2}" presName="accent_4" presStyleCnt="0"/>
      <dgm:spPr/>
    </dgm:pt>
    <dgm:pt modelId="{C7ED2E9A-D3FE-4880-89BA-041AE37E5BE4}" type="pres">
      <dgm:prSet presAssocID="{9DFD94A8-5FC8-4C39-AED5-77A10B6145A2}" presName="accentRepeatNode" presStyleLbl="solidFgAcc1" presStyleIdx="3" presStyleCnt="5"/>
      <dgm:spPr/>
    </dgm:pt>
    <dgm:pt modelId="{6F1E28D9-4791-478B-87F7-AF6E3574EB30}" type="pres">
      <dgm:prSet presAssocID="{E9DC89DD-7C4B-47FC-9749-F238BDA290BC}" presName="text_5" presStyleLbl="node1" presStyleIdx="4" presStyleCnt="5">
        <dgm:presLayoutVars>
          <dgm:bulletEnabled val="1"/>
        </dgm:presLayoutVars>
      </dgm:prSet>
      <dgm:spPr/>
      <dgm:t>
        <a:bodyPr/>
        <a:lstStyle/>
        <a:p>
          <a:endParaRPr lang="en-US"/>
        </a:p>
      </dgm:t>
    </dgm:pt>
    <dgm:pt modelId="{6582129C-9239-48A9-9766-47AB86FEE007}" type="pres">
      <dgm:prSet presAssocID="{E9DC89DD-7C4B-47FC-9749-F238BDA290BC}" presName="accent_5" presStyleCnt="0"/>
      <dgm:spPr/>
    </dgm:pt>
    <dgm:pt modelId="{7412A727-DCAD-4C0B-8896-B84848236774}" type="pres">
      <dgm:prSet presAssocID="{E9DC89DD-7C4B-47FC-9749-F238BDA290BC}" presName="accentRepeatNode" presStyleLbl="solidFgAcc1" presStyleIdx="4" presStyleCnt="5"/>
      <dgm:spPr/>
    </dgm:pt>
  </dgm:ptLst>
  <dgm:cxnLst>
    <dgm:cxn modelId="{04F77309-2263-4AEF-8B24-ADCDC18C565D}" type="presOf" srcId="{F23A06DE-2D0D-4C0F-8C0F-D3C12DD24689}" destId="{ED6AA399-26FE-4999-BB1B-0726BD46D4E9}" srcOrd="0" destOrd="0" presId="urn:microsoft.com/office/officeart/2008/layout/VerticalCurvedList"/>
    <dgm:cxn modelId="{23D78A10-80E3-46DA-912F-5590B637F17F}" type="presOf" srcId="{3917B1AE-CA16-466D-A594-3D1F6995E37B}" destId="{78AD2838-A29E-4395-B304-4959054AD98E}" srcOrd="0" destOrd="0" presId="urn:microsoft.com/office/officeart/2008/layout/VerticalCurvedList"/>
    <dgm:cxn modelId="{22A1AFD7-BFF2-4609-8F6A-2B258F38D674}" type="presOf" srcId="{A62F8742-E4A1-42D3-BAE0-AF352A55CED3}" destId="{C20E4E7A-726D-44E0-A7BD-DCFD2D90AD62}" srcOrd="0" destOrd="0" presId="urn:microsoft.com/office/officeart/2008/layout/VerticalCurvedList"/>
    <dgm:cxn modelId="{04B11BDC-1F60-45B7-A464-B688481161BA}" type="presOf" srcId="{E9DC89DD-7C4B-47FC-9749-F238BDA290BC}" destId="{6F1E28D9-4791-478B-87F7-AF6E3574EB30}" srcOrd="0" destOrd="0" presId="urn:microsoft.com/office/officeart/2008/layout/VerticalCurvedList"/>
    <dgm:cxn modelId="{BDBC76F8-D383-4B71-915D-AF3E3E16FE24}" type="presOf" srcId="{9DFD94A8-5FC8-4C39-AED5-77A10B6145A2}" destId="{009DD4F5-4B1A-4028-95D1-63F460F71168}" srcOrd="0" destOrd="0" presId="urn:microsoft.com/office/officeart/2008/layout/VerticalCurvedList"/>
    <dgm:cxn modelId="{33F0FF48-1046-4C60-BF63-83D93FA48E2E}" srcId="{F07742AA-D77D-4758-B887-E76F1FC3F2F2}" destId="{2F788174-8BD9-448E-BA41-0BD58CBBDA10}" srcOrd="0" destOrd="0" parTransId="{3E348F71-F117-41A5-881B-6E43CDB974E4}" sibTransId="{F23A06DE-2D0D-4C0F-8C0F-D3C12DD24689}"/>
    <dgm:cxn modelId="{26058799-3DB0-4C93-BB55-8FEF89B01153}" srcId="{F07742AA-D77D-4758-B887-E76F1FC3F2F2}" destId="{3917B1AE-CA16-466D-A594-3D1F6995E37B}" srcOrd="2" destOrd="0" parTransId="{7DC141FA-8BC1-40A4-A577-20492FF8C402}" sibTransId="{40555CA8-8DA2-4632-AAA3-C363F6ABB082}"/>
    <dgm:cxn modelId="{75E62DE0-7DD7-4837-823F-E40338D30688}" type="presOf" srcId="{F07742AA-D77D-4758-B887-E76F1FC3F2F2}" destId="{C27DFF0C-9011-4132-B6A2-256324F5E1F3}" srcOrd="0" destOrd="0" presId="urn:microsoft.com/office/officeart/2008/layout/VerticalCurvedList"/>
    <dgm:cxn modelId="{A8435F8A-8279-476C-BC19-785AD0EE1A19}" srcId="{F07742AA-D77D-4758-B887-E76F1FC3F2F2}" destId="{E9DC89DD-7C4B-47FC-9749-F238BDA290BC}" srcOrd="4" destOrd="0" parTransId="{16A9717B-6437-4B21-9932-F052C74B80FC}" sibTransId="{7B2BCE8F-F011-4883-9235-C1DD8D01E570}"/>
    <dgm:cxn modelId="{D6CCB4D6-FF5E-43EF-8AB1-6FDF707B3BB1}" srcId="{F07742AA-D77D-4758-B887-E76F1FC3F2F2}" destId="{A62F8742-E4A1-42D3-BAE0-AF352A55CED3}" srcOrd="1" destOrd="0" parTransId="{00444B9C-F0CF-444C-9746-1E1BE3F2D5C0}" sibTransId="{B692D960-2147-44DF-B55D-8C12E2D159D3}"/>
    <dgm:cxn modelId="{4CD73ECF-4757-4AB7-A3AB-984F55757FC6}" srcId="{F07742AA-D77D-4758-B887-E76F1FC3F2F2}" destId="{9DFD94A8-5FC8-4C39-AED5-77A10B6145A2}" srcOrd="3" destOrd="0" parTransId="{76B43EDC-78AA-4475-8351-128FF2C7B35C}" sibTransId="{ED23D778-E55B-46DC-AF3C-28A5796FE34A}"/>
    <dgm:cxn modelId="{5227D3E7-9908-4093-9FD2-5A6CAB2A68B8}" type="presOf" srcId="{2F788174-8BD9-448E-BA41-0BD58CBBDA10}" destId="{0CFCA795-FFC9-45FC-9D15-CC27F8160C97}" srcOrd="0" destOrd="0" presId="urn:microsoft.com/office/officeart/2008/layout/VerticalCurvedList"/>
    <dgm:cxn modelId="{FECBA8F2-1AA3-4FD3-ADA1-A21818FDE30B}" type="presParOf" srcId="{C27DFF0C-9011-4132-B6A2-256324F5E1F3}" destId="{098A0A85-8F0D-4B28-9E88-EEC5C144A526}" srcOrd="0" destOrd="0" presId="urn:microsoft.com/office/officeart/2008/layout/VerticalCurvedList"/>
    <dgm:cxn modelId="{F4197337-45B0-4649-8F8E-27755196D492}" type="presParOf" srcId="{098A0A85-8F0D-4B28-9E88-EEC5C144A526}" destId="{53A9952C-0130-4CE6-8748-325BF18E4F00}" srcOrd="0" destOrd="0" presId="urn:microsoft.com/office/officeart/2008/layout/VerticalCurvedList"/>
    <dgm:cxn modelId="{F374AC8C-590A-415D-A2DE-164A026F1779}" type="presParOf" srcId="{53A9952C-0130-4CE6-8748-325BF18E4F00}" destId="{B24C03D7-E2EC-433C-9D20-76B9FCA75205}" srcOrd="0" destOrd="0" presId="urn:microsoft.com/office/officeart/2008/layout/VerticalCurvedList"/>
    <dgm:cxn modelId="{E91F246B-02C6-480F-956C-C04D7562D0D2}" type="presParOf" srcId="{53A9952C-0130-4CE6-8748-325BF18E4F00}" destId="{ED6AA399-26FE-4999-BB1B-0726BD46D4E9}" srcOrd="1" destOrd="0" presId="urn:microsoft.com/office/officeart/2008/layout/VerticalCurvedList"/>
    <dgm:cxn modelId="{7149715B-C8C8-4E9C-981B-01D14935D972}" type="presParOf" srcId="{53A9952C-0130-4CE6-8748-325BF18E4F00}" destId="{9E721620-7F39-46CB-8EF7-AE2187BAC04C}" srcOrd="2" destOrd="0" presId="urn:microsoft.com/office/officeart/2008/layout/VerticalCurvedList"/>
    <dgm:cxn modelId="{7CF4ACEA-9EE2-44B8-9DA7-E1D9C1C0E67E}" type="presParOf" srcId="{53A9952C-0130-4CE6-8748-325BF18E4F00}" destId="{8825B13F-C9C6-4841-ADA9-FA3D43F5AF97}" srcOrd="3" destOrd="0" presId="urn:microsoft.com/office/officeart/2008/layout/VerticalCurvedList"/>
    <dgm:cxn modelId="{02271762-598C-4D0E-BED5-7C58E179DF52}" type="presParOf" srcId="{098A0A85-8F0D-4B28-9E88-EEC5C144A526}" destId="{0CFCA795-FFC9-45FC-9D15-CC27F8160C97}" srcOrd="1" destOrd="0" presId="urn:microsoft.com/office/officeart/2008/layout/VerticalCurvedList"/>
    <dgm:cxn modelId="{D3717C05-85A8-43B9-9E2F-B6AC5AAA3413}" type="presParOf" srcId="{098A0A85-8F0D-4B28-9E88-EEC5C144A526}" destId="{0805F08E-0933-42C6-BA4D-816E4CF35BA3}" srcOrd="2" destOrd="0" presId="urn:microsoft.com/office/officeart/2008/layout/VerticalCurvedList"/>
    <dgm:cxn modelId="{7A3F1CFF-D2AC-4FB7-B8E7-19C7B62821FF}" type="presParOf" srcId="{0805F08E-0933-42C6-BA4D-816E4CF35BA3}" destId="{A5EC9FC4-AFCD-46F3-8FE6-76487F5112C7}" srcOrd="0" destOrd="0" presId="urn:microsoft.com/office/officeart/2008/layout/VerticalCurvedList"/>
    <dgm:cxn modelId="{F2BDD17B-44B4-4CAE-A3C5-D38B25FD0F80}" type="presParOf" srcId="{098A0A85-8F0D-4B28-9E88-EEC5C144A526}" destId="{C20E4E7A-726D-44E0-A7BD-DCFD2D90AD62}" srcOrd="3" destOrd="0" presId="urn:microsoft.com/office/officeart/2008/layout/VerticalCurvedList"/>
    <dgm:cxn modelId="{DF5C941F-B153-41BE-989B-4E605DB9D167}" type="presParOf" srcId="{098A0A85-8F0D-4B28-9E88-EEC5C144A526}" destId="{6A05214B-027F-42FC-A399-06BC9F6B905B}" srcOrd="4" destOrd="0" presId="urn:microsoft.com/office/officeart/2008/layout/VerticalCurvedList"/>
    <dgm:cxn modelId="{EBF1833B-F838-47C9-9C09-1E8859D87EA4}" type="presParOf" srcId="{6A05214B-027F-42FC-A399-06BC9F6B905B}" destId="{590687CE-9FC2-4D0B-AC9B-BF7F362B420E}" srcOrd="0" destOrd="0" presId="urn:microsoft.com/office/officeart/2008/layout/VerticalCurvedList"/>
    <dgm:cxn modelId="{CAC301DD-87F6-4404-9082-2CDA95DD5714}" type="presParOf" srcId="{098A0A85-8F0D-4B28-9E88-EEC5C144A526}" destId="{78AD2838-A29E-4395-B304-4959054AD98E}" srcOrd="5" destOrd="0" presId="urn:microsoft.com/office/officeart/2008/layout/VerticalCurvedList"/>
    <dgm:cxn modelId="{F8CFAEEB-EB5F-4B3D-ACF6-FDCA39C64467}" type="presParOf" srcId="{098A0A85-8F0D-4B28-9E88-EEC5C144A526}" destId="{A7DDC678-3D04-4377-90D6-916FBCA87E8A}" srcOrd="6" destOrd="0" presId="urn:microsoft.com/office/officeart/2008/layout/VerticalCurvedList"/>
    <dgm:cxn modelId="{BC2B3647-0D14-49E1-94D9-9A42391DD6E8}" type="presParOf" srcId="{A7DDC678-3D04-4377-90D6-916FBCA87E8A}" destId="{C2D226CE-C2E3-4CAA-85D3-3CB6C275807B}" srcOrd="0" destOrd="0" presId="urn:microsoft.com/office/officeart/2008/layout/VerticalCurvedList"/>
    <dgm:cxn modelId="{9D9189AE-6D48-4CFD-A552-C92423769775}" type="presParOf" srcId="{098A0A85-8F0D-4B28-9E88-EEC5C144A526}" destId="{009DD4F5-4B1A-4028-95D1-63F460F71168}" srcOrd="7" destOrd="0" presId="urn:microsoft.com/office/officeart/2008/layout/VerticalCurvedList"/>
    <dgm:cxn modelId="{8A2752E2-7F3A-4CE6-BB24-630B9E44B5C0}" type="presParOf" srcId="{098A0A85-8F0D-4B28-9E88-EEC5C144A526}" destId="{3077FCBA-71EE-42C1-952D-FC934135AA57}" srcOrd="8" destOrd="0" presId="urn:microsoft.com/office/officeart/2008/layout/VerticalCurvedList"/>
    <dgm:cxn modelId="{60FC96E1-AEBD-4113-98EE-5F030FF25B30}" type="presParOf" srcId="{3077FCBA-71EE-42C1-952D-FC934135AA57}" destId="{C7ED2E9A-D3FE-4880-89BA-041AE37E5BE4}" srcOrd="0" destOrd="0" presId="urn:microsoft.com/office/officeart/2008/layout/VerticalCurvedList"/>
    <dgm:cxn modelId="{A280541B-F0EB-420A-8E3C-F7FC9DDE5EC1}" type="presParOf" srcId="{098A0A85-8F0D-4B28-9E88-EEC5C144A526}" destId="{6F1E28D9-4791-478B-87F7-AF6E3574EB30}" srcOrd="9" destOrd="0" presId="urn:microsoft.com/office/officeart/2008/layout/VerticalCurvedList"/>
    <dgm:cxn modelId="{B5DEA264-ABF8-42F9-8669-D7E2E8EA9A33}" type="presParOf" srcId="{098A0A85-8F0D-4B28-9E88-EEC5C144A526}" destId="{6582129C-9239-48A9-9766-47AB86FEE007}" srcOrd="10" destOrd="0" presId="urn:microsoft.com/office/officeart/2008/layout/VerticalCurvedList"/>
    <dgm:cxn modelId="{971566E4-12BB-4A22-8C81-363EE7F7489E}" type="presParOf" srcId="{6582129C-9239-48A9-9766-47AB86FEE007}" destId="{7412A727-DCAD-4C0B-8896-B8484823677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E71FCE-8FB2-45AB-AB03-84A453B61208}"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D3712D46-5BFD-480E-B83F-5C77D07E11BE}">
      <dgm:prSet phldrT="[Text]"/>
      <dgm:spPr/>
      <dgm:t>
        <a:bodyPr/>
        <a:lstStyle/>
        <a:p>
          <a:r>
            <a:rPr lang="en-US"/>
            <a:t>Use student work to measure understanding </a:t>
          </a:r>
        </a:p>
      </dgm:t>
    </dgm:pt>
    <dgm:pt modelId="{477A54B9-E4C0-41CB-9769-151C174EEA16}" type="parTrans" cxnId="{7B8DA7E3-E910-4C2C-A9C5-CDDBAFABE6A9}">
      <dgm:prSet/>
      <dgm:spPr/>
      <dgm:t>
        <a:bodyPr/>
        <a:lstStyle/>
        <a:p>
          <a:endParaRPr lang="en-US"/>
        </a:p>
      </dgm:t>
    </dgm:pt>
    <dgm:pt modelId="{9F0614FA-9380-4FF5-AC95-65376AA4236F}" type="sibTrans" cxnId="{7B8DA7E3-E910-4C2C-A9C5-CDDBAFABE6A9}">
      <dgm:prSet/>
      <dgm:spPr/>
      <dgm:t>
        <a:bodyPr/>
        <a:lstStyle/>
        <a:p>
          <a:endParaRPr lang="en-US"/>
        </a:p>
      </dgm:t>
    </dgm:pt>
    <dgm:pt modelId="{79584AF0-1B67-4B7F-B2E0-0598F47EC79A}">
      <dgm:prSet phldrT="[Text]"/>
      <dgm:spPr/>
      <dgm:t>
        <a:bodyPr/>
        <a:lstStyle/>
        <a:p>
          <a:r>
            <a:rPr lang="en-US"/>
            <a:t>Monitor student engagement by tracking completion activities using Schoology </a:t>
          </a:r>
        </a:p>
      </dgm:t>
    </dgm:pt>
    <dgm:pt modelId="{B7642FA8-0C80-4F49-8E11-A2753DD98FDB}" type="parTrans" cxnId="{C579688D-BAD4-42EF-971D-0ABFD119B536}">
      <dgm:prSet/>
      <dgm:spPr/>
      <dgm:t>
        <a:bodyPr/>
        <a:lstStyle/>
        <a:p>
          <a:endParaRPr lang="en-US"/>
        </a:p>
      </dgm:t>
    </dgm:pt>
    <dgm:pt modelId="{AB1B9CD9-666F-4617-A89F-189758F229CC}" type="sibTrans" cxnId="{C579688D-BAD4-42EF-971D-0ABFD119B536}">
      <dgm:prSet/>
      <dgm:spPr/>
      <dgm:t>
        <a:bodyPr/>
        <a:lstStyle/>
        <a:p>
          <a:endParaRPr lang="en-US"/>
        </a:p>
      </dgm:t>
    </dgm:pt>
    <dgm:pt modelId="{B056D729-0D2B-4029-A19E-FF3BFB38310D}">
      <dgm:prSet phldrT="[Text]"/>
      <dgm:spPr/>
      <dgm:t>
        <a:bodyPr/>
        <a:lstStyle/>
        <a:p>
          <a:r>
            <a:rPr lang="en-US"/>
            <a:t>Ongoing formative assessment with teacher and peer feedback</a:t>
          </a:r>
        </a:p>
      </dgm:t>
    </dgm:pt>
    <dgm:pt modelId="{E035698A-11D3-48CA-9B75-69FD2D0BC16A}" type="parTrans" cxnId="{CD98CC92-5C39-4869-ABA5-AED84456E9A7}">
      <dgm:prSet/>
      <dgm:spPr/>
      <dgm:t>
        <a:bodyPr/>
        <a:lstStyle/>
        <a:p>
          <a:endParaRPr lang="en-US"/>
        </a:p>
      </dgm:t>
    </dgm:pt>
    <dgm:pt modelId="{414ABFB8-A9B9-4B0D-9984-C59483680EBD}" type="sibTrans" cxnId="{CD98CC92-5C39-4869-ABA5-AED84456E9A7}">
      <dgm:prSet/>
      <dgm:spPr/>
      <dgm:t>
        <a:bodyPr/>
        <a:lstStyle/>
        <a:p>
          <a:endParaRPr lang="en-US"/>
        </a:p>
      </dgm:t>
    </dgm:pt>
    <dgm:pt modelId="{7E35BF84-E3C6-4DC7-A00E-FA650DA20D0F}">
      <dgm:prSet phldrT="[Text]"/>
      <dgm:spPr/>
      <dgm:t>
        <a:bodyPr/>
        <a:lstStyle/>
        <a:p>
          <a:r>
            <a:rPr lang="en-US"/>
            <a:t>Use different assessment modalities to measure student learning</a:t>
          </a:r>
        </a:p>
      </dgm:t>
    </dgm:pt>
    <dgm:pt modelId="{25742D90-1436-455E-B942-E309CBD13C18}" type="parTrans" cxnId="{14D61D34-F419-4FE5-8C23-2E6FC72ECFB5}">
      <dgm:prSet/>
      <dgm:spPr/>
      <dgm:t>
        <a:bodyPr/>
        <a:lstStyle/>
        <a:p>
          <a:endParaRPr lang="en-US"/>
        </a:p>
      </dgm:t>
    </dgm:pt>
    <dgm:pt modelId="{1447900B-63B1-4422-A310-4A26A83A95AE}" type="sibTrans" cxnId="{14D61D34-F419-4FE5-8C23-2E6FC72ECFB5}">
      <dgm:prSet/>
      <dgm:spPr/>
      <dgm:t>
        <a:bodyPr/>
        <a:lstStyle/>
        <a:p>
          <a:endParaRPr lang="en-US"/>
        </a:p>
      </dgm:t>
    </dgm:pt>
    <dgm:pt modelId="{4FD68840-6DEC-4C5A-8F9B-82A7200359CF}">
      <dgm:prSet phldrT="[Text]"/>
      <dgm:spPr/>
      <dgm:t>
        <a:bodyPr/>
        <a:lstStyle/>
        <a:p>
          <a:r>
            <a:rPr lang="en-US"/>
            <a:t>Communicate progress to students and parents through skyward </a:t>
          </a:r>
        </a:p>
      </dgm:t>
    </dgm:pt>
    <dgm:pt modelId="{1FDCC98E-B383-4A7E-B1DF-95FA82491784}" type="parTrans" cxnId="{C612777E-DAF5-45EC-A6D9-5FD6A302C24E}">
      <dgm:prSet/>
      <dgm:spPr/>
      <dgm:t>
        <a:bodyPr/>
        <a:lstStyle/>
        <a:p>
          <a:endParaRPr lang="en-US"/>
        </a:p>
      </dgm:t>
    </dgm:pt>
    <dgm:pt modelId="{E65E279E-BCB1-4F1A-8ADC-32434026F46A}" type="sibTrans" cxnId="{C612777E-DAF5-45EC-A6D9-5FD6A302C24E}">
      <dgm:prSet/>
      <dgm:spPr/>
      <dgm:t>
        <a:bodyPr/>
        <a:lstStyle/>
        <a:p>
          <a:endParaRPr lang="en-US"/>
        </a:p>
      </dgm:t>
    </dgm:pt>
    <dgm:pt modelId="{641717D9-D907-46B8-9E8C-6B65F5B06B10}">
      <dgm:prSet phldrT="[Text]"/>
      <dgm:spPr/>
      <dgm:t>
        <a:bodyPr/>
        <a:lstStyle/>
        <a:p>
          <a:r>
            <a:rPr lang="en-US"/>
            <a:t>Design assessments in alignment and in  collaboration with other teachers</a:t>
          </a:r>
        </a:p>
      </dgm:t>
    </dgm:pt>
    <dgm:pt modelId="{573B2095-E3C6-4A51-8E62-8CA33A45614F}" type="parTrans" cxnId="{D44CBE24-0647-4F7B-ACE2-A40C6AC2A4D2}">
      <dgm:prSet/>
      <dgm:spPr/>
      <dgm:t>
        <a:bodyPr/>
        <a:lstStyle/>
        <a:p>
          <a:endParaRPr lang="en-US"/>
        </a:p>
      </dgm:t>
    </dgm:pt>
    <dgm:pt modelId="{83B42ABA-4450-48E6-8FC8-A4BF75DF20E3}" type="sibTrans" cxnId="{D44CBE24-0647-4F7B-ACE2-A40C6AC2A4D2}">
      <dgm:prSet/>
      <dgm:spPr/>
      <dgm:t>
        <a:bodyPr/>
        <a:lstStyle/>
        <a:p>
          <a:endParaRPr lang="en-US"/>
        </a:p>
      </dgm:t>
    </dgm:pt>
    <dgm:pt modelId="{38B10FD9-0A7E-4F60-A821-AA77204AA0C6}" type="pres">
      <dgm:prSet presAssocID="{81E71FCE-8FB2-45AB-AB03-84A453B61208}" presName="diagram" presStyleCnt="0">
        <dgm:presLayoutVars>
          <dgm:dir/>
          <dgm:resizeHandles val="exact"/>
        </dgm:presLayoutVars>
      </dgm:prSet>
      <dgm:spPr/>
      <dgm:t>
        <a:bodyPr/>
        <a:lstStyle/>
        <a:p>
          <a:endParaRPr lang="en-US"/>
        </a:p>
      </dgm:t>
    </dgm:pt>
    <dgm:pt modelId="{1E7E62BE-0782-4122-9D12-8E6C5AF841DB}" type="pres">
      <dgm:prSet presAssocID="{D3712D46-5BFD-480E-B83F-5C77D07E11BE}" presName="node" presStyleLbl="node1" presStyleIdx="0" presStyleCnt="6">
        <dgm:presLayoutVars>
          <dgm:bulletEnabled val="1"/>
        </dgm:presLayoutVars>
      </dgm:prSet>
      <dgm:spPr/>
      <dgm:t>
        <a:bodyPr/>
        <a:lstStyle/>
        <a:p>
          <a:endParaRPr lang="en-US"/>
        </a:p>
      </dgm:t>
    </dgm:pt>
    <dgm:pt modelId="{37BEA3EE-BE5F-4B37-A475-D56E7C4BAB30}" type="pres">
      <dgm:prSet presAssocID="{9F0614FA-9380-4FF5-AC95-65376AA4236F}" presName="sibTrans" presStyleCnt="0"/>
      <dgm:spPr/>
    </dgm:pt>
    <dgm:pt modelId="{B1A8D250-C54F-49BC-98A5-CA22688B4160}" type="pres">
      <dgm:prSet presAssocID="{79584AF0-1B67-4B7F-B2E0-0598F47EC79A}" presName="node" presStyleLbl="node1" presStyleIdx="1" presStyleCnt="6">
        <dgm:presLayoutVars>
          <dgm:bulletEnabled val="1"/>
        </dgm:presLayoutVars>
      </dgm:prSet>
      <dgm:spPr/>
      <dgm:t>
        <a:bodyPr/>
        <a:lstStyle/>
        <a:p>
          <a:endParaRPr lang="en-US"/>
        </a:p>
      </dgm:t>
    </dgm:pt>
    <dgm:pt modelId="{1FC6ABB5-74CB-4035-B2F0-1C0E59207B73}" type="pres">
      <dgm:prSet presAssocID="{AB1B9CD9-666F-4617-A89F-189758F229CC}" presName="sibTrans" presStyleCnt="0"/>
      <dgm:spPr/>
    </dgm:pt>
    <dgm:pt modelId="{BF60C7A1-78A8-4FDA-84F5-BFC0CFF606D5}" type="pres">
      <dgm:prSet presAssocID="{B056D729-0D2B-4029-A19E-FF3BFB38310D}" presName="node" presStyleLbl="node1" presStyleIdx="2" presStyleCnt="6">
        <dgm:presLayoutVars>
          <dgm:bulletEnabled val="1"/>
        </dgm:presLayoutVars>
      </dgm:prSet>
      <dgm:spPr/>
      <dgm:t>
        <a:bodyPr/>
        <a:lstStyle/>
        <a:p>
          <a:endParaRPr lang="en-US"/>
        </a:p>
      </dgm:t>
    </dgm:pt>
    <dgm:pt modelId="{C5F6F8A8-EDBC-458D-8B52-47CFFB2F1A51}" type="pres">
      <dgm:prSet presAssocID="{414ABFB8-A9B9-4B0D-9984-C59483680EBD}" presName="sibTrans" presStyleCnt="0"/>
      <dgm:spPr/>
    </dgm:pt>
    <dgm:pt modelId="{09ED88FE-3FF4-4614-B488-D2ACF95BD945}" type="pres">
      <dgm:prSet presAssocID="{7E35BF84-E3C6-4DC7-A00E-FA650DA20D0F}" presName="node" presStyleLbl="node1" presStyleIdx="3" presStyleCnt="6">
        <dgm:presLayoutVars>
          <dgm:bulletEnabled val="1"/>
        </dgm:presLayoutVars>
      </dgm:prSet>
      <dgm:spPr/>
      <dgm:t>
        <a:bodyPr/>
        <a:lstStyle/>
        <a:p>
          <a:endParaRPr lang="en-US"/>
        </a:p>
      </dgm:t>
    </dgm:pt>
    <dgm:pt modelId="{D83C08DF-0F80-4E7B-95F2-82C7826E96AA}" type="pres">
      <dgm:prSet presAssocID="{1447900B-63B1-4422-A310-4A26A83A95AE}" presName="sibTrans" presStyleCnt="0"/>
      <dgm:spPr/>
    </dgm:pt>
    <dgm:pt modelId="{F70F5027-E91E-46FF-A25D-7FEABDC7BB92}" type="pres">
      <dgm:prSet presAssocID="{4FD68840-6DEC-4C5A-8F9B-82A7200359CF}" presName="node" presStyleLbl="node1" presStyleIdx="4" presStyleCnt="6">
        <dgm:presLayoutVars>
          <dgm:bulletEnabled val="1"/>
        </dgm:presLayoutVars>
      </dgm:prSet>
      <dgm:spPr/>
      <dgm:t>
        <a:bodyPr/>
        <a:lstStyle/>
        <a:p>
          <a:endParaRPr lang="en-US"/>
        </a:p>
      </dgm:t>
    </dgm:pt>
    <dgm:pt modelId="{D85A326E-C364-45C6-8E71-1DB5B19D31A2}" type="pres">
      <dgm:prSet presAssocID="{E65E279E-BCB1-4F1A-8ADC-32434026F46A}" presName="sibTrans" presStyleCnt="0"/>
      <dgm:spPr/>
    </dgm:pt>
    <dgm:pt modelId="{74FDE9B0-D903-4B06-8DAA-77594FE57E93}" type="pres">
      <dgm:prSet presAssocID="{641717D9-D907-46B8-9E8C-6B65F5B06B10}" presName="node" presStyleLbl="node1" presStyleIdx="5" presStyleCnt="6">
        <dgm:presLayoutVars>
          <dgm:bulletEnabled val="1"/>
        </dgm:presLayoutVars>
      </dgm:prSet>
      <dgm:spPr/>
      <dgm:t>
        <a:bodyPr/>
        <a:lstStyle/>
        <a:p>
          <a:endParaRPr lang="en-US"/>
        </a:p>
      </dgm:t>
    </dgm:pt>
  </dgm:ptLst>
  <dgm:cxnLst>
    <dgm:cxn modelId="{14D61D34-F419-4FE5-8C23-2E6FC72ECFB5}" srcId="{81E71FCE-8FB2-45AB-AB03-84A453B61208}" destId="{7E35BF84-E3C6-4DC7-A00E-FA650DA20D0F}" srcOrd="3" destOrd="0" parTransId="{25742D90-1436-455E-B942-E309CBD13C18}" sibTransId="{1447900B-63B1-4422-A310-4A26A83A95AE}"/>
    <dgm:cxn modelId="{C579688D-BAD4-42EF-971D-0ABFD119B536}" srcId="{81E71FCE-8FB2-45AB-AB03-84A453B61208}" destId="{79584AF0-1B67-4B7F-B2E0-0598F47EC79A}" srcOrd="1" destOrd="0" parTransId="{B7642FA8-0C80-4F49-8E11-A2753DD98FDB}" sibTransId="{AB1B9CD9-666F-4617-A89F-189758F229CC}"/>
    <dgm:cxn modelId="{C612777E-DAF5-45EC-A6D9-5FD6A302C24E}" srcId="{81E71FCE-8FB2-45AB-AB03-84A453B61208}" destId="{4FD68840-6DEC-4C5A-8F9B-82A7200359CF}" srcOrd="4" destOrd="0" parTransId="{1FDCC98E-B383-4A7E-B1DF-95FA82491784}" sibTransId="{E65E279E-BCB1-4F1A-8ADC-32434026F46A}"/>
    <dgm:cxn modelId="{B2BFFDF4-A4AB-4C80-9498-3E07009115E6}" type="presOf" srcId="{4FD68840-6DEC-4C5A-8F9B-82A7200359CF}" destId="{F70F5027-E91E-46FF-A25D-7FEABDC7BB92}" srcOrd="0" destOrd="0" presId="urn:microsoft.com/office/officeart/2005/8/layout/default"/>
    <dgm:cxn modelId="{D44CBE24-0647-4F7B-ACE2-A40C6AC2A4D2}" srcId="{81E71FCE-8FB2-45AB-AB03-84A453B61208}" destId="{641717D9-D907-46B8-9E8C-6B65F5B06B10}" srcOrd="5" destOrd="0" parTransId="{573B2095-E3C6-4A51-8E62-8CA33A45614F}" sibTransId="{83B42ABA-4450-48E6-8FC8-A4BF75DF20E3}"/>
    <dgm:cxn modelId="{DE9FFF59-1110-47DE-A31A-AA37869B9B9D}" type="presOf" srcId="{641717D9-D907-46B8-9E8C-6B65F5B06B10}" destId="{74FDE9B0-D903-4B06-8DAA-77594FE57E93}" srcOrd="0" destOrd="0" presId="urn:microsoft.com/office/officeart/2005/8/layout/default"/>
    <dgm:cxn modelId="{1F7A336B-E1A8-4358-953C-E0EC615343EB}" type="presOf" srcId="{7E35BF84-E3C6-4DC7-A00E-FA650DA20D0F}" destId="{09ED88FE-3FF4-4614-B488-D2ACF95BD945}" srcOrd="0" destOrd="0" presId="urn:microsoft.com/office/officeart/2005/8/layout/default"/>
    <dgm:cxn modelId="{B920AB30-3664-4080-A877-7929147EBFBC}" type="presOf" srcId="{B056D729-0D2B-4029-A19E-FF3BFB38310D}" destId="{BF60C7A1-78A8-4FDA-84F5-BFC0CFF606D5}" srcOrd="0" destOrd="0" presId="urn:microsoft.com/office/officeart/2005/8/layout/default"/>
    <dgm:cxn modelId="{6EF406A2-3FA9-48AD-8D60-61691D2BEF5E}" type="presOf" srcId="{D3712D46-5BFD-480E-B83F-5C77D07E11BE}" destId="{1E7E62BE-0782-4122-9D12-8E6C5AF841DB}" srcOrd="0" destOrd="0" presId="urn:microsoft.com/office/officeart/2005/8/layout/default"/>
    <dgm:cxn modelId="{7B8DA7E3-E910-4C2C-A9C5-CDDBAFABE6A9}" srcId="{81E71FCE-8FB2-45AB-AB03-84A453B61208}" destId="{D3712D46-5BFD-480E-B83F-5C77D07E11BE}" srcOrd="0" destOrd="0" parTransId="{477A54B9-E4C0-41CB-9769-151C174EEA16}" sibTransId="{9F0614FA-9380-4FF5-AC95-65376AA4236F}"/>
    <dgm:cxn modelId="{82BD563A-05FA-443D-AD47-BCE723FFC911}" type="presOf" srcId="{81E71FCE-8FB2-45AB-AB03-84A453B61208}" destId="{38B10FD9-0A7E-4F60-A821-AA77204AA0C6}" srcOrd="0" destOrd="0" presId="urn:microsoft.com/office/officeart/2005/8/layout/default"/>
    <dgm:cxn modelId="{5420F2F5-6446-4DD6-B180-F4D491032544}" type="presOf" srcId="{79584AF0-1B67-4B7F-B2E0-0598F47EC79A}" destId="{B1A8D250-C54F-49BC-98A5-CA22688B4160}" srcOrd="0" destOrd="0" presId="urn:microsoft.com/office/officeart/2005/8/layout/default"/>
    <dgm:cxn modelId="{CD98CC92-5C39-4869-ABA5-AED84456E9A7}" srcId="{81E71FCE-8FB2-45AB-AB03-84A453B61208}" destId="{B056D729-0D2B-4029-A19E-FF3BFB38310D}" srcOrd="2" destOrd="0" parTransId="{E035698A-11D3-48CA-9B75-69FD2D0BC16A}" sibTransId="{414ABFB8-A9B9-4B0D-9984-C59483680EBD}"/>
    <dgm:cxn modelId="{88373771-6025-4287-A4B0-9B99058DA832}" type="presParOf" srcId="{38B10FD9-0A7E-4F60-A821-AA77204AA0C6}" destId="{1E7E62BE-0782-4122-9D12-8E6C5AF841DB}" srcOrd="0" destOrd="0" presId="urn:microsoft.com/office/officeart/2005/8/layout/default"/>
    <dgm:cxn modelId="{1C0139E9-7D0E-4461-A02B-AB9451BEE8AF}" type="presParOf" srcId="{38B10FD9-0A7E-4F60-A821-AA77204AA0C6}" destId="{37BEA3EE-BE5F-4B37-A475-D56E7C4BAB30}" srcOrd="1" destOrd="0" presId="urn:microsoft.com/office/officeart/2005/8/layout/default"/>
    <dgm:cxn modelId="{41B88B4A-229F-467E-8137-996A1FAEBAB2}" type="presParOf" srcId="{38B10FD9-0A7E-4F60-A821-AA77204AA0C6}" destId="{B1A8D250-C54F-49BC-98A5-CA22688B4160}" srcOrd="2" destOrd="0" presId="urn:microsoft.com/office/officeart/2005/8/layout/default"/>
    <dgm:cxn modelId="{71761006-ADAF-4547-9BAF-134A884D9AB1}" type="presParOf" srcId="{38B10FD9-0A7E-4F60-A821-AA77204AA0C6}" destId="{1FC6ABB5-74CB-4035-B2F0-1C0E59207B73}" srcOrd="3" destOrd="0" presId="urn:microsoft.com/office/officeart/2005/8/layout/default"/>
    <dgm:cxn modelId="{E9DEADC9-2777-4D5B-85C7-5AC26D4B4253}" type="presParOf" srcId="{38B10FD9-0A7E-4F60-A821-AA77204AA0C6}" destId="{BF60C7A1-78A8-4FDA-84F5-BFC0CFF606D5}" srcOrd="4" destOrd="0" presId="urn:microsoft.com/office/officeart/2005/8/layout/default"/>
    <dgm:cxn modelId="{4EC49920-FC77-47C5-9883-8B324EDDCFB3}" type="presParOf" srcId="{38B10FD9-0A7E-4F60-A821-AA77204AA0C6}" destId="{C5F6F8A8-EDBC-458D-8B52-47CFFB2F1A51}" srcOrd="5" destOrd="0" presId="urn:microsoft.com/office/officeart/2005/8/layout/default"/>
    <dgm:cxn modelId="{68E38919-B842-40BE-B3AF-A913043AF137}" type="presParOf" srcId="{38B10FD9-0A7E-4F60-A821-AA77204AA0C6}" destId="{09ED88FE-3FF4-4614-B488-D2ACF95BD945}" srcOrd="6" destOrd="0" presId="urn:microsoft.com/office/officeart/2005/8/layout/default"/>
    <dgm:cxn modelId="{F057EA8D-8CF9-413F-90AA-4A5BCDF2F386}" type="presParOf" srcId="{38B10FD9-0A7E-4F60-A821-AA77204AA0C6}" destId="{D83C08DF-0F80-4E7B-95F2-82C7826E96AA}" srcOrd="7" destOrd="0" presId="urn:microsoft.com/office/officeart/2005/8/layout/default"/>
    <dgm:cxn modelId="{09974E23-E933-4FFA-9885-15AD6C823C1C}" type="presParOf" srcId="{38B10FD9-0A7E-4F60-A821-AA77204AA0C6}" destId="{F70F5027-E91E-46FF-A25D-7FEABDC7BB92}" srcOrd="8" destOrd="0" presId="urn:microsoft.com/office/officeart/2005/8/layout/default"/>
    <dgm:cxn modelId="{C49B2A39-0EE3-43B5-B727-892AB506321F}" type="presParOf" srcId="{38B10FD9-0A7E-4F60-A821-AA77204AA0C6}" destId="{D85A326E-C364-45C6-8E71-1DB5B19D31A2}" srcOrd="9" destOrd="0" presId="urn:microsoft.com/office/officeart/2005/8/layout/default"/>
    <dgm:cxn modelId="{36AB5704-9C3D-476D-84D3-602BA89B5E01}" type="presParOf" srcId="{38B10FD9-0A7E-4F60-A821-AA77204AA0C6}" destId="{74FDE9B0-D903-4B06-8DAA-77594FE57E93}"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6AA399-26FE-4999-BB1B-0726BD46D4E9}">
      <dsp:nvSpPr>
        <dsp:cNvPr id="0" name=""/>
        <dsp:cNvSpPr/>
      </dsp:nvSpPr>
      <dsp:spPr>
        <a:xfrm>
          <a:off x="-4380004" y="-671823"/>
          <a:ext cx="5218205" cy="5218205"/>
        </a:xfrm>
        <a:prstGeom prst="blockArc">
          <a:avLst>
            <a:gd name="adj1" fmla="val 18900000"/>
            <a:gd name="adj2" fmla="val 2700000"/>
            <a:gd name="adj3" fmla="val 414"/>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FCA795-FFC9-45FC-9D15-CC27F8160C97}">
      <dsp:nvSpPr>
        <dsp:cNvPr id="0" name=""/>
        <dsp:cNvSpPr/>
      </dsp:nvSpPr>
      <dsp:spPr>
        <a:xfrm>
          <a:off x="332155" y="242082"/>
          <a:ext cx="8829577" cy="48447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4552" tIns="43180" rIns="43180" bIns="43180" numCol="1" spcCol="1270" anchor="ctr" anchorCtr="0">
          <a:noAutofit/>
        </a:bodyPr>
        <a:lstStyle/>
        <a:p>
          <a:pPr lvl="0" algn="l" defTabSz="755650">
            <a:lnSpc>
              <a:spcPct val="90000"/>
            </a:lnSpc>
            <a:spcBef>
              <a:spcPct val="0"/>
            </a:spcBef>
            <a:spcAft>
              <a:spcPct val="35000"/>
            </a:spcAft>
          </a:pPr>
          <a:r>
            <a:rPr lang="en-US" sz="1700" kern="1200" dirty="0"/>
            <a:t>Designed by a certified teachers in collaboration with other certified teachers in Schoology </a:t>
          </a:r>
        </a:p>
      </dsp:txBody>
      <dsp:txXfrm>
        <a:off x="332155" y="242082"/>
        <a:ext cx="8829577" cy="484474"/>
      </dsp:txXfrm>
    </dsp:sp>
    <dsp:sp modelId="{A5EC9FC4-AFCD-46F3-8FE6-76487F5112C7}">
      <dsp:nvSpPr>
        <dsp:cNvPr id="0" name=""/>
        <dsp:cNvSpPr/>
      </dsp:nvSpPr>
      <dsp:spPr>
        <a:xfrm>
          <a:off x="64235" y="181523"/>
          <a:ext cx="605593" cy="605593"/>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0E4E7A-726D-44E0-A7BD-DCFD2D90AD62}">
      <dsp:nvSpPr>
        <dsp:cNvPr id="0" name=""/>
        <dsp:cNvSpPr/>
      </dsp:nvSpPr>
      <dsp:spPr>
        <a:xfrm>
          <a:off x="714193" y="968562"/>
          <a:ext cx="8482417" cy="48447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4552" tIns="43180" rIns="43180" bIns="43180" numCol="1" spcCol="1270" anchor="ctr" anchorCtr="0">
          <a:noAutofit/>
        </a:bodyPr>
        <a:lstStyle/>
        <a:p>
          <a:pPr lvl="0" algn="l" defTabSz="755650">
            <a:lnSpc>
              <a:spcPct val="90000"/>
            </a:lnSpc>
            <a:spcBef>
              <a:spcPct val="0"/>
            </a:spcBef>
            <a:spcAft>
              <a:spcPct val="35000"/>
            </a:spcAft>
          </a:pPr>
          <a:r>
            <a:rPr lang="en-US" sz="1700" kern="1200"/>
            <a:t>Linguistically accommodated for English Learners </a:t>
          </a:r>
        </a:p>
      </dsp:txBody>
      <dsp:txXfrm>
        <a:off x="714193" y="968562"/>
        <a:ext cx="8482417" cy="484474"/>
      </dsp:txXfrm>
    </dsp:sp>
    <dsp:sp modelId="{590687CE-9FC2-4D0B-AC9B-BF7F362B420E}">
      <dsp:nvSpPr>
        <dsp:cNvPr id="0" name=""/>
        <dsp:cNvSpPr/>
      </dsp:nvSpPr>
      <dsp:spPr>
        <a:xfrm>
          <a:off x="411396" y="908002"/>
          <a:ext cx="605593" cy="605593"/>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AD2838-A29E-4395-B304-4959054AD98E}">
      <dsp:nvSpPr>
        <dsp:cNvPr id="0" name=""/>
        <dsp:cNvSpPr/>
      </dsp:nvSpPr>
      <dsp:spPr>
        <a:xfrm>
          <a:off x="820743" y="1695041"/>
          <a:ext cx="8375867" cy="48447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4552" tIns="43180" rIns="43180" bIns="43180" numCol="1" spcCol="1270" anchor="ctr" anchorCtr="0">
          <a:noAutofit/>
        </a:bodyPr>
        <a:lstStyle/>
        <a:p>
          <a:pPr lvl="0" algn="l" defTabSz="755650">
            <a:lnSpc>
              <a:spcPct val="90000"/>
            </a:lnSpc>
            <a:spcBef>
              <a:spcPct val="0"/>
            </a:spcBef>
            <a:spcAft>
              <a:spcPct val="35000"/>
            </a:spcAft>
          </a:pPr>
          <a:r>
            <a:rPr lang="en-US" sz="1700" kern="1200"/>
            <a:t>Designed to include individual supports for students receiving Special education services</a:t>
          </a:r>
        </a:p>
      </dsp:txBody>
      <dsp:txXfrm>
        <a:off x="820743" y="1695041"/>
        <a:ext cx="8375867" cy="484474"/>
      </dsp:txXfrm>
    </dsp:sp>
    <dsp:sp modelId="{C2D226CE-C2E3-4CAA-85D3-3CB6C275807B}">
      <dsp:nvSpPr>
        <dsp:cNvPr id="0" name=""/>
        <dsp:cNvSpPr/>
      </dsp:nvSpPr>
      <dsp:spPr>
        <a:xfrm>
          <a:off x="517946" y="1634482"/>
          <a:ext cx="605593" cy="605593"/>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9DD4F5-4B1A-4028-95D1-63F460F71168}">
      <dsp:nvSpPr>
        <dsp:cNvPr id="0" name=""/>
        <dsp:cNvSpPr/>
      </dsp:nvSpPr>
      <dsp:spPr>
        <a:xfrm>
          <a:off x="714193" y="2421521"/>
          <a:ext cx="8482417" cy="48447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4552" tIns="43180" rIns="43180" bIns="43180" numCol="1" spcCol="1270" anchor="ctr" anchorCtr="0">
          <a:noAutofit/>
        </a:bodyPr>
        <a:lstStyle/>
        <a:p>
          <a:pPr lvl="0" algn="l" defTabSz="755650">
            <a:lnSpc>
              <a:spcPct val="90000"/>
            </a:lnSpc>
            <a:spcBef>
              <a:spcPct val="0"/>
            </a:spcBef>
            <a:spcAft>
              <a:spcPct val="35000"/>
            </a:spcAft>
          </a:pPr>
          <a:r>
            <a:rPr lang="en-US" sz="1700" kern="1200"/>
            <a:t>Supportive of Gifted Learners</a:t>
          </a:r>
        </a:p>
      </dsp:txBody>
      <dsp:txXfrm>
        <a:off x="714193" y="2421521"/>
        <a:ext cx="8482417" cy="484474"/>
      </dsp:txXfrm>
    </dsp:sp>
    <dsp:sp modelId="{C7ED2E9A-D3FE-4880-89BA-041AE37E5BE4}">
      <dsp:nvSpPr>
        <dsp:cNvPr id="0" name=""/>
        <dsp:cNvSpPr/>
      </dsp:nvSpPr>
      <dsp:spPr>
        <a:xfrm>
          <a:off x="411396" y="2360961"/>
          <a:ext cx="605593" cy="605593"/>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1E28D9-4791-478B-87F7-AF6E3574EB30}">
      <dsp:nvSpPr>
        <dsp:cNvPr id="0" name=""/>
        <dsp:cNvSpPr/>
      </dsp:nvSpPr>
      <dsp:spPr>
        <a:xfrm>
          <a:off x="367032" y="3148000"/>
          <a:ext cx="8829577" cy="48447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4552" tIns="43180" rIns="43180" bIns="43180" numCol="1" spcCol="1270" anchor="ctr" anchorCtr="0">
          <a:noAutofit/>
        </a:bodyPr>
        <a:lstStyle/>
        <a:p>
          <a:pPr lvl="0" algn="l" defTabSz="755650">
            <a:lnSpc>
              <a:spcPct val="90000"/>
            </a:lnSpc>
            <a:spcBef>
              <a:spcPct val="0"/>
            </a:spcBef>
            <a:spcAft>
              <a:spcPct val="35000"/>
            </a:spcAft>
          </a:pPr>
          <a:r>
            <a:rPr lang="en-US" sz="1700" kern="1200"/>
            <a:t>Delivered through synchronous and asynchronous learning 	</a:t>
          </a:r>
        </a:p>
      </dsp:txBody>
      <dsp:txXfrm>
        <a:off x="367032" y="3148000"/>
        <a:ext cx="8829577" cy="484474"/>
      </dsp:txXfrm>
    </dsp:sp>
    <dsp:sp modelId="{7412A727-DCAD-4C0B-8896-B84848236774}">
      <dsp:nvSpPr>
        <dsp:cNvPr id="0" name=""/>
        <dsp:cNvSpPr/>
      </dsp:nvSpPr>
      <dsp:spPr>
        <a:xfrm>
          <a:off x="64235" y="3087441"/>
          <a:ext cx="605593" cy="605593"/>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7E62BE-0782-4122-9D12-8E6C5AF841DB}">
      <dsp:nvSpPr>
        <dsp:cNvPr id="0" name=""/>
        <dsp:cNvSpPr/>
      </dsp:nvSpPr>
      <dsp:spPr>
        <a:xfrm>
          <a:off x="0" y="23663"/>
          <a:ext cx="2634257" cy="158055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t>Use student work to measure understanding </a:t>
          </a:r>
        </a:p>
      </dsp:txBody>
      <dsp:txXfrm>
        <a:off x="0" y="23663"/>
        <a:ext cx="2634257" cy="1580554"/>
      </dsp:txXfrm>
    </dsp:sp>
    <dsp:sp modelId="{B1A8D250-C54F-49BC-98A5-CA22688B4160}">
      <dsp:nvSpPr>
        <dsp:cNvPr id="0" name=""/>
        <dsp:cNvSpPr/>
      </dsp:nvSpPr>
      <dsp:spPr>
        <a:xfrm>
          <a:off x="2897683" y="23663"/>
          <a:ext cx="2634257" cy="158055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t>Monitor student engagement by tracking completion activities using Schoology </a:t>
          </a:r>
        </a:p>
      </dsp:txBody>
      <dsp:txXfrm>
        <a:off x="2897683" y="23663"/>
        <a:ext cx="2634257" cy="1580554"/>
      </dsp:txXfrm>
    </dsp:sp>
    <dsp:sp modelId="{BF60C7A1-78A8-4FDA-84F5-BFC0CFF606D5}">
      <dsp:nvSpPr>
        <dsp:cNvPr id="0" name=""/>
        <dsp:cNvSpPr/>
      </dsp:nvSpPr>
      <dsp:spPr>
        <a:xfrm>
          <a:off x="5795367" y="23663"/>
          <a:ext cx="2634257" cy="158055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t>Ongoing formative assessment with teacher and peer feedback</a:t>
          </a:r>
        </a:p>
      </dsp:txBody>
      <dsp:txXfrm>
        <a:off x="5795367" y="23663"/>
        <a:ext cx="2634257" cy="1580554"/>
      </dsp:txXfrm>
    </dsp:sp>
    <dsp:sp modelId="{09ED88FE-3FF4-4614-B488-D2ACF95BD945}">
      <dsp:nvSpPr>
        <dsp:cNvPr id="0" name=""/>
        <dsp:cNvSpPr/>
      </dsp:nvSpPr>
      <dsp:spPr>
        <a:xfrm>
          <a:off x="0" y="1867644"/>
          <a:ext cx="2634257" cy="158055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t>Use different assessment modalities to measure student learning</a:t>
          </a:r>
        </a:p>
      </dsp:txBody>
      <dsp:txXfrm>
        <a:off x="0" y="1867644"/>
        <a:ext cx="2634257" cy="1580554"/>
      </dsp:txXfrm>
    </dsp:sp>
    <dsp:sp modelId="{F70F5027-E91E-46FF-A25D-7FEABDC7BB92}">
      <dsp:nvSpPr>
        <dsp:cNvPr id="0" name=""/>
        <dsp:cNvSpPr/>
      </dsp:nvSpPr>
      <dsp:spPr>
        <a:xfrm>
          <a:off x="2897683" y="1867644"/>
          <a:ext cx="2634257" cy="158055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t>Communicate progress to students and parents through skyward </a:t>
          </a:r>
        </a:p>
      </dsp:txBody>
      <dsp:txXfrm>
        <a:off x="2897683" y="1867644"/>
        <a:ext cx="2634257" cy="1580554"/>
      </dsp:txXfrm>
    </dsp:sp>
    <dsp:sp modelId="{74FDE9B0-D903-4B06-8DAA-77594FE57E93}">
      <dsp:nvSpPr>
        <dsp:cNvPr id="0" name=""/>
        <dsp:cNvSpPr/>
      </dsp:nvSpPr>
      <dsp:spPr>
        <a:xfrm>
          <a:off x="5795367" y="1867644"/>
          <a:ext cx="2634257" cy="158055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t>Design assessments in alignment and in  collaboration with other teachers</a:t>
          </a:r>
        </a:p>
      </dsp:txBody>
      <dsp:txXfrm>
        <a:off x="5795367" y="1867644"/>
        <a:ext cx="2634257" cy="1580554"/>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7739E5C3-F9FC-634B-893D-96297DA35765}" type="datetimeFigureOut">
              <a:rPr lang="en-US"/>
              <a:pPr>
                <a:defRPr/>
              </a:pPr>
              <a:t>8/17/2020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13627ACA-B30D-294D-95AB-B675112C1508}" type="slidenum">
              <a:rPr lang="en-US"/>
              <a:pPr>
                <a:defRPr/>
              </a:pPr>
              <a:t>‹#›</a:t>
            </a:fld>
            <a:endParaRPr lang="en-US"/>
          </a:p>
        </p:txBody>
      </p:sp>
    </p:spTree>
    <p:extLst>
      <p:ext uri="{BB962C8B-B14F-4D97-AF65-F5344CB8AC3E}">
        <p14:creationId xmlns:p14="http://schemas.microsoft.com/office/powerpoint/2010/main" val="2150983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613D6727-754C-FF46-B713-EE5289B8A8A0}" type="datetimeFigureOut">
              <a:rPr lang="en-US"/>
              <a:pPr>
                <a:defRPr/>
              </a:pPr>
              <a:t>8/17/2020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DDB29971-EAF4-FA4B-B446-D81127EDD584}" type="slidenum">
              <a:rPr lang="en-US"/>
              <a:pPr>
                <a:defRPr/>
              </a:pPr>
              <a:t>‹#›</a:t>
            </a:fld>
            <a:endParaRPr lang="en-US"/>
          </a:p>
        </p:txBody>
      </p:sp>
    </p:spTree>
    <p:extLst>
      <p:ext uri="{BB962C8B-B14F-4D97-AF65-F5344CB8AC3E}">
        <p14:creationId xmlns:p14="http://schemas.microsoft.com/office/powerpoint/2010/main" val="250940852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Time:  </a:t>
            </a:r>
            <a:r>
              <a:rPr lang="en-US" b="1" dirty="0"/>
              <a:t>4 </a:t>
            </a:r>
            <a:r>
              <a:rPr lang="en-US" sz="1200" b="1" i="0" u="none" strike="noStrike" kern="1200" dirty="0">
                <a:solidFill>
                  <a:schemeClr val="tx1"/>
                </a:solidFill>
                <a:effectLst/>
                <a:latin typeface="+mn-lt"/>
                <a:ea typeface="+mn-ea"/>
                <a:cs typeface="+mn-cs"/>
              </a:rPr>
              <a:t>min</a:t>
            </a:r>
            <a:r>
              <a:rPr lang="en-US" sz="1200" b="0" i="0" u="none" strike="noStrike" kern="1200" dirty="0">
                <a:solidFill>
                  <a:schemeClr val="tx1"/>
                </a:solidFill>
                <a:effectLst/>
                <a:latin typeface="+mn-lt"/>
                <a:ea typeface="+mn-ea"/>
                <a:cs typeface="+mn-cs"/>
              </a:rPr>
              <a:t>​</a:t>
            </a:r>
          </a:p>
          <a:p>
            <a:pPr rtl="0" fontAlgn="base"/>
            <a:r>
              <a:rPr lang="en-US" sz="1200" b="1" i="0" u="none" strike="noStrike" kern="1200" dirty="0">
                <a:solidFill>
                  <a:schemeClr val="tx1"/>
                </a:solidFill>
                <a:effectLst/>
                <a:latin typeface="+mn-lt"/>
                <a:ea typeface="+mn-ea"/>
                <a:cs typeface="+mn-cs"/>
              </a:rPr>
              <a:t>Materials:</a:t>
            </a:r>
            <a:r>
              <a:rPr lang="en-US" sz="1200" b="0" i="0" u="none" strike="noStrike" kern="1200" dirty="0">
                <a:solidFill>
                  <a:schemeClr val="tx1"/>
                </a:solidFill>
                <a:effectLst/>
                <a:latin typeface="+mn-lt"/>
                <a:ea typeface="+mn-ea"/>
                <a:cs typeface="+mn-cs"/>
              </a:rPr>
              <a:t>​</a:t>
            </a:r>
            <a:endParaRPr lang="en-US" sz="1200" b="0" i="0" u="none" strike="noStrike" kern="1200" dirty="0">
              <a:solidFill>
                <a:schemeClr val="tx1"/>
              </a:solidFill>
              <a:effectLst/>
              <a:latin typeface="+mn-lt"/>
              <a:cs typeface="Calibri"/>
            </a:endParaRPr>
          </a:p>
          <a:p>
            <a:pPr rtl="0" fontAlgn="base"/>
            <a:r>
              <a:rPr lang="en-US" sz="1200" b="1" i="0" u="none" strike="noStrike" kern="1200" dirty="0">
                <a:solidFill>
                  <a:schemeClr val="tx1"/>
                </a:solidFill>
                <a:effectLst/>
                <a:latin typeface="+mn-lt"/>
                <a:ea typeface="+mn-ea"/>
                <a:cs typeface="+mn-cs"/>
              </a:rPr>
              <a:t>Strategy:</a:t>
            </a:r>
            <a:r>
              <a:rPr lang="en-US" sz="1200" b="0" i="0" u="none" strike="noStrike" kern="1200" dirty="0">
                <a:solidFill>
                  <a:schemeClr val="tx1"/>
                </a:solidFill>
                <a:effectLst/>
                <a:latin typeface="+mn-lt"/>
                <a:ea typeface="+mn-ea"/>
                <a:cs typeface="+mn-cs"/>
              </a:rPr>
              <a:t>​</a:t>
            </a:r>
            <a:endParaRPr lang="en-US" sz="1200" b="0" i="0" u="none" strike="noStrike" kern="1200" dirty="0">
              <a:solidFill>
                <a:schemeClr val="tx1"/>
              </a:solidFill>
              <a:effectLst/>
              <a:latin typeface="+mn-lt"/>
              <a:cs typeface="Calibri"/>
            </a:endParaRPr>
          </a:p>
          <a:p>
            <a:pPr rtl="0" fontAlgn="base"/>
            <a:r>
              <a:rPr lang="en-US" sz="1200" b="1" i="0" u="none" strike="noStrike" kern="1200" dirty="0">
                <a:solidFill>
                  <a:schemeClr val="tx1"/>
                </a:solidFill>
                <a:effectLst/>
                <a:latin typeface="+mn-lt"/>
                <a:ea typeface="+mn-ea"/>
                <a:cs typeface="+mn-cs"/>
              </a:rPr>
              <a:t>Presenter:</a:t>
            </a:r>
            <a:endParaRPr lang="en-US" sz="1200" b="1" i="0" u="none" strike="noStrike" kern="1200" dirty="0">
              <a:solidFill>
                <a:schemeClr val="tx1"/>
              </a:solidFill>
              <a:effectLst/>
              <a:latin typeface="+mn-lt"/>
              <a:cs typeface="Calibri"/>
            </a:endParaRPr>
          </a:p>
          <a:p>
            <a:pPr rtl="0" fontAlgn="base"/>
            <a:endParaRPr lang="en-US" dirty="0"/>
          </a:p>
          <a:p>
            <a:r>
              <a:rPr lang="en-US" dirty="0"/>
              <a:t>Introductions:</a:t>
            </a:r>
            <a:endParaRPr lang="en-US" dirty="0">
              <a:cs typeface="Calibri"/>
            </a:endParaRPr>
          </a:p>
          <a:p>
            <a:r>
              <a:rPr lang="en-US" b="1" dirty="0"/>
              <a:t>Say</a:t>
            </a:r>
            <a:r>
              <a:rPr lang="en-US" b="1" baseline="0" dirty="0"/>
              <a:t>: </a:t>
            </a:r>
            <a:r>
              <a:rPr lang="en-US" dirty="0"/>
              <a:t>Welcome</a:t>
            </a:r>
            <a:r>
              <a:rPr lang="en-US" baseline="0" dirty="0"/>
              <a:t> to the Instructional Expectations webinar! My name is ______________ and I am here with ______________ from ______________ (name of school).</a:t>
            </a:r>
            <a:endParaRPr lang="en-US" baseline="0" dirty="0">
              <a:cs typeface="Calibri"/>
            </a:endParaRPr>
          </a:p>
          <a:p>
            <a:endParaRPr lang="en-US" baseline="0" dirty="0"/>
          </a:p>
          <a:p>
            <a:r>
              <a:rPr lang="en-US" b="1" dirty="0"/>
              <a:t>Say</a:t>
            </a:r>
            <a:r>
              <a:rPr lang="en-US" b="1" baseline="0" dirty="0"/>
              <a:t>: </a:t>
            </a:r>
            <a:r>
              <a:rPr lang="en-US" baseline="0" dirty="0"/>
              <a:t>We are excited to have you all here today as we engage in some information about the instructional expectations set forth by FBISD.</a:t>
            </a:r>
            <a:r>
              <a:rPr lang="en-US" dirty="0"/>
              <a:t> </a:t>
            </a:r>
          </a:p>
          <a:p>
            <a:endParaRPr lang="en-US" dirty="0">
              <a:cs typeface="Calibri"/>
            </a:endParaRPr>
          </a:p>
          <a:p>
            <a:r>
              <a:rPr lang="en-US" b="1" dirty="0"/>
              <a:t>Say</a:t>
            </a:r>
            <a:r>
              <a:rPr lang="en-US" b="1" baseline="0" dirty="0"/>
              <a:t>: </a:t>
            </a:r>
            <a:r>
              <a:rPr lang="en-US" b="0" baseline="0" dirty="0"/>
              <a:t>Before we begin our session </a:t>
            </a:r>
            <a:r>
              <a:rPr lang="en-US" baseline="0" dirty="0"/>
              <a:t>we’d like to go through some house keeping items.</a:t>
            </a:r>
            <a:endParaRPr lang="en-US" baseline="0" dirty="0">
              <a:cs typeface="Calibri"/>
            </a:endParaRPr>
          </a:p>
          <a:p>
            <a:r>
              <a:rPr lang="en-US" baseline="0" dirty="0"/>
              <a:t>We ask that you please mute your mics as we go through our presentations today, just to avoid any feedback. To mute your mics, simply , </a:t>
            </a:r>
            <a:r>
              <a:rPr lang="en-US" dirty="0"/>
              <a:t>locate</a:t>
            </a:r>
            <a:r>
              <a:rPr lang="en-US" baseline="0" dirty="0"/>
              <a:t> the tool bar at the bottom of your TEAMS screen and click on the icon that looks like a microphone, you will see a line go through the mic, this indicates it is muted.</a:t>
            </a:r>
            <a:endParaRPr lang="en-US" baseline="0" dirty="0">
              <a:cs typeface="Calibri"/>
            </a:endParaRPr>
          </a:p>
          <a:p>
            <a:r>
              <a:rPr lang="en-US" baseline="0" dirty="0"/>
              <a:t>Please feel free to leave your cameras on or off, whatever you are more comfortable with. To turn your camera off or on, you will click on the camera located at the bottom of the screen. You will know the camera is on because you’ll be able to see your self and their will not be a line through the camera.</a:t>
            </a:r>
            <a:r>
              <a:rPr lang="en-US" dirty="0"/>
              <a:t> </a:t>
            </a:r>
            <a:endParaRPr lang="en-US" baseline="0" dirty="0">
              <a:cs typeface="Calibri"/>
            </a:endParaRPr>
          </a:p>
          <a:p>
            <a:r>
              <a:rPr lang="en-US" baseline="0" dirty="0"/>
              <a:t>And finally, if at anytime you have a questions please put them in the chat box and the facilitator or myself will answer your questions the best that we can</a:t>
            </a:r>
            <a:r>
              <a:rPr lang="en-US" dirty="0"/>
              <a:t>, we will also have time for Q&amp;A at the end of our session so feel free to hold your questions to the end if you'd like.</a:t>
            </a:r>
            <a:r>
              <a:rPr lang="en-US" baseline="0" dirty="0"/>
              <a:t> To type in the chat, located the tool bar at the bottom of your TEAMS screen and click on the bubble that looks like it has text. Just to make sure everyone can use this feature, I’d like for you to please type a quick hello in the chat to ensure you are able to use this feature.</a:t>
            </a:r>
            <a:r>
              <a:rPr lang="en-US" dirty="0"/>
              <a:t> </a:t>
            </a:r>
            <a:endParaRPr lang="en-US" baseline="0" dirty="0"/>
          </a:p>
          <a:p>
            <a:endParaRPr lang="en-US" baseline="0" dirty="0"/>
          </a:p>
          <a:p>
            <a:r>
              <a:rPr lang="en-US" baseline="0" dirty="0"/>
              <a:t>With that being said let’s begin.</a:t>
            </a:r>
            <a:endParaRPr lang="en-US" dirty="0">
              <a:cs typeface="Calibri"/>
            </a:endParaRPr>
          </a:p>
        </p:txBody>
      </p:sp>
      <p:sp>
        <p:nvSpPr>
          <p:cNvPr id="4" name="Slide Number Placeholder 3"/>
          <p:cNvSpPr>
            <a:spLocks noGrp="1"/>
          </p:cNvSpPr>
          <p:nvPr>
            <p:ph type="sldNum" sz="quarter" idx="10"/>
          </p:nvPr>
        </p:nvSpPr>
        <p:spPr/>
        <p:txBody>
          <a:bodyPr/>
          <a:lstStyle/>
          <a:p>
            <a:pPr>
              <a:defRPr/>
            </a:pPr>
            <a:fld id="{DDB29971-EAF4-FA4B-B446-D81127EDD584}" type="slidenum">
              <a:rPr lang="en-US" smtClean="0"/>
              <a:pPr>
                <a:defRPr/>
              </a:pPr>
              <a:t>1</a:t>
            </a:fld>
            <a:endParaRPr lang="en-US"/>
          </a:p>
        </p:txBody>
      </p:sp>
    </p:spTree>
    <p:extLst>
      <p:ext uri="{BB962C8B-B14F-4D97-AF65-F5344CB8AC3E}">
        <p14:creationId xmlns:p14="http://schemas.microsoft.com/office/powerpoint/2010/main" val="735484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Time:  3 min</a:t>
            </a:r>
            <a:r>
              <a:rPr lang="en-US" dirty="0"/>
              <a:t> </a:t>
            </a:r>
          </a:p>
          <a:p>
            <a:r>
              <a:rPr lang="en-US" b="1" dirty="0"/>
              <a:t>Materials:</a:t>
            </a:r>
            <a:r>
              <a:rPr lang="en-US" dirty="0"/>
              <a:t> </a:t>
            </a:r>
            <a:endParaRPr lang="en-US" dirty="0">
              <a:cs typeface="Calibri"/>
            </a:endParaRPr>
          </a:p>
          <a:p>
            <a:r>
              <a:rPr lang="en-US" b="1" dirty="0"/>
              <a:t>Strategy:</a:t>
            </a:r>
            <a:r>
              <a:rPr lang="en-US" dirty="0"/>
              <a:t> </a:t>
            </a:r>
            <a:endParaRPr lang="en-US" dirty="0">
              <a:cs typeface="Calibri"/>
            </a:endParaRPr>
          </a:p>
          <a:p>
            <a:r>
              <a:rPr lang="en-US" b="1" dirty="0"/>
              <a:t>Presenter</a:t>
            </a:r>
            <a:endParaRPr lang="en-US" dirty="0"/>
          </a:p>
          <a:p>
            <a:endParaRPr lang="en-US" b="1" dirty="0">
              <a:cs typeface="Calibri"/>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cs typeface="Calibri"/>
              </a:rPr>
              <a:t>Say:</a:t>
            </a:r>
            <a:r>
              <a:rPr lang="en-US" b="1" baseline="0" dirty="0">
                <a:cs typeface="Calibri"/>
              </a:rPr>
              <a:t> </a:t>
            </a:r>
            <a:r>
              <a:rPr lang="en-US" b="0" baseline="0" dirty="0">
                <a:cs typeface="Calibri"/>
              </a:rPr>
              <a:t>Now let’s start to look at </a:t>
            </a:r>
            <a:r>
              <a:rPr lang="en-US" dirty="0">
                <a:cs typeface="Calibri"/>
              </a:rPr>
              <a:t>the details of how those minutes will be broken down per level</a:t>
            </a:r>
            <a:r>
              <a:rPr lang="en-US" b="0" baseline="0" dirty="0">
                <a:cs typeface="Calibri"/>
              </a:rPr>
              <a:t>. </a:t>
            </a:r>
            <a:r>
              <a:rPr lang="en-US" dirty="0">
                <a:cs typeface="Calibri"/>
              </a:rPr>
              <a:t>Students</a:t>
            </a:r>
            <a:r>
              <a:rPr lang="en-US" sz="1200" kern="1200" dirty="0">
                <a:solidFill>
                  <a:schemeClr val="tx1"/>
                </a:solidFill>
                <a:effectLst/>
                <a:latin typeface="+mn-lt"/>
                <a:ea typeface="+mn-ea"/>
                <a:cs typeface="+mn-cs"/>
              </a:rPr>
              <a:t> in grades prekindergarten through 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grade will engage in </a:t>
            </a:r>
            <a:r>
              <a:rPr lang="en-US" sz="1200" b="1" kern="1200" dirty="0">
                <a:solidFill>
                  <a:schemeClr val="tx1"/>
                </a:solidFill>
                <a:effectLst/>
                <a:latin typeface="+mn-lt"/>
                <a:ea typeface="+mn-ea"/>
                <a:cs typeface="+mn-cs"/>
              </a:rPr>
              <a:t>synchronous</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asynchronous instruction</a:t>
            </a:r>
            <a:r>
              <a:rPr lang="en-US" sz="1200" b="0" kern="1200" baseline="0" dirty="0">
                <a:solidFill>
                  <a:schemeClr val="tx1"/>
                </a:solidFill>
                <a:effectLst/>
                <a:latin typeface="+mn-lt"/>
                <a:ea typeface="+mn-ea"/>
                <a:cs typeface="+mn-cs"/>
              </a:rPr>
              <a:t>. Remember synchronous instruction is a live real-time session between the teacher and the students. Asynchronous instruction does not require the teacher and the student to engage at the same time.</a:t>
            </a:r>
            <a:r>
              <a:rPr lang="en-US" dirty="0"/>
              <a:t> </a:t>
            </a:r>
            <a:endParaRPr lang="en-US" sz="1200" kern="1200" dirty="0">
              <a:solidFill>
                <a:schemeClr val="tx1"/>
              </a:solidFill>
              <a:effectLst/>
              <a:latin typeface="+mn-lt"/>
              <a:ea typeface="+mn-ea"/>
              <a:cs typeface="+mn-cs"/>
            </a:endParaRPr>
          </a:p>
          <a:p>
            <a:endParaRPr lang="en-US" b="1" dirty="0">
              <a:cs typeface="Calibri"/>
            </a:endParaRPr>
          </a:p>
          <a:p>
            <a:r>
              <a:rPr lang="en-US" b="1" dirty="0">
                <a:cs typeface="Calibri"/>
              </a:rPr>
              <a:t>Click</a:t>
            </a:r>
            <a:r>
              <a:rPr lang="en-US" b="1" baseline="0" dirty="0">
                <a:cs typeface="Calibri"/>
              </a:rPr>
              <a:t> &amp; </a:t>
            </a:r>
            <a:r>
              <a:rPr lang="en-US" b="1" dirty="0">
                <a:cs typeface="Calibri"/>
              </a:rPr>
              <a:t>Say:</a:t>
            </a:r>
            <a:r>
              <a:rPr lang="en-US" dirty="0">
                <a:cs typeface="Calibri"/>
              </a:rPr>
              <a:t> </a:t>
            </a:r>
            <a:r>
              <a:rPr lang="en-US" dirty="0"/>
              <a:t>The daily schedule for PK-1st grade students will include the following minutes of instruction in each subject area. (Go</a:t>
            </a:r>
            <a:r>
              <a:rPr lang="en-US" baseline="0" dirty="0"/>
              <a:t> through each time on the slide).</a:t>
            </a:r>
            <a:r>
              <a:rPr lang="en-US" dirty="0"/>
              <a:t>  Asynchronous learning experiences are flexible and may be engaged by the students at any time during the week.  The asynchronous minutes represent the approximate amount of time a student may spend engaging in planned asynchronous learning experiences. </a:t>
            </a:r>
          </a:p>
          <a:p>
            <a:endParaRPr lang="en-US" dirty="0">
              <a:cs typeface="Calibri"/>
            </a:endParaRPr>
          </a:p>
          <a:p>
            <a:r>
              <a:rPr lang="en-US" b="1" dirty="0">
                <a:cs typeface="Calibri"/>
              </a:rPr>
              <a:t>Click</a:t>
            </a:r>
            <a:r>
              <a:rPr lang="en-US" b="1" baseline="0" dirty="0">
                <a:cs typeface="Calibri"/>
              </a:rPr>
              <a:t> &amp; </a:t>
            </a:r>
            <a:r>
              <a:rPr lang="en-US" b="1" dirty="0">
                <a:cs typeface="Calibri"/>
              </a:rPr>
              <a:t>Say: </a:t>
            </a:r>
            <a:r>
              <a:rPr lang="en-US" b="0" dirty="0">
                <a:cs typeface="Calibri"/>
              </a:rPr>
              <a:t>Here</a:t>
            </a:r>
            <a:r>
              <a:rPr lang="en-US" b="0" baseline="0" dirty="0">
                <a:cs typeface="Calibri"/>
              </a:rPr>
              <a:t> is an example of what a pre-kinder – 1</a:t>
            </a:r>
            <a:r>
              <a:rPr lang="en-US" b="0" baseline="30000" dirty="0">
                <a:cs typeface="Calibri"/>
              </a:rPr>
              <a:t>st</a:t>
            </a:r>
            <a:r>
              <a:rPr lang="en-US" b="0" baseline="0" dirty="0">
                <a:cs typeface="Calibri"/>
              </a:rPr>
              <a:t> grader schedule could look like. Take a moment to review.</a:t>
            </a:r>
            <a:endParaRPr lang="en-US" dirty="0">
              <a:cs typeface="Calibri"/>
            </a:endParaRPr>
          </a:p>
        </p:txBody>
      </p:sp>
      <p:sp>
        <p:nvSpPr>
          <p:cNvPr id="4" name="Slide Number Placeholder 3"/>
          <p:cNvSpPr>
            <a:spLocks noGrp="1"/>
          </p:cNvSpPr>
          <p:nvPr>
            <p:ph type="sldNum" sz="quarter" idx="5"/>
          </p:nvPr>
        </p:nvSpPr>
        <p:spPr/>
        <p:txBody>
          <a:bodyPr/>
          <a:lstStyle/>
          <a:p>
            <a:pPr>
              <a:defRPr/>
            </a:pPr>
            <a:fld id="{DDB29971-EAF4-FA4B-B446-D81127EDD584}" type="slidenum">
              <a:rPr lang="en-US"/>
              <a:pPr>
                <a:defRPr/>
              </a:pPr>
              <a:t>10</a:t>
            </a:fld>
            <a:endParaRPr lang="en-US"/>
          </a:p>
        </p:txBody>
      </p:sp>
    </p:spTree>
    <p:extLst>
      <p:ext uri="{BB962C8B-B14F-4D97-AF65-F5344CB8AC3E}">
        <p14:creationId xmlns:p14="http://schemas.microsoft.com/office/powerpoint/2010/main" val="2856395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Time:  3 min</a:t>
            </a:r>
            <a:r>
              <a:rPr lang="en-US" dirty="0"/>
              <a:t> </a:t>
            </a:r>
          </a:p>
          <a:p>
            <a:r>
              <a:rPr lang="en-US" b="1" dirty="0"/>
              <a:t>Materials:</a:t>
            </a:r>
            <a:r>
              <a:rPr lang="en-US" dirty="0"/>
              <a:t> </a:t>
            </a:r>
            <a:endParaRPr lang="en-US" dirty="0">
              <a:cs typeface="Calibri"/>
            </a:endParaRPr>
          </a:p>
          <a:p>
            <a:r>
              <a:rPr lang="en-US" b="1" dirty="0"/>
              <a:t>Strategy:</a:t>
            </a:r>
            <a:r>
              <a:rPr lang="en-US" dirty="0"/>
              <a:t> </a:t>
            </a:r>
            <a:endParaRPr lang="en-US" dirty="0">
              <a:cs typeface="Calibri"/>
            </a:endParaRPr>
          </a:p>
          <a:p>
            <a:r>
              <a:rPr lang="en-US" b="1" dirty="0"/>
              <a:t>Presenter</a:t>
            </a:r>
            <a:endParaRPr lang="en-US" dirty="0"/>
          </a:p>
          <a:p>
            <a:endParaRPr lang="en-US" b="1" dirty="0">
              <a:cs typeface="Calibri"/>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cs typeface="Calibri"/>
              </a:rPr>
              <a:t>Say:</a:t>
            </a:r>
            <a:r>
              <a:rPr lang="en-US" b="1" baseline="0" dirty="0">
                <a:cs typeface="Calibri"/>
              </a:rPr>
              <a:t> </a:t>
            </a:r>
            <a:r>
              <a:rPr lang="en-US" sz="1200" kern="1200" dirty="0">
                <a:solidFill>
                  <a:schemeClr val="tx1"/>
                </a:solidFill>
                <a:effectLst/>
                <a:latin typeface="+mn-lt"/>
                <a:ea typeface="+mn-ea"/>
                <a:cs typeface="+mn-cs"/>
              </a:rPr>
              <a:t>Students in grades 2</a:t>
            </a:r>
            <a:r>
              <a:rPr lang="en-US" sz="1200" kern="1200" baseline="30000" dirty="0">
                <a:solidFill>
                  <a:schemeClr val="tx1"/>
                </a:solidFill>
                <a:effectLst/>
                <a:latin typeface="+mn-lt"/>
                <a:ea typeface="+mn-ea"/>
                <a:cs typeface="+mn-cs"/>
              </a:rPr>
              <a:t>nd</a:t>
            </a:r>
            <a:r>
              <a:rPr lang="en-US" sz="1200" kern="1200" dirty="0">
                <a:solidFill>
                  <a:schemeClr val="tx1"/>
                </a:solidFill>
                <a:effectLst/>
                <a:latin typeface="+mn-lt"/>
                <a:ea typeface="+mn-ea"/>
                <a:cs typeface="+mn-cs"/>
              </a:rPr>
              <a:t> – 5</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grade will engage in </a:t>
            </a:r>
            <a:r>
              <a:rPr lang="en-US" sz="1200" b="1" kern="1200" dirty="0">
                <a:solidFill>
                  <a:schemeClr val="tx1"/>
                </a:solidFill>
                <a:effectLst/>
                <a:latin typeface="+mn-lt"/>
                <a:ea typeface="+mn-ea"/>
                <a:cs typeface="+mn-cs"/>
              </a:rPr>
              <a:t>synchronous</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asynchronous instruction as well</a:t>
            </a:r>
            <a:r>
              <a:rPr lang="en-US" sz="1200" b="0" kern="1200" baseline="0" dirty="0">
                <a:solidFill>
                  <a:schemeClr val="tx1"/>
                </a:solidFill>
                <a:effectLst/>
                <a:latin typeface="+mn-lt"/>
                <a:ea typeface="+mn-ea"/>
                <a:cs typeface="+mn-cs"/>
              </a:rPr>
              <a:t>. Remember synchronous instruction is a live real-time session between the teacher and the students. Asynchronous instruction does not require the teacher and the student to engage at the same time. </a:t>
            </a:r>
            <a:endParaRPr lang="en-US" sz="1200" kern="1200" dirty="0">
              <a:solidFill>
                <a:schemeClr val="tx1"/>
              </a:solidFill>
              <a:effectLst/>
              <a:latin typeface="+mn-lt"/>
              <a:ea typeface="+mn-ea"/>
              <a:cs typeface="+mn-cs"/>
            </a:endParaRPr>
          </a:p>
          <a:p>
            <a:endParaRPr lang="en-US" dirty="0"/>
          </a:p>
          <a:p>
            <a:endParaRPr lang="en-US" b="1" dirty="0">
              <a:cs typeface="Calibri"/>
            </a:endParaRPr>
          </a:p>
          <a:p>
            <a:r>
              <a:rPr lang="en-US" b="1" dirty="0">
                <a:cs typeface="Calibri"/>
              </a:rPr>
              <a:t>Click</a:t>
            </a:r>
            <a:r>
              <a:rPr lang="en-US" b="1" baseline="0" dirty="0">
                <a:cs typeface="Calibri"/>
              </a:rPr>
              <a:t> &amp; </a:t>
            </a:r>
            <a:r>
              <a:rPr lang="en-US" b="1" dirty="0">
                <a:cs typeface="Calibri"/>
              </a:rPr>
              <a:t>Say:</a:t>
            </a:r>
            <a:r>
              <a:rPr lang="en-US" dirty="0">
                <a:cs typeface="Calibri"/>
              </a:rPr>
              <a:t> </a:t>
            </a:r>
            <a:r>
              <a:rPr lang="en-US" dirty="0"/>
              <a:t>The daily schedule for 2</a:t>
            </a:r>
            <a:r>
              <a:rPr lang="en-US" baseline="30000" dirty="0"/>
              <a:t>nd</a:t>
            </a:r>
            <a:r>
              <a:rPr lang="en-US" baseline="0" dirty="0"/>
              <a:t> – 5th</a:t>
            </a:r>
            <a:r>
              <a:rPr lang="en-US" dirty="0"/>
              <a:t> grade students will include the following minutes of instruction in each subject area. (Go</a:t>
            </a:r>
            <a:r>
              <a:rPr lang="en-US" baseline="0" dirty="0"/>
              <a:t> through each time on the slide).</a:t>
            </a:r>
            <a:r>
              <a:rPr lang="en-US" dirty="0"/>
              <a:t>  Asynchronous learning experiences are flexible and may be engaged by the students at any time during the week.  The asynchronous minutes represent the approximate amount of time a student may spend engaging in planned asynchronous learning experiences. </a:t>
            </a:r>
          </a:p>
          <a:p>
            <a:endParaRPr lang="en-US" dirty="0">
              <a:cs typeface="Calibri"/>
            </a:endParaRPr>
          </a:p>
          <a:p>
            <a:r>
              <a:rPr lang="en-US" b="1" dirty="0">
                <a:cs typeface="Calibri"/>
              </a:rPr>
              <a:t>Click</a:t>
            </a:r>
            <a:r>
              <a:rPr lang="en-US" b="1" baseline="0" dirty="0">
                <a:cs typeface="Calibri"/>
              </a:rPr>
              <a:t> &amp; </a:t>
            </a:r>
            <a:r>
              <a:rPr lang="en-US" b="1" dirty="0">
                <a:cs typeface="Calibri"/>
              </a:rPr>
              <a:t>Say: </a:t>
            </a:r>
            <a:r>
              <a:rPr lang="en-US" b="0" dirty="0">
                <a:cs typeface="Calibri"/>
              </a:rPr>
              <a:t>Here</a:t>
            </a:r>
            <a:r>
              <a:rPr lang="en-US" b="0" baseline="0" dirty="0">
                <a:cs typeface="Calibri"/>
              </a:rPr>
              <a:t> is an example of what a 2</a:t>
            </a:r>
            <a:r>
              <a:rPr lang="en-US" b="0" baseline="30000" dirty="0">
                <a:cs typeface="Calibri"/>
              </a:rPr>
              <a:t>nd</a:t>
            </a:r>
            <a:r>
              <a:rPr lang="en-US" b="0" baseline="0" dirty="0">
                <a:cs typeface="Calibri"/>
              </a:rPr>
              <a:t> – 5</a:t>
            </a:r>
            <a:r>
              <a:rPr lang="en-US" b="0" baseline="30000" dirty="0">
                <a:cs typeface="Calibri"/>
              </a:rPr>
              <a:t>th</a:t>
            </a:r>
            <a:r>
              <a:rPr lang="en-US" b="0" baseline="0" dirty="0">
                <a:cs typeface="Calibri"/>
              </a:rPr>
              <a:t> schedule could look like. Take a moment to review.</a:t>
            </a:r>
            <a:endParaRPr lang="en-US" dirty="0">
              <a:cs typeface="Calibri"/>
            </a:endParaRPr>
          </a:p>
        </p:txBody>
      </p:sp>
      <p:sp>
        <p:nvSpPr>
          <p:cNvPr id="4" name="Slide Number Placeholder 3"/>
          <p:cNvSpPr>
            <a:spLocks noGrp="1"/>
          </p:cNvSpPr>
          <p:nvPr>
            <p:ph type="sldNum" sz="quarter" idx="10"/>
          </p:nvPr>
        </p:nvSpPr>
        <p:spPr/>
        <p:txBody>
          <a:bodyPr/>
          <a:lstStyle/>
          <a:p>
            <a:pPr>
              <a:defRPr/>
            </a:pPr>
            <a:fld id="{DDB29971-EAF4-FA4B-B446-D81127EDD584}" type="slidenum">
              <a:rPr lang="en-US" smtClean="0"/>
              <a:pPr>
                <a:defRPr/>
              </a:pPr>
              <a:t>11</a:t>
            </a:fld>
            <a:endParaRPr lang="en-US"/>
          </a:p>
        </p:txBody>
      </p:sp>
    </p:spTree>
    <p:extLst>
      <p:ext uri="{BB962C8B-B14F-4D97-AF65-F5344CB8AC3E}">
        <p14:creationId xmlns:p14="http://schemas.microsoft.com/office/powerpoint/2010/main" val="990059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Time:  3 min</a:t>
            </a:r>
            <a:r>
              <a:rPr lang="en-US" dirty="0"/>
              <a:t> </a:t>
            </a:r>
          </a:p>
          <a:p>
            <a:r>
              <a:rPr lang="en-US" b="1" dirty="0"/>
              <a:t>Materials:</a:t>
            </a:r>
            <a:r>
              <a:rPr lang="en-US" dirty="0"/>
              <a:t> </a:t>
            </a:r>
            <a:endParaRPr lang="en-US" dirty="0">
              <a:cs typeface="Calibri"/>
            </a:endParaRPr>
          </a:p>
          <a:p>
            <a:r>
              <a:rPr lang="en-US" b="1" dirty="0"/>
              <a:t>Strategy:</a:t>
            </a:r>
            <a:r>
              <a:rPr lang="en-US" dirty="0"/>
              <a:t> </a:t>
            </a:r>
            <a:endParaRPr lang="en-US" dirty="0">
              <a:cs typeface="Calibri"/>
            </a:endParaRPr>
          </a:p>
          <a:p>
            <a:r>
              <a:rPr lang="en-US" b="1" dirty="0"/>
              <a:t>Presenter</a:t>
            </a:r>
            <a:endParaRPr lang="en-US" dirty="0"/>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cs typeface="Calibri"/>
              </a:rPr>
              <a:t>Say:</a:t>
            </a:r>
            <a:r>
              <a:rPr lang="en-US" b="1" baseline="0" dirty="0">
                <a:cs typeface="Calibri"/>
              </a:rPr>
              <a:t> </a:t>
            </a:r>
            <a:r>
              <a:rPr lang="en-US" sz="1200" kern="1200" dirty="0">
                <a:solidFill>
                  <a:schemeClr val="tx1"/>
                </a:solidFill>
                <a:effectLst/>
                <a:latin typeface="+mn-lt"/>
                <a:ea typeface="+mn-ea"/>
                <a:cs typeface="+mn-cs"/>
              </a:rPr>
              <a:t>Students in Middle and High School</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will engage in </a:t>
            </a:r>
            <a:r>
              <a:rPr lang="en-US" sz="1200" b="1" kern="1200" dirty="0">
                <a:solidFill>
                  <a:schemeClr val="tx1"/>
                </a:solidFill>
                <a:effectLst/>
                <a:latin typeface="+mn-lt"/>
                <a:ea typeface="+mn-ea"/>
                <a:cs typeface="+mn-cs"/>
              </a:rPr>
              <a:t>synchronous</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asynchronous instruction as well</a:t>
            </a:r>
            <a:r>
              <a:rPr lang="en-US" sz="1200" b="0" kern="1200" baseline="0" dirty="0">
                <a:solidFill>
                  <a:schemeClr val="tx1"/>
                </a:solidFill>
                <a:effectLst/>
                <a:latin typeface="+mn-lt"/>
                <a:ea typeface="+mn-ea"/>
                <a:cs typeface="+mn-cs"/>
              </a:rPr>
              <a:t>. Remember synchronous instruction is a live real-time session between the teacher and the students. Asynchronous instruction does not require the teacher and the student to engage at the same time. </a:t>
            </a:r>
            <a:endParaRPr lang="en-US" sz="1200" kern="1200" dirty="0">
              <a:solidFill>
                <a:schemeClr val="tx1"/>
              </a:solidFill>
              <a:effectLst/>
              <a:latin typeface="+mn-lt"/>
              <a:ea typeface="+mn-ea"/>
              <a:cs typeface="+mn-cs"/>
            </a:endParaRPr>
          </a:p>
          <a:p>
            <a:endParaRPr lang="en-US" b="1" dirty="0">
              <a:cs typeface="Calibri"/>
            </a:endParaRPr>
          </a:p>
          <a:p>
            <a:r>
              <a:rPr lang="en-US" b="1" dirty="0">
                <a:cs typeface="Calibri"/>
              </a:rPr>
              <a:t>Click</a:t>
            </a:r>
            <a:r>
              <a:rPr lang="en-US" b="1" baseline="0" dirty="0">
                <a:cs typeface="Calibri"/>
              </a:rPr>
              <a:t> &amp; </a:t>
            </a:r>
            <a:r>
              <a:rPr lang="en-US" b="1" dirty="0">
                <a:cs typeface="Calibri"/>
              </a:rPr>
              <a:t>Say:</a:t>
            </a:r>
            <a:r>
              <a:rPr lang="en-US" dirty="0">
                <a:cs typeface="Calibri"/>
              </a:rPr>
              <a:t> </a:t>
            </a:r>
            <a:r>
              <a:rPr lang="en-US" sz="1200" kern="1200" dirty="0">
                <a:solidFill>
                  <a:schemeClr val="tx1"/>
                </a:solidFill>
                <a:effectLst/>
                <a:latin typeface="+mn-lt"/>
                <a:ea typeface="+mn-ea"/>
                <a:cs typeface="+mn-cs"/>
              </a:rPr>
              <a:t>The daily schedule for middle and high school students will include 60 minutes of synchronous instruction per class period on Monday, Tuesday, Thursday, and Friday. </a:t>
            </a:r>
          </a:p>
          <a:p>
            <a:endParaRPr lang="en-US" sz="1200" kern="1200" dirty="0">
              <a:solidFill>
                <a:schemeClr val="tx1"/>
              </a:solidFill>
              <a:effectLst/>
              <a:latin typeface="+mn-lt"/>
              <a:ea typeface="+mn-ea"/>
              <a:cs typeface="+mn-cs"/>
            </a:endParaRPr>
          </a:p>
          <a:p>
            <a:r>
              <a:rPr lang="en-US" b="1" dirty="0">
                <a:cs typeface="Calibri"/>
              </a:rPr>
              <a:t>Click</a:t>
            </a:r>
            <a:r>
              <a:rPr lang="en-US" b="1" baseline="0" dirty="0">
                <a:cs typeface="Calibri"/>
              </a:rPr>
              <a:t> &amp; </a:t>
            </a:r>
            <a:r>
              <a:rPr lang="en-US" b="1" dirty="0">
                <a:cs typeface="Calibri"/>
              </a:rPr>
              <a:t>Say: </a:t>
            </a:r>
            <a:r>
              <a:rPr lang="en-US" sz="1200" kern="1200" dirty="0">
                <a:solidFill>
                  <a:schemeClr val="tx1"/>
                </a:solidFill>
                <a:effectLst/>
                <a:latin typeface="+mn-lt"/>
                <a:ea typeface="+mn-ea"/>
                <a:cs typeface="+mn-cs"/>
              </a:rPr>
              <a:t>On Wednesday, students will engage in synchronous instruction for 35 minutes in every class period. </a:t>
            </a:r>
          </a:p>
          <a:p>
            <a:endParaRPr lang="en-US"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kern="1200" dirty="0">
                <a:solidFill>
                  <a:schemeClr val="tx1"/>
                </a:solidFill>
                <a:effectLst/>
                <a:latin typeface="+mn-lt"/>
                <a:ea typeface="+mn-ea"/>
                <a:cs typeface="+mn-cs"/>
              </a:rPr>
              <a:t>Say:</a:t>
            </a:r>
            <a:r>
              <a:rPr lang="en-US" sz="1200" b="1"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Asynchronous learning experiences are flexible and may be completed by the student as determined by the coursework and communicated by the teacher. The asynchronous minutes represent the approximate amount of time a student may spend engaging in planned asynchronous learning experiences. </a:t>
            </a:r>
          </a:p>
          <a:p>
            <a:endParaRPr lang="en-US" b="1" dirty="0"/>
          </a:p>
        </p:txBody>
      </p:sp>
      <p:sp>
        <p:nvSpPr>
          <p:cNvPr id="4" name="Slide Number Placeholder 3"/>
          <p:cNvSpPr>
            <a:spLocks noGrp="1"/>
          </p:cNvSpPr>
          <p:nvPr>
            <p:ph type="sldNum" sz="quarter" idx="10"/>
          </p:nvPr>
        </p:nvSpPr>
        <p:spPr/>
        <p:txBody>
          <a:bodyPr/>
          <a:lstStyle/>
          <a:p>
            <a:pPr>
              <a:defRPr/>
            </a:pPr>
            <a:fld id="{DDB29971-EAF4-FA4B-B446-D81127EDD584}" type="slidenum">
              <a:rPr lang="en-US" smtClean="0"/>
              <a:pPr>
                <a:defRPr/>
              </a:pPr>
              <a:t>12</a:t>
            </a:fld>
            <a:endParaRPr lang="en-US"/>
          </a:p>
        </p:txBody>
      </p:sp>
    </p:spTree>
    <p:extLst>
      <p:ext uri="{BB962C8B-B14F-4D97-AF65-F5344CB8AC3E}">
        <p14:creationId xmlns:p14="http://schemas.microsoft.com/office/powerpoint/2010/main" val="1105807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u="none" strike="noStrike" kern="1200" dirty="0">
                <a:solidFill>
                  <a:schemeClr val="tx1"/>
                </a:solidFill>
                <a:effectLst/>
                <a:latin typeface="+mn-lt"/>
                <a:ea typeface="+mn-ea"/>
                <a:cs typeface="+mn-cs"/>
              </a:rPr>
              <a:t>Time:  5 min</a:t>
            </a:r>
            <a:r>
              <a:rPr lang="en-US" sz="1200" b="0" i="0" u="none" strike="noStrike" kern="1200" dirty="0">
                <a:solidFill>
                  <a:schemeClr val="tx1"/>
                </a:solidFill>
                <a:effectLst/>
                <a:latin typeface="+mn-lt"/>
                <a:ea typeface="+mn-ea"/>
                <a:cs typeface="+mn-cs"/>
              </a:rPr>
              <a:t>​</a:t>
            </a:r>
          </a:p>
          <a:p>
            <a:pPr rtl="0" fontAlgn="base"/>
            <a:r>
              <a:rPr lang="en-US" sz="1200" b="1" i="0" u="none" strike="noStrike" kern="1200" dirty="0">
                <a:solidFill>
                  <a:schemeClr val="tx1"/>
                </a:solidFill>
                <a:effectLst/>
                <a:latin typeface="+mn-lt"/>
                <a:ea typeface="+mn-ea"/>
                <a:cs typeface="+mn-cs"/>
              </a:rPr>
              <a:t>Materials:</a:t>
            </a:r>
            <a:r>
              <a:rPr lang="en-US" sz="1200" b="0" i="0" u="none" strike="noStrike" kern="1200" dirty="0">
                <a:solidFill>
                  <a:schemeClr val="tx1"/>
                </a:solidFill>
                <a:effectLst/>
                <a:latin typeface="+mn-lt"/>
                <a:ea typeface="+mn-ea"/>
                <a:cs typeface="+mn-cs"/>
              </a:rPr>
              <a:t>​</a:t>
            </a:r>
            <a:endParaRPr lang="en-US" sz="1200" b="0" i="0" u="none" strike="noStrike" kern="1200" dirty="0">
              <a:solidFill>
                <a:schemeClr val="tx1"/>
              </a:solidFill>
              <a:effectLst/>
              <a:latin typeface="+mn-lt"/>
              <a:cs typeface="Calibri"/>
            </a:endParaRPr>
          </a:p>
          <a:p>
            <a:pPr rtl="0" fontAlgn="base"/>
            <a:r>
              <a:rPr lang="en-US" sz="1200" b="1" i="0" u="none" strike="noStrike" kern="1200" dirty="0">
                <a:solidFill>
                  <a:schemeClr val="tx1"/>
                </a:solidFill>
                <a:effectLst/>
                <a:latin typeface="+mn-lt"/>
                <a:ea typeface="+mn-ea"/>
                <a:cs typeface="+mn-cs"/>
              </a:rPr>
              <a:t>Strategy:</a:t>
            </a:r>
            <a:r>
              <a:rPr lang="en-US" sz="1200" b="0" i="0" u="none" strike="noStrike" kern="1200" dirty="0">
                <a:solidFill>
                  <a:schemeClr val="tx1"/>
                </a:solidFill>
                <a:effectLst/>
                <a:latin typeface="+mn-lt"/>
                <a:ea typeface="+mn-ea"/>
                <a:cs typeface="+mn-cs"/>
              </a:rPr>
              <a:t>​</a:t>
            </a:r>
            <a:endParaRPr lang="en-US" sz="1200" b="0" i="0" u="none" strike="noStrike" kern="1200" dirty="0">
              <a:solidFill>
                <a:schemeClr val="tx1"/>
              </a:solidFill>
              <a:effectLst/>
              <a:latin typeface="+mn-lt"/>
              <a:cs typeface="Calibri"/>
            </a:endParaRPr>
          </a:p>
          <a:p>
            <a:pPr rtl="0" fontAlgn="base"/>
            <a:r>
              <a:rPr lang="en-US" sz="1200" b="1" i="0" u="none" strike="noStrike" kern="1200" dirty="0">
                <a:solidFill>
                  <a:schemeClr val="tx1"/>
                </a:solidFill>
                <a:effectLst/>
                <a:latin typeface="+mn-lt"/>
                <a:ea typeface="+mn-ea"/>
                <a:cs typeface="+mn-cs"/>
              </a:rPr>
              <a:t>Presenter</a:t>
            </a:r>
            <a:endParaRPr lang="en-US" sz="1200" b="1" i="0" u="none" strike="noStrike" kern="1200" dirty="0">
              <a:solidFill>
                <a:schemeClr val="tx1"/>
              </a:solidFill>
              <a:effectLst/>
              <a:latin typeface="+mn-lt"/>
              <a:cs typeface="Calibri"/>
            </a:endParaRPr>
          </a:p>
          <a:p>
            <a:endParaRPr lang="en-US" b="1" dirty="0"/>
          </a:p>
          <a:p>
            <a:r>
              <a:rPr lang="en-US" b="1" dirty="0"/>
              <a:t>Say:</a:t>
            </a:r>
            <a:r>
              <a:rPr lang="en-US" b="1" baseline="0" dirty="0"/>
              <a:t> </a:t>
            </a:r>
            <a:r>
              <a:rPr lang="en-US" b="0" baseline="0" dirty="0"/>
              <a:t>Progress monitoring and assessment are critical components of this instructional expectations framework because it helps support the design of instructions to meet the needs of all learners. Assessment should empower and grow all learners to determine where students are and where they are going in the teaching process. In this graphic we see how teachers will progress monitor and assess students.</a:t>
            </a:r>
            <a:endParaRPr lang="en-US" b="0" baseline="0" dirty="0">
              <a:cs typeface="Calibri"/>
            </a:endParaRPr>
          </a:p>
          <a:p>
            <a:endParaRPr lang="en-US" b="0" baseline="0" dirty="0"/>
          </a:p>
          <a:p>
            <a:r>
              <a:rPr lang="en-US" b="1" baseline="0" dirty="0"/>
              <a:t>Say:</a:t>
            </a:r>
            <a:endParaRPr lang="en-US" b="1" baseline="0" dirty="0">
              <a:cs typeface="Calibri"/>
            </a:endParaRPr>
          </a:p>
          <a:p>
            <a:r>
              <a:rPr lang="en-US" b="0" baseline="0" dirty="0"/>
              <a:t>-The teacher will use authentic student work to measure understanding, this could be done through the submission of an assignment in Schoology or through </a:t>
            </a:r>
            <a:r>
              <a:rPr lang="en-US" dirty="0"/>
              <a:t>an </a:t>
            </a:r>
            <a:r>
              <a:rPr lang="en-US" b="0" baseline="0" dirty="0"/>
              <a:t>assessment the teacher </a:t>
            </a:r>
            <a:r>
              <a:rPr lang="en-US" dirty="0"/>
              <a:t>have</a:t>
            </a:r>
            <a:r>
              <a:rPr lang="en-US" b="0" baseline="0" dirty="0"/>
              <a:t> </a:t>
            </a:r>
            <a:r>
              <a:rPr lang="en-US" dirty="0"/>
              <a:t>provided</a:t>
            </a:r>
            <a:r>
              <a:rPr lang="en-US" b="0" baseline="0" dirty="0"/>
              <a:t> during their synchronous instruction.</a:t>
            </a:r>
            <a:r>
              <a:rPr lang="en-US" dirty="0"/>
              <a:t> </a:t>
            </a:r>
            <a:endParaRPr lang="en-US" b="0" baseline="0" dirty="0">
              <a:cs typeface="Calibri"/>
            </a:endParaRPr>
          </a:p>
          <a:p>
            <a:pPr marL="171450" indent="-171450">
              <a:buFontTx/>
              <a:buChar char="-"/>
            </a:pPr>
            <a:r>
              <a:rPr lang="en-US" b="0" baseline="0" dirty="0"/>
              <a:t>Teachers will monitor engagement by tracking completion activities through Schoology. During the asynchronous instructions student will be required to submit evidence of their learning and teachers have the ability to track this submission to monitor progress.</a:t>
            </a:r>
            <a:r>
              <a:rPr lang="en-US" dirty="0"/>
              <a:t> </a:t>
            </a:r>
            <a:endParaRPr lang="en-US" b="0" baseline="0" dirty="0">
              <a:cs typeface="Calibri"/>
            </a:endParaRPr>
          </a:p>
          <a:p>
            <a:pPr marL="171450" indent="-171450">
              <a:buFont typeface="Arial"/>
              <a:buChar char="•"/>
            </a:pPr>
            <a:r>
              <a:rPr lang="en-US" b="0" baseline="0" dirty="0"/>
              <a:t>The students will engage in ongoing formative assessments</a:t>
            </a:r>
            <a:r>
              <a:rPr lang="en-US" dirty="0"/>
              <a:t>, with teacher and peer feedback. Formative assessments are a range of formal and informal assessment during the learning process</a:t>
            </a:r>
            <a:r>
              <a:rPr lang="en-US" b="0" baseline="0" dirty="0"/>
              <a:t> </a:t>
            </a:r>
            <a:r>
              <a:rPr lang="en-US" dirty="0"/>
              <a:t>that allows the teacher to adjust instruction to meet the students needs.  </a:t>
            </a:r>
            <a:endParaRPr lang="en-US" b="0" baseline="0" dirty="0">
              <a:cs typeface="Calibri"/>
            </a:endParaRPr>
          </a:p>
          <a:p>
            <a:pPr marL="171450" indent="-171450">
              <a:buFontTx/>
              <a:buChar char="-"/>
            </a:pPr>
            <a:r>
              <a:rPr lang="en-US" b="0" baseline="0" dirty="0"/>
              <a:t>The teacher will use different assessment modalities to measure student learning, you can rest assured that not one particular assessment will be the determining factor of your students learning in the classroom</a:t>
            </a:r>
            <a:endParaRPr lang="en-US" b="0" baseline="0" dirty="0">
              <a:cs typeface="Calibri"/>
            </a:endParaRPr>
          </a:p>
          <a:p>
            <a:pPr marL="171450" indent="-171450">
              <a:buFontTx/>
              <a:buChar char="-"/>
            </a:pPr>
            <a:r>
              <a:rPr lang="en-US" b="0" baseline="0" dirty="0"/>
              <a:t>The teacher will communicate progress to students and parents through skyward. If you are new to the district and are not familiar with skyward, please make sure you attend one of the parent sessions to get you started and set. This is the platform we will use to communicate progress of the student</a:t>
            </a:r>
            <a:endParaRPr lang="en-US" b="0" baseline="0" dirty="0">
              <a:cs typeface="Calibri"/>
            </a:endParaRPr>
          </a:p>
          <a:p>
            <a:pPr marL="171450" indent="-171450">
              <a:buFontTx/>
              <a:buChar char="-"/>
            </a:pPr>
            <a:r>
              <a:rPr lang="en-US" b="0" baseline="0" dirty="0"/>
              <a:t>And finally the assessments presented to students will be designed and aligned in collaboration with other teachers during their planning time.</a:t>
            </a:r>
            <a:r>
              <a:rPr lang="en-US" dirty="0"/>
              <a:t> </a:t>
            </a:r>
            <a:endParaRPr lang="en-US" b="0" baseline="0" dirty="0">
              <a:cs typeface="Calibri"/>
            </a:endParaRPr>
          </a:p>
          <a:p>
            <a:pPr marL="171450" indent="-171450">
              <a:buFontTx/>
              <a:buChar char="-"/>
            </a:pPr>
            <a:endParaRPr lang="en-US" b="0" dirty="0"/>
          </a:p>
        </p:txBody>
      </p:sp>
      <p:sp>
        <p:nvSpPr>
          <p:cNvPr id="4" name="Slide Number Placeholder 3"/>
          <p:cNvSpPr>
            <a:spLocks noGrp="1"/>
          </p:cNvSpPr>
          <p:nvPr>
            <p:ph type="sldNum" sz="quarter" idx="10"/>
          </p:nvPr>
        </p:nvSpPr>
        <p:spPr/>
        <p:txBody>
          <a:bodyPr/>
          <a:lstStyle/>
          <a:p>
            <a:pPr>
              <a:defRPr/>
            </a:pPr>
            <a:fld id="{DDB29971-EAF4-FA4B-B446-D81127EDD584}" type="slidenum">
              <a:rPr lang="en-US" smtClean="0"/>
              <a:pPr>
                <a:defRPr/>
              </a:pPr>
              <a:t>13</a:t>
            </a:fld>
            <a:endParaRPr lang="en-US"/>
          </a:p>
        </p:txBody>
      </p:sp>
    </p:spTree>
    <p:extLst>
      <p:ext uri="{BB962C8B-B14F-4D97-AF65-F5344CB8AC3E}">
        <p14:creationId xmlns:p14="http://schemas.microsoft.com/office/powerpoint/2010/main" val="7248628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5 min</a:t>
            </a:r>
            <a:endParaRPr lang="en-US" dirty="0"/>
          </a:p>
          <a:p>
            <a:r>
              <a:rPr lang="en-US" dirty="0"/>
              <a:t>Say:  Attendanc</a:t>
            </a:r>
            <a:r>
              <a:rPr lang="en-US" baseline="0" dirty="0"/>
              <a:t>e in the online environment will look differently than it did last spring.  Teachers are required to record attendance daily.  </a:t>
            </a:r>
          </a:p>
          <a:p>
            <a:r>
              <a:rPr lang="en-US" baseline="0" dirty="0"/>
              <a:t>-For students in grades 3-12, attendance is based on being engaged in the synchronous/live lessons daily at the designated time.</a:t>
            </a:r>
          </a:p>
          <a:p>
            <a:r>
              <a:rPr lang="en-US" baseline="0" dirty="0"/>
              <a:t>-For grades PK-2</a:t>
            </a:r>
            <a:r>
              <a:rPr lang="en-US" baseline="30000" dirty="0"/>
              <a:t>nd</a:t>
            </a:r>
            <a:r>
              <a:rPr lang="en-US" baseline="0" dirty="0"/>
              <a:t> grade, students are marked present through asynchronous engagement daily.</a:t>
            </a:r>
          </a:p>
          <a:p>
            <a:r>
              <a:rPr lang="en-US" baseline="0" dirty="0"/>
              <a:t>-All students must make daily progress in their courses through synchronous and asynchronous learning and attendance will be taken daily in all courses to count toward course credit.</a:t>
            </a:r>
          </a:p>
          <a:p>
            <a:r>
              <a:rPr lang="en-US" baseline="0" dirty="0"/>
              <a:t>-</a:t>
            </a:r>
            <a:r>
              <a:rPr lang="en-US" dirty="0"/>
              <a:t>FBISD utilizes Blackboard Connect to notify parents when students are marked absent. </a:t>
            </a:r>
          </a:p>
          <a:p>
            <a:r>
              <a:rPr lang="en-US" dirty="0"/>
              <a:t>-The Blackboard Connect system sends weekday daily attendance messages to parents for students who are </a:t>
            </a:r>
            <a:r>
              <a:rPr lang="en-US"/>
              <a:t>marked absent.</a:t>
            </a:r>
            <a:endParaRPr lang="en-US" dirty="0"/>
          </a:p>
        </p:txBody>
      </p:sp>
      <p:sp>
        <p:nvSpPr>
          <p:cNvPr id="4" name="Slide Number Placeholder 3"/>
          <p:cNvSpPr>
            <a:spLocks noGrp="1"/>
          </p:cNvSpPr>
          <p:nvPr>
            <p:ph type="sldNum" sz="quarter" idx="10"/>
          </p:nvPr>
        </p:nvSpPr>
        <p:spPr/>
        <p:txBody>
          <a:bodyPr/>
          <a:lstStyle/>
          <a:p>
            <a:pPr>
              <a:defRPr/>
            </a:pPr>
            <a:fld id="{DDB29971-EAF4-FA4B-B446-D81127EDD584}" type="slidenum">
              <a:rPr lang="en-US" smtClean="0"/>
              <a:pPr>
                <a:defRPr/>
              </a:pPr>
              <a:t>14</a:t>
            </a:fld>
            <a:endParaRPr lang="en-US"/>
          </a:p>
        </p:txBody>
      </p:sp>
    </p:spTree>
    <p:extLst>
      <p:ext uri="{BB962C8B-B14F-4D97-AF65-F5344CB8AC3E}">
        <p14:creationId xmlns:p14="http://schemas.microsoft.com/office/powerpoint/2010/main" val="36247151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u="none" strike="noStrike" kern="1200" dirty="0">
                <a:solidFill>
                  <a:schemeClr val="tx1"/>
                </a:solidFill>
                <a:effectLst/>
                <a:latin typeface="+mn-lt"/>
                <a:ea typeface="+mn-ea"/>
                <a:cs typeface="+mn-cs"/>
              </a:rPr>
              <a:t>Time:  2 min</a:t>
            </a:r>
            <a:r>
              <a:rPr lang="en-US" sz="1200" b="0" i="0" u="none" strike="noStrike" kern="1200" dirty="0">
                <a:solidFill>
                  <a:schemeClr val="tx1"/>
                </a:solidFill>
                <a:effectLst/>
                <a:latin typeface="+mn-lt"/>
                <a:ea typeface="+mn-ea"/>
                <a:cs typeface="+mn-cs"/>
              </a:rPr>
              <a:t>​</a:t>
            </a:r>
          </a:p>
          <a:p>
            <a:pPr rtl="0" fontAlgn="base"/>
            <a:r>
              <a:rPr lang="en-US" sz="1200" b="1" i="0" u="none" strike="noStrike" kern="1200" dirty="0">
                <a:solidFill>
                  <a:schemeClr val="tx1"/>
                </a:solidFill>
                <a:effectLst/>
                <a:latin typeface="+mn-lt"/>
                <a:ea typeface="+mn-ea"/>
                <a:cs typeface="+mn-cs"/>
              </a:rPr>
              <a:t>Materials:</a:t>
            </a:r>
            <a:r>
              <a:rPr lang="en-US" sz="1200" b="0" i="0" u="none" strike="noStrike" kern="1200" dirty="0">
                <a:solidFill>
                  <a:schemeClr val="tx1"/>
                </a:solidFill>
                <a:effectLst/>
                <a:latin typeface="+mn-lt"/>
                <a:ea typeface="+mn-ea"/>
                <a:cs typeface="+mn-cs"/>
              </a:rPr>
              <a:t>​</a:t>
            </a:r>
            <a:endParaRPr lang="en-US" sz="1200" b="0" i="0" u="none" strike="noStrike" kern="1200" dirty="0">
              <a:solidFill>
                <a:schemeClr val="tx1"/>
              </a:solidFill>
              <a:effectLst/>
              <a:latin typeface="+mn-lt"/>
              <a:cs typeface="Calibri"/>
            </a:endParaRPr>
          </a:p>
          <a:p>
            <a:pPr rtl="0" fontAlgn="base"/>
            <a:r>
              <a:rPr lang="en-US" sz="1200" b="1" i="0" u="none" strike="noStrike" kern="1200" dirty="0">
                <a:solidFill>
                  <a:schemeClr val="tx1"/>
                </a:solidFill>
                <a:effectLst/>
                <a:latin typeface="+mn-lt"/>
                <a:ea typeface="+mn-ea"/>
                <a:cs typeface="+mn-cs"/>
              </a:rPr>
              <a:t>Strategy:</a:t>
            </a:r>
            <a:r>
              <a:rPr lang="en-US" sz="1200" b="0" i="0" u="none" strike="noStrike" kern="1200" dirty="0">
                <a:solidFill>
                  <a:schemeClr val="tx1"/>
                </a:solidFill>
                <a:effectLst/>
                <a:latin typeface="+mn-lt"/>
                <a:ea typeface="+mn-ea"/>
                <a:cs typeface="+mn-cs"/>
              </a:rPr>
              <a:t>​</a:t>
            </a:r>
            <a:endParaRPr lang="en-US" sz="1200" b="0" i="0" u="none" strike="noStrike" kern="1200" dirty="0">
              <a:solidFill>
                <a:schemeClr val="tx1"/>
              </a:solidFill>
              <a:effectLst/>
              <a:latin typeface="+mn-lt"/>
              <a:cs typeface="Calibri"/>
            </a:endParaRPr>
          </a:p>
          <a:p>
            <a:pPr rtl="0" fontAlgn="base"/>
            <a:r>
              <a:rPr lang="en-US" sz="1200" b="1" i="0" u="none" strike="noStrike" kern="1200" dirty="0">
                <a:solidFill>
                  <a:schemeClr val="tx1"/>
                </a:solidFill>
                <a:effectLst/>
                <a:latin typeface="+mn-lt"/>
                <a:ea typeface="+mn-ea"/>
                <a:cs typeface="+mn-cs"/>
              </a:rPr>
              <a:t>Presenter:</a:t>
            </a:r>
            <a:endParaRPr lang="en-US" sz="1200" b="1" i="0" u="none" strike="noStrike" kern="1200" dirty="0">
              <a:solidFill>
                <a:schemeClr val="tx1"/>
              </a:solidFill>
              <a:effectLst/>
              <a:latin typeface="+mn-lt"/>
              <a:cs typeface="Calibri"/>
            </a:endParaRPr>
          </a:p>
          <a:p>
            <a:pPr rtl="0" fontAlgn="base"/>
            <a:endParaRPr lang="en-US" sz="1200" b="1" i="0" u="none" strike="noStrike" kern="120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Say:</a:t>
            </a:r>
            <a:r>
              <a:rPr lang="en-US" b="1" dirty="0"/>
              <a:t> </a:t>
            </a:r>
            <a:r>
              <a:rPr lang="en-US" sz="1200" i="0" u="none" strike="noStrike" kern="1200" baseline="0" dirty="0">
                <a:solidFill>
                  <a:schemeClr val="tx1"/>
                </a:solidFill>
                <a:effectLst/>
                <a:latin typeface="+mn-lt"/>
                <a:ea typeface="+mn-ea"/>
                <a:cs typeface="+mn-cs"/>
              </a:rPr>
              <a:t> </a:t>
            </a:r>
            <a:r>
              <a:rPr lang="en-US" sz="1200" b="0" i="0" u="none" strike="noStrike" kern="1200" baseline="0" dirty="0">
                <a:solidFill>
                  <a:schemeClr val="tx1"/>
                </a:solidFill>
                <a:effectLst/>
                <a:latin typeface="+mn-lt"/>
                <a:ea typeface="+mn-ea"/>
                <a:cs typeface="+mn-cs"/>
              </a:rPr>
              <a:t>Now that we’ve concluded the session, I’d like to revisit our emoji’s from the beginning, I’d like to see if any your </a:t>
            </a:r>
            <a:r>
              <a:rPr lang="en-US" dirty="0"/>
              <a:t>thoughts</a:t>
            </a:r>
            <a:r>
              <a:rPr lang="en-US" sz="1200" b="0" i="0" u="none" strike="noStrike" kern="1200" baseline="0" dirty="0">
                <a:solidFill>
                  <a:schemeClr val="tx1"/>
                </a:solidFill>
                <a:effectLst/>
                <a:latin typeface="+mn-lt"/>
                <a:ea typeface="+mn-ea"/>
                <a:cs typeface="+mn-cs"/>
              </a:rPr>
              <a:t> have shifted yet after hearing today’s presentation. Do you feel more comfortable and excited about the launch of the school year, are use still unsure or are you concerned. Please take a moment to indicate which one represents you the most now. Just simply type in the number in the chat box.</a:t>
            </a:r>
            <a:endParaRPr lang="en-US" sz="1200" b="0" i="0" u="none" strike="noStrike" kern="1200" baseline="0" dirty="0">
              <a:solidFill>
                <a:schemeClr val="tx1"/>
              </a:solidFill>
              <a:effectLst/>
              <a:latin typeface="+mn-lt"/>
              <a:cs typeface="Calibri"/>
            </a:endParaRPr>
          </a:p>
          <a:p>
            <a:pPr rtl="0" fontAlgn="base"/>
            <a:endParaRPr lang="en-US" sz="1200" b="0" i="0" u="none" strike="noStrike" kern="1200" baseline="0">
              <a:solidFill>
                <a:schemeClr val="tx1"/>
              </a:solidFill>
              <a:effectLst/>
              <a:latin typeface="+mn-lt"/>
              <a:ea typeface="+mn-ea"/>
              <a:cs typeface="+mn-cs"/>
            </a:endParaRPr>
          </a:p>
          <a:p>
            <a:r>
              <a:rPr lang="en-US" sz="1200" b="1" i="0" u="none" strike="noStrike" kern="1200" baseline="0" dirty="0">
                <a:solidFill>
                  <a:schemeClr val="tx1"/>
                </a:solidFill>
                <a:effectLst/>
                <a:latin typeface="+mn-lt"/>
                <a:ea typeface="+mn-ea"/>
                <a:cs typeface="+mn-cs"/>
              </a:rPr>
              <a:t>Do: </a:t>
            </a:r>
            <a:r>
              <a:rPr lang="en-US" sz="1200" b="0" i="0" u="none" strike="noStrike" kern="1200" baseline="0" dirty="0">
                <a:solidFill>
                  <a:schemeClr val="tx1"/>
                </a:solidFill>
                <a:effectLst/>
                <a:latin typeface="+mn-lt"/>
                <a:ea typeface="+mn-ea"/>
                <a:cs typeface="+mn-cs"/>
              </a:rPr>
              <a:t>Presenter is to monitor the chat to get a sense of how parents are feeling, if there is a change from the second slide mention it.</a:t>
            </a:r>
            <a:r>
              <a:rPr lang="en-US" dirty="0"/>
              <a:t> </a:t>
            </a:r>
            <a:endParaRPr lang="en-US" sz="1200" b="0" i="0" u="none" strike="noStrike" kern="1200" baseline="0" dirty="0">
              <a:solidFill>
                <a:schemeClr val="tx1"/>
              </a:solidFill>
              <a:effectLst/>
              <a:latin typeface="+mn-lt"/>
              <a:cs typeface="Calibri"/>
            </a:endParaRPr>
          </a:p>
          <a:p>
            <a:pPr rtl="0" fontAlgn="base"/>
            <a:endParaRPr lang="en-US" sz="1200" b="0" i="0" u="none" strike="noStrike" kern="1200" baseline="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DDB29971-EAF4-FA4B-B446-D81127EDD584}" type="slidenum">
              <a:rPr lang="en-US" smtClean="0"/>
              <a:pPr>
                <a:defRPr/>
              </a:pPr>
              <a:t>15</a:t>
            </a:fld>
            <a:endParaRPr lang="en-US"/>
          </a:p>
        </p:txBody>
      </p:sp>
    </p:spTree>
    <p:extLst>
      <p:ext uri="{BB962C8B-B14F-4D97-AF65-F5344CB8AC3E}">
        <p14:creationId xmlns:p14="http://schemas.microsoft.com/office/powerpoint/2010/main" val="2744504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Time:  5 min</a:t>
            </a:r>
            <a:r>
              <a:rPr lang="en-US"/>
              <a:t> </a:t>
            </a:r>
          </a:p>
          <a:p>
            <a:r>
              <a:rPr lang="en-US" b="1"/>
              <a:t>Materials:</a:t>
            </a:r>
            <a:r>
              <a:rPr lang="en-US"/>
              <a:t> </a:t>
            </a:r>
            <a:endParaRPr lang="en-US">
              <a:cs typeface="Calibri"/>
            </a:endParaRPr>
          </a:p>
          <a:p>
            <a:r>
              <a:rPr lang="en-US" b="1"/>
              <a:t>Strategy:</a:t>
            </a:r>
            <a:r>
              <a:rPr lang="en-US"/>
              <a:t> </a:t>
            </a:r>
            <a:endParaRPr lang="en-US">
              <a:cs typeface="Calibri"/>
            </a:endParaRPr>
          </a:p>
          <a:p>
            <a:r>
              <a:rPr lang="en-US" b="1"/>
              <a:t>Presenter</a:t>
            </a:r>
            <a:endParaRPr lang="en-US">
              <a:cs typeface="Calibri"/>
            </a:endParaRPr>
          </a:p>
          <a:p>
            <a:endParaRPr lang="en-US" b="1">
              <a:cs typeface="Calibri"/>
            </a:endParaRPr>
          </a:p>
          <a:p>
            <a:r>
              <a:rPr lang="en-US" b="1">
                <a:cs typeface="Calibri"/>
              </a:rPr>
              <a:t>Say: </a:t>
            </a:r>
            <a:r>
              <a:rPr lang="en-US">
                <a:cs typeface="Calibri"/>
              </a:rPr>
              <a:t>Now we'd like to hear what questions you have for us.  Please type your questions in the chat box or unmute your mic to speak. </a:t>
            </a:r>
          </a:p>
        </p:txBody>
      </p:sp>
      <p:sp>
        <p:nvSpPr>
          <p:cNvPr id="4" name="Slide Number Placeholder 3"/>
          <p:cNvSpPr>
            <a:spLocks noGrp="1"/>
          </p:cNvSpPr>
          <p:nvPr>
            <p:ph type="sldNum" sz="quarter" idx="5"/>
          </p:nvPr>
        </p:nvSpPr>
        <p:spPr/>
        <p:txBody>
          <a:bodyPr/>
          <a:lstStyle/>
          <a:p>
            <a:pPr>
              <a:defRPr/>
            </a:pPr>
            <a:fld id="{DDB29971-EAF4-FA4B-B446-D81127EDD584}" type="slidenum">
              <a:rPr lang="en-US"/>
              <a:pPr>
                <a:defRPr/>
              </a:pPr>
              <a:t>16</a:t>
            </a:fld>
            <a:endParaRPr lang="en-US"/>
          </a:p>
        </p:txBody>
      </p:sp>
    </p:spTree>
    <p:extLst>
      <p:ext uri="{BB962C8B-B14F-4D97-AF65-F5344CB8AC3E}">
        <p14:creationId xmlns:p14="http://schemas.microsoft.com/office/powerpoint/2010/main" val="1772426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Time:  3 min</a:t>
            </a:r>
            <a:r>
              <a:rPr lang="en-US"/>
              <a:t> </a:t>
            </a:r>
          </a:p>
          <a:p>
            <a:r>
              <a:rPr lang="en-US" b="1"/>
              <a:t>Materials:</a:t>
            </a:r>
            <a:r>
              <a:rPr lang="en-US"/>
              <a:t> </a:t>
            </a:r>
          </a:p>
          <a:p>
            <a:r>
              <a:rPr lang="en-US" b="1"/>
              <a:t>Strategy:</a:t>
            </a:r>
            <a:r>
              <a:rPr lang="en-US"/>
              <a:t> </a:t>
            </a:r>
          </a:p>
          <a:p>
            <a:r>
              <a:rPr lang="en-US" b="1"/>
              <a:t>Presenter:</a:t>
            </a:r>
            <a:endParaRPr lang="en-US"/>
          </a:p>
          <a:p>
            <a:r>
              <a:rPr lang="en-US" i="1">
                <a:cs typeface="Calibri"/>
              </a:rPr>
              <a:t>Please customize this slide, feel free to add more contact person or minimize contact person if there will only be one contact on your campus. </a:t>
            </a:r>
            <a:endParaRPr lang="en-US">
              <a:cs typeface="Calibri"/>
            </a:endParaRPr>
          </a:p>
          <a:p>
            <a:endParaRPr lang="en-US"/>
          </a:p>
          <a:p>
            <a:r>
              <a:rPr lang="en-US"/>
              <a:t>Introduce yourself, the campus name and contacts for parents to call in case of questions.</a:t>
            </a:r>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pPr>
              <a:defRPr/>
            </a:pPr>
            <a:fld id="{DDB29971-EAF4-FA4B-B446-D81127EDD584}" type="slidenum">
              <a:rPr lang="en-US"/>
              <a:pPr>
                <a:defRPr/>
              </a:pPr>
              <a:t>2</a:t>
            </a:fld>
            <a:endParaRPr lang="en-US"/>
          </a:p>
        </p:txBody>
      </p:sp>
    </p:spTree>
    <p:extLst>
      <p:ext uri="{BB962C8B-B14F-4D97-AF65-F5344CB8AC3E}">
        <p14:creationId xmlns:p14="http://schemas.microsoft.com/office/powerpoint/2010/main" val="999119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Time:  </a:t>
            </a:r>
            <a:r>
              <a:rPr lang="en-US" b="1" dirty="0"/>
              <a:t>3 </a:t>
            </a:r>
            <a:r>
              <a:rPr lang="en-US" sz="1200" b="1" i="0" u="none" strike="noStrike" kern="1200" dirty="0">
                <a:solidFill>
                  <a:schemeClr val="tx1"/>
                </a:solidFill>
                <a:effectLst/>
                <a:latin typeface="+mn-lt"/>
                <a:ea typeface="+mn-ea"/>
                <a:cs typeface="+mn-cs"/>
              </a:rPr>
              <a:t>min</a:t>
            </a:r>
            <a:r>
              <a:rPr lang="en-US" sz="1200" b="0" i="0" u="none" strike="noStrike" kern="1200" dirty="0">
                <a:solidFill>
                  <a:schemeClr val="tx1"/>
                </a:solidFill>
                <a:effectLst/>
                <a:latin typeface="+mn-lt"/>
                <a:ea typeface="+mn-ea"/>
                <a:cs typeface="+mn-cs"/>
              </a:rPr>
              <a:t>​</a:t>
            </a:r>
          </a:p>
          <a:p>
            <a:pPr rtl="0" fontAlgn="base"/>
            <a:r>
              <a:rPr lang="en-US" sz="1200" b="1" i="0" u="none" strike="noStrike" kern="1200" dirty="0">
                <a:solidFill>
                  <a:schemeClr val="tx1"/>
                </a:solidFill>
                <a:effectLst/>
                <a:latin typeface="+mn-lt"/>
                <a:ea typeface="+mn-ea"/>
                <a:cs typeface="+mn-cs"/>
              </a:rPr>
              <a:t>Materials:</a:t>
            </a:r>
            <a:r>
              <a:rPr lang="en-US" sz="1200" b="0" i="0" u="none" strike="noStrike" kern="1200" dirty="0">
                <a:solidFill>
                  <a:schemeClr val="tx1"/>
                </a:solidFill>
                <a:effectLst/>
                <a:latin typeface="+mn-lt"/>
                <a:ea typeface="+mn-ea"/>
                <a:cs typeface="+mn-cs"/>
              </a:rPr>
              <a:t>​</a:t>
            </a:r>
            <a:endParaRPr lang="en-US" sz="1200" b="0" i="0" u="none" strike="noStrike" kern="1200" dirty="0">
              <a:solidFill>
                <a:schemeClr val="tx1"/>
              </a:solidFill>
              <a:effectLst/>
              <a:latin typeface="+mn-lt"/>
              <a:cs typeface="Calibri"/>
            </a:endParaRPr>
          </a:p>
          <a:p>
            <a:pPr rtl="0" fontAlgn="base"/>
            <a:r>
              <a:rPr lang="en-US" sz="1200" b="1" i="0" u="none" strike="noStrike" kern="1200" dirty="0">
                <a:solidFill>
                  <a:schemeClr val="tx1"/>
                </a:solidFill>
                <a:effectLst/>
                <a:latin typeface="+mn-lt"/>
                <a:ea typeface="+mn-ea"/>
                <a:cs typeface="+mn-cs"/>
              </a:rPr>
              <a:t>Strategy:</a:t>
            </a:r>
            <a:r>
              <a:rPr lang="en-US" sz="1200" b="0" i="0" u="none" strike="noStrike" kern="1200" dirty="0">
                <a:solidFill>
                  <a:schemeClr val="tx1"/>
                </a:solidFill>
                <a:effectLst/>
                <a:latin typeface="+mn-lt"/>
                <a:ea typeface="+mn-ea"/>
                <a:cs typeface="+mn-cs"/>
              </a:rPr>
              <a:t>​</a:t>
            </a:r>
            <a:endParaRPr lang="en-US" sz="1200" b="0" i="0" u="none" strike="noStrike" kern="1200" dirty="0">
              <a:solidFill>
                <a:schemeClr val="tx1"/>
              </a:solidFill>
              <a:effectLst/>
              <a:latin typeface="+mn-lt"/>
              <a:cs typeface="Calibri"/>
            </a:endParaRPr>
          </a:p>
          <a:p>
            <a:pPr rtl="0" fontAlgn="base"/>
            <a:r>
              <a:rPr lang="en-US" sz="1200" b="1" i="0" u="none" strike="noStrike" kern="1200" dirty="0">
                <a:solidFill>
                  <a:schemeClr val="tx1"/>
                </a:solidFill>
                <a:effectLst/>
                <a:latin typeface="+mn-lt"/>
                <a:ea typeface="+mn-ea"/>
                <a:cs typeface="+mn-cs"/>
              </a:rPr>
              <a:t>Presenter:</a:t>
            </a:r>
            <a:endParaRPr lang="en-US" sz="1200" b="1" i="0" u="none" strike="noStrike" kern="1200" dirty="0">
              <a:solidFill>
                <a:schemeClr val="tx1"/>
              </a:solidFill>
              <a:effectLst/>
              <a:latin typeface="+mn-lt"/>
              <a:cs typeface="Calibri"/>
            </a:endParaRPr>
          </a:p>
          <a:p>
            <a:pPr rtl="0" fontAlgn="base"/>
            <a:endParaRPr lang="en-US" sz="1200" b="1" i="0" u="none" strike="noStrike" kern="120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Say:</a:t>
            </a:r>
            <a:r>
              <a:rPr lang="en-US" b="1" dirty="0"/>
              <a:t> </a:t>
            </a:r>
            <a:r>
              <a:rPr lang="en-US" sz="1200" i="0" u="none" strike="noStrike" kern="1200" baseline="0" dirty="0">
                <a:solidFill>
                  <a:schemeClr val="tx1"/>
                </a:solidFill>
                <a:effectLst/>
                <a:latin typeface="+mn-lt"/>
                <a:ea typeface="+mn-ea"/>
                <a:cs typeface="+mn-cs"/>
              </a:rPr>
              <a:t> </a:t>
            </a:r>
            <a:r>
              <a:rPr lang="en-US" sz="1200" b="0" i="0" u="none" strike="noStrike" kern="1200" baseline="0" dirty="0">
                <a:solidFill>
                  <a:schemeClr val="tx1"/>
                </a:solidFill>
                <a:effectLst/>
                <a:latin typeface="+mn-lt"/>
                <a:ea typeface="+mn-ea"/>
                <a:cs typeface="+mn-cs"/>
              </a:rPr>
              <a:t>Before we jump into all the learning for today, I’d like to take a quick poll and just get a temperature check on how everyone is feeling about </a:t>
            </a:r>
            <a:r>
              <a:rPr lang="en-US" dirty="0"/>
              <a:t>their knowledge of the</a:t>
            </a:r>
            <a:r>
              <a:rPr lang="en-US" sz="1200" b="0" i="0" u="none" strike="noStrike" kern="1200" baseline="0" dirty="0">
                <a:solidFill>
                  <a:schemeClr val="tx1"/>
                </a:solidFill>
                <a:effectLst/>
                <a:latin typeface="+mn-lt"/>
                <a:ea typeface="+mn-ea"/>
                <a:cs typeface="+mn-cs"/>
              </a:rPr>
              <a:t> </a:t>
            </a:r>
            <a:r>
              <a:rPr lang="en-US" dirty="0"/>
              <a:t>instructional expectations as we </a:t>
            </a:r>
            <a:r>
              <a:rPr lang="en-US" sz="1200" b="0" i="0" u="none" strike="noStrike" kern="1200" baseline="0" dirty="0">
                <a:solidFill>
                  <a:schemeClr val="tx1"/>
                </a:solidFill>
                <a:effectLst/>
                <a:latin typeface="+mn-lt"/>
                <a:ea typeface="+mn-ea"/>
                <a:cs typeface="+mn-cs"/>
              </a:rPr>
              <a:t>launch </a:t>
            </a:r>
            <a:r>
              <a:rPr lang="en-US" dirty="0"/>
              <a:t>the 2020-2021</a:t>
            </a:r>
            <a:r>
              <a:rPr lang="en-US" sz="1200" b="0" i="0" u="none" strike="noStrike" kern="1200" baseline="0" dirty="0">
                <a:solidFill>
                  <a:schemeClr val="tx1"/>
                </a:solidFill>
                <a:effectLst/>
                <a:latin typeface="+mn-lt"/>
                <a:ea typeface="+mn-ea"/>
                <a:cs typeface="+mn-cs"/>
              </a:rPr>
              <a:t> school year. Please take a moment to look at these emoji's, which one represents you the most. Just simply type in the number in the chat box.</a:t>
            </a:r>
            <a:endParaRPr lang="en-US" sz="1200" b="0" i="0" u="none" strike="noStrike" kern="1200" baseline="0" dirty="0">
              <a:solidFill>
                <a:schemeClr val="tx1"/>
              </a:solidFill>
              <a:effectLst/>
              <a:latin typeface="+mn-lt"/>
              <a:cs typeface="Calibri"/>
            </a:endParaRPr>
          </a:p>
          <a:p>
            <a:pPr rtl="0" fontAlgn="base"/>
            <a:endParaRPr lang="en-US" sz="1200" b="0" i="0" u="none" strike="noStrike" kern="1200" baseline="0">
              <a:solidFill>
                <a:schemeClr val="tx1"/>
              </a:solidFill>
              <a:effectLst/>
              <a:latin typeface="+mn-lt"/>
              <a:ea typeface="+mn-ea"/>
              <a:cs typeface="+mn-cs"/>
            </a:endParaRPr>
          </a:p>
          <a:p>
            <a:r>
              <a:rPr lang="en-US" sz="1200" b="1" i="0" u="none" strike="noStrike" kern="1200" baseline="0" dirty="0">
                <a:solidFill>
                  <a:schemeClr val="tx1"/>
                </a:solidFill>
                <a:effectLst/>
                <a:latin typeface="+mn-lt"/>
                <a:ea typeface="+mn-ea"/>
                <a:cs typeface="+mn-cs"/>
              </a:rPr>
              <a:t>Do: </a:t>
            </a:r>
            <a:r>
              <a:rPr lang="en-US" sz="1200" b="0" i="0" u="none" strike="noStrike" kern="1200" baseline="0" dirty="0">
                <a:solidFill>
                  <a:schemeClr val="tx1"/>
                </a:solidFill>
                <a:effectLst/>
                <a:latin typeface="+mn-lt"/>
                <a:ea typeface="+mn-ea"/>
                <a:cs typeface="+mn-cs"/>
              </a:rPr>
              <a:t>Presenter is to monitor the chat to get a sense of how parents are feeling</a:t>
            </a:r>
            <a:r>
              <a:rPr lang="en-US" dirty="0"/>
              <a:t> </a:t>
            </a:r>
            <a:endParaRPr lang="en-US" sz="1200" b="0" i="0" u="none" strike="noStrike" kern="1200" baseline="0" dirty="0">
              <a:solidFill>
                <a:schemeClr val="tx1"/>
              </a:solidFill>
              <a:effectLst/>
              <a:latin typeface="+mn-lt"/>
              <a:cs typeface="Calibri"/>
            </a:endParaRPr>
          </a:p>
          <a:p>
            <a:pPr rtl="0" fontAlgn="base"/>
            <a:endParaRPr lang="en-US" sz="1200" b="0" i="0" u="none" strike="noStrike" kern="1200" baseline="0">
              <a:solidFill>
                <a:schemeClr val="tx1"/>
              </a:solidFill>
              <a:effectLst/>
              <a:latin typeface="+mn-lt"/>
              <a:ea typeface="+mn-ea"/>
              <a:cs typeface="+mn-cs"/>
            </a:endParaRPr>
          </a:p>
          <a:p>
            <a:r>
              <a:rPr lang="en-US" sz="1200" b="1" i="0" u="none" strike="noStrike" kern="1200" baseline="0" dirty="0">
                <a:solidFill>
                  <a:schemeClr val="tx1"/>
                </a:solidFill>
                <a:effectLst/>
                <a:latin typeface="+mn-lt"/>
                <a:ea typeface="+mn-ea"/>
                <a:cs typeface="+mn-cs"/>
              </a:rPr>
              <a:t>Say: </a:t>
            </a:r>
            <a:r>
              <a:rPr lang="en-US" sz="1200" b="0" i="0" u="none" strike="noStrike" kern="1200" baseline="0" dirty="0">
                <a:solidFill>
                  <a:schemeClr val="tx1"/>
                </a:solidFill>
                <a:effectLst/>
                <a:latin typeface="+mn-lt"/>
                <a:ea typeface="+mn-ea"/>
                <a:cs typeface="+mn-cs"/>
              </a:rPr>
              <a:t>(Make a comment about what the majority of parents are feeling and validate their emotions especially if they are feeling concerned) We are hoping that by end of this session and any other parent session you participate in that we start to shift your mind to the excited Emoji. We know change is hard but rest assured FBISD is going above and beyond to ensure student received quality instruction.</a:t>
            </a:r>
            <a:r>
              <a:rPr lang="en-US" dirty="0"/>
              <a:t> </a:t>
            </a:r>
            <a:r>
              <a:rPr lang="en-US" sz="1200" b="0" i="0" u="none" strike="noStrike" kern="1200" baseline="0" dirty="0">
                <a:solidFill>
                  <a:schemeClr val="tx1"/>
                </a:solidFill>
                <a:effectLst/>
                <a:latin typeface="+mn-lt"/>
                <a:ea typeface="+mn-ea"/>
                <a:cs typeface="+mn-cs"/>
              </a:rPr>
              <a:t> And with that lets, look at our session goals.</a:t>
            </a:r>
            <a:r>
              <a:rPr lang="en-US" dirty="0"/>
              <a:t> </a:t>
            </a:r>
            <a:endParaRPr lang="en-US" sz="1200" b="1" i="0" u="none" strike="noStrike"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DDB29971-EAF4-FA4B-B446-D81127EDD584}" type="slidenum">
              <a:rPr lang="en-US" smtClean="0"/>
              <a:pPr>
                <a:defRPr/>
              </a:pPr>
              <a:t>3</a:t>
            </a:fld>
            <a:endParaRPr lang="en-US"/>
          </a:p>
        </p:txBody>
      </p:sp>
    </p:spTree>
    <p:extLst>
      <p:ext uri="{BB962C8B-B14F-4D97-AF65-F5344CB8AC3E}">
        <p14:creationId xmlns:p14="http://schemas.microsoft.com/office/powerpoint/2010/main" val="2614466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u="none" strike="noStrike" kern="1200" dirty="0">
                <a:solidFill>
                  <a:schemeClr val="tx1"/>
                </a:solidFill>
                <a:effectLst/>
                <a:latin typeface="+mn-lt"/>
                <a:ea typeface="+mn-ea"/>
                <a:cs typeface="+mn-cs"/>
              </a:rPr>
              <a:t>Time:  1 min</a:t>
            </a:r>
            <a:r>
              <a:rPr lang="en-US" sz="1200" b="0" i="0" u="none" strike="noStrike" kern="1200" dirty="0">
                <a:solidFill>
                  <a:schemeClr val="tx1"/>
                </a:solidFill>
                <a:effectLst/>
                <a:latin typeface="+mn-lt"/>
                <a:ea typeface="+mn-ea"/>
                <a:cs typeface="+mn-cs"/>
              </a:rPr>
              <a:t>​</a:t>
            </a:r>
          </a:p>
          <a:p>
            <a:pPr rtl="0" fontAlgn="base"/>
            <a:r>
              <a:rPr lang="en-US" sz="1200" b="1" i="0" u="none" strike="noStrike" kern="1200" dirty="0">
                <a:solidFill>
                  <a:schemeClr val="tx1"/>
                </a:solidFill>
                <a:effectLst/>
                <a:latin typeface="+mn-lt"/>
                <a:ea typeface="+mn-ea"/>
                <a:cs typeface="+mn-cs"/>
              </a:rPr>
              <a:t>Materials:</a:t>
            </a:r>
            <a:r>
              <a:rPr lang="en-US" sz="1200" b="0" i="0" u="none" strike="noStrike" kern="1200" dirty="0">
                <a:solidFill>
                  <a:schemeClr val="tx1"/>
                </a:solidFill>
                <a:effectLst/>
                <a:latin typeface="+mn-lt"/>
                <a:ea typeface="+mn-ea"/>
                <a:cs typeface="+mn-cs"/>
              </a:rPr>
              <a:t>​</a:t>
            </a:r>
          </a:p>
          <a:p>
            <a:pPr rtl="0" fontAlgn="base"/>
            <a:r>
              <a:rPr lang="en-US" sz="1200" b="1" i="0" u="none" strike="noStrike" kern="1200" dirty="0">
                <a:solidFill>
                  <a:schemeClr val="tx1"/>
                </a:solidFill>
                <a:effectLst/>
                <a:latin typeface="+mn-lt"/>
                <a:ea typeface="+mn-ea"/>
                <a:cs typeface="+mn-cs"/>
              </a:rPr>
              <a:t>Strategy:</a:t>
            </a:r>
            <a:r>
              <a:rPr lang="en-US" sz="1200" b="0" i="0" u="none" strike="noStrike" kern="1200" dirty="0">
                <a:solidFill>
                  <a:schemeClr val="tx1"/>
                </a:solidFill>
                <a:effectLst/>
                <a:latin typeface="+mn-lt"/>
                <a:ea typeface="+mn-ea"/>
                <a:cs typeface="+mn-cs"/>
              </a:rPr>
              <a:t>​</a:t>
            </a:r>
          </a:p>
          <a:p>
            <a:pPr rtl="0" fontAlgn="base"/>
            <a:r>
              <a:rPr lang="en-US" sz="1200" b="1" i="0" u="none" strike="noStrike" kern="1200" dirty="0">
                <a:solidFill>
                  <a:schemeClr val="tx1"/>
                </a:solidFill>
                <a:effectLst/>
                <a:latin typeface="+mn-lt"/>
                <a:ea typeface="+mn-ea"/>
                <a:cs typeface="+mn-cs"/>
              </a:rPr>
              <a:t>Presenter:</a:t>
            </a:r>
          </a:p>
          <a:p>
            <a:endParaRPr lang="en-US" dirty="0"/>
          </a:p>
          <a:p>
            <a:r>
              <a:rPr lang="en-US" b="1" dirty="0"/>
              <a:t>Say: </a:t>
            </a:r>
            <a:r>
              <a:rPr lang="en-US" b="0" dirty="0"/>
              <a:t>Read</a:t>
            </a:r>
            <a:r>
              <a:rPr lang="en-US" b="0" baseline="0" dirty="0"/>
              <a:t> the session goals to the parents </a:t>
            </a:r>
          </a:p>
          <a:p>
            <a:endParaRPr lang="en-US" b="1" dirty="0"/>
          </a:p>
        </p:txBody>
      </p:sp>
      <p:sp>
        <p:nvSpPr>
          <p:cNvPr id="4" name="Slide Number Placeholder 3"/>
          <p:cNvSpPr>
            <a:spLocks noGrp="1"/>
          </p:cNvSpPr>
          <p:nvPr>
            <p:ph type="sldNum" sz="quarter" idx="10"/>
          </p:nvPr>
        </p:nvSpPr>
        <p:spPr/>
        <p:txBody>
          <a:bodyPr/>
          <a:lstStyle/>
          <a:p>
            <a:pPr>
              <a:defRPr/>
            </a:pPr>
            <a:fld id="{DDB29971-EAF4-FA4B-B446-D81127EDD584}" type="slidenum">
              <a:rPr lang="en-US" smtClean="0"/>
              <a:pPr>
                <a:defRPr/>
              </a:pPr>
              <a:t>4</a:t>
            </a:fld>
            <a:endParaRPr lang="en-US"/>
          </a:p>
        </p:txBody>
      </p:sp>
    </p:spTree>
    <p:extLst>
      <p:ext uri="{BB962C8B-B14F-4D97-AF65-F5344CB8AC3E}">
        <p14:creationId xmlns:p14="http://schemas.microsoft.com/office/powerpoint/2010/main" val="3547904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u="none" strike="noStrike" kern="1200" dirty="0">
                <a:solidFill>
                  <a:schemeClr val="tx1"/>
                </a:solidFill>
                <a:effectLst/>
                <a:latin typeface="+mn-lt"/>
                <a:ea typeface="+mn-ea"/>
                <a:cs typeface="+mn-cs"/>
              </a:rPr>
              <a:t>Time:  5 min</a:t>
            </a:r>
            <a:r>
              <a:rPr lang="en-US" sz="1200" b="0" i="0" u="none" strike="noStrike" kern="1200" dirty="0">
                <a:solidFill>
                  <a:schemeClr val="tx1"/>
                </a:solidFill>
                <a:effectLst/>
                <a:latin typeface="+mn-lt"/>
                <a:ea typeface="+mn-ea"/>
                <a:cs typeface="+mn-cs"/>
              </a:rPr>
              <a:t>​</a:t>
            </a:r>
          </a:p>
          <a:p>
            <a:pPr rtl="0" fontAlgn="base"/>
            <a:r>
              <a:rPr lang="en-US" sz="1200" b="1" i="0" u="none" strike="noStrike" kern="1200" dirty="0">
                <a:solidFill>
                  <a:schemeClr val="tx1"/>
                </a:solidFill>
                <a:effectLst/>
                <a:latin typeface="+mn-lt"/>
                <a:ea typeface="+mn-ea"/>
                <a:cs typeface="+mn-cs"/>
              </a:rPr>
              <a:t>Materials:</a:t>
            </a:r>
            <a:r>
              <a:rPr lang="en-US" sz="1200" b="0" i="0" u="none" strike="noStrike" kern="1200" dirty="0">
                <a:solidFill>
                  <a:schemeClr val="tx1"/>
                </a:solidFill>
                <a:effectLst/>
                <a:latin typeface="+mn-lt"/>
                <a:ea typeface="+mn-ea"/>
                <a:cs typeface="+mn-cs"/>
              </a:rPr>
              <a:t>​</a:t>
            </a:r>
            <a:endParaRPr lang="en-US" sz="1200" b="0" i="0" u="none" strike="noStrike" kern="1200" dirty="0">
              <a:solidFill>
                <a:schemeClr val="tx1"/>
              </a:solidFill>
              <a:effectLst/>
              <a:latin typeface="+mn-lt"/>
              <a:cs typeface="Calibri"/>
            </a:endParaRPr>
          </a:p>
          <a:p>
            <a:pPr rtl="0" fontAlgn="base"/>
            <a:r>
              <a:rPr lang="en-US" sz="1200" b="1" i="0" u="none" strike="noStrike" kern="1200" dirty="0">
                <a:solidFill>
                  <a:schemeClr val="tx1"/>
                </a:solidFill>
                <a:effectLst/>
                <a:latin typeface="+mn-lt"/>
                <a:ea typeface="+mn-ea"/>
                <a:cs typeface="+mn-cs"/>
              </a:rPr>
              <a:t>Strategy:</a:t>
            </a:r>
            <a:r>
              <a:rPr lang="en-US" sz="1200" b="0" i="0" u="none" strike="noStrike" kern="1200" dirty="0">
                <a:solidFill>
                  <a:schemeClr val="tx1"/>
                </a:solidFill>
                <a:effectLst/>
                <a:latin typeface="+mn-lt"/>
                <a:ea typeface="+mn-ea"/>
                <a:cs typeface="+mn-cs"/>
              </a:rPr>
              <a:t>​</a:t>
            </a:r>
            <a:endParaRPr lang="en-US" sz="1200" b="0" i="0" u="none" strike="noStrike" kern="1200" dirty="0">
              <a:solidFill>
                <a:schemeClr val="tx1"/>
              </a:solidFill>
              <a:effectLst/>
              <a:latin typeface="+mn-lt"/>
              <a:cs typeface="Calibri"/>
            </a:endParaRPr>
          </a:p>
          <a:p>
            <a:pPr rtl="0" fontAlgn="base"/>
            <a:r>
              <a:rPr lang="en-US" sz="1200" b="1" i="0" u="none" strike="noStrike" kern="1200" dirty="0">
                <a:solidFill>
                  <a:schemeClr val="tx1"/>
                </a:solidFill>
                <a:effectLst/>
                <a:latin typeface="+mn-lt"/>
                <a:ea typeface="+mn-ea"/>
                <a:cs typeface="+mn-cs"/>
              </a:rPr>
              <a:t>Presenter:</a:t>
            </a:r>
            <a:endParaRPr lang="en-US" sz="1200" b="1" i="0" u="none" strike="noStrike" kern="1200" dirty="0">
              <a:solidFill>
                <a:schemeClr val="tx1"/>
              </a:solidFill>
              <a:effectLst/>
              <a:latin typeface="+mn-lt"/>
              <a:cs typeface="Calibri"/>
            </a:endParaRPr>
          </a:p>
          <a:p>
            <a:pPr rtl="0" fontAlgn="base"/>
            <a:endParaRPr lang="en-US" sz="1200" b="1"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Say: </a:t>
            </a:r>
            <a:r>
              <a:rPr lang="en-US" sz="1200" b="0" i="0" u="none" strike="noStrike" kern="1200" dirty="0">
                <a:solidFill>
                  <a:schemeClr val="tx1"/>
                </a:solidFill>
                <a:effectLst/>
                <a:latin typeface="+mn-lt"/>
                <a:ea typeface="+mn-ea"/>
                <a:cs typeface="+mn-cs"/>
              </a:rPr>
              <a:t>As</a:t>
            </a:r>
            <a:r>
              <a:rPr lang="en-US" sz="1200" b="0" i="0" u="none" strike="noStrike" kern="1200" baseline="0" dirty="0">
                <a:solidFill>
                  <a:schemeClr val="tx1"/>
                </a:solidFill>
                <a:effectLst/>
                <a:latin typeface="+mn-lt"/>
                <a:ea typeface="+mn-ea"/>
                <a:cs typeface="+mn-cs"/>
              </a:rPr>
              <a:t> you may be </a:t>
            </a:r>
            <a:r>
              <a:rPr lang="en-US" dirty="0"/>
              <a:t>aware, Dr</a:t>
            </a:r>
            <a:r>
              <a:rPr lang="en-US" sz="1200" b="0" i="0" u="none" strike="noStrike" kern="1200" baseline="0" dirty="0">
                <a:solidFill>
                  <a:schemeClr val="tx1"/>
                </a:solidFill>
                <a:effectLst/>
                <a:latin typeface="+mn-lt"/>
                <a:ea typeface="+mn-ea"/>
                <a:cs typeface="+mn-cs"/>
              </a:rPr>
              <a:t>. </a:t>
            </a:r>
            <a:r>
              <a:rPr lang="en-US" dirty="0" err="1"/>
              <a:t>Dupre</a:t>
            </a:r>
            <a:r>
              <a:rPr lang="en-US" sz="1200" b="0" i="0" u="none" strike="noStrike" kern="1200" baseline="0" dirty="0">
                <a:solidFill>
                  <a:schemeClr val="tx1"/>
                </a:solidFill>
                <a:effectLst/>
                <a:latin typeface="+mn-lt"/>
                <a:ea typeface="+mn-ea"/>
                <a:cs typeface="+mn-cs"/>
              </a:rPr>
              <a:t> and the Board have extensively discussed how and when schools </a:t>
            </a:r>
            <a:r>
              <a:rPr lang="en-US" dirty="0"/>
              <a:t>will</a:t>
            </a:r>
            <a:r>
              <a:rPr lang="en-US" sz="1200" b="0" i="0" u="none" strike="noStrike" kern="1200" baseline="0" dirty="0">
                <a:solidFill>
                  <a:schemeClr val="tx1"/>
                </a:solidFill>
                <a:effectLst/>
                <a:latin typeface="+mn-lt"/>
                <a:ea typeface="+mn-ea"/>
                <a:cs typeface="+mn-cs"/>
              </a:rPr>
              <a:t> open</a:t>
            </a:r>
            <a:r>
              <a:rPr lang="en-US" dirty="0"/>
              <a:t>.</a:t>
            </a:r>
            <a:r>
              <a:rPr lang="en-US" sz="1200" b="0" i="0" u="none" strike="noStrike" kern="1200" baseline="0" dirty="0">
                <a:solidFill>
                  <a:schemeClr val="tx1"/>
                </a:solidFill>
                <a:effectLst/>
                <a:latin typeface="+mn-lt"/>
                <a:ea typeface="+mn-ea"/>
                <a:cs typeface="+mn-cs"/>
              </a:rPr>
              <a:t> </a:t>
            </a:r>
            <a:r>
              <a:rPr lang="en-US" dirty="0"/>
              <a:t>Through </a:t>
            </a:r>
            <a:r>
              <a:rPr lang="en-US" sz="1200" b="0" i="0" u="none" strike="noStrike" kern="1200" baseline="0" dirty="0">
                <a:solidFill>
                  <a:schemeClr val="tx1"/>
                </a:solidFill>
                <a:effectLst/>
                <a:latin typeface="+mn-lt"/>
                <a:ea typeface="+mn-ea"/>
                <a:cs typeface="+mn-cs"/>
              </a:rPr>
              <a:t>their decision-making process, it was determined that school facilities </a:t>
            </a:r>
            <a:r>
              <a:rPr lang="en-US" dirty="0"/>
              <a:t>will </a:t>
            </a:r>
            <a:r>
              <a:rPr lang="en-US" sz="1200" b="0" i="0" u="none" strike="noStrike" kern="1200" baseline="0" dirty="0">
                <a:solidFill>
                  <a:schemeClr val="tx1"/>
                </a:solidFill>
                <a:effectLst/>
                <a:latin typeface="+mn-lt"/>
                <a:ea typeface="+mn-ea"/>
                <a:cs typeface="+mn-cs"/>
              </a:rPr>
              <a:t>remained closed until health experts, the board and the superintendent </a:t>
            </a:r>
            <a:r>
              <a:rPr lang="en-US" dirty="0"/>
              <a:t>deem</a:t>
            </a:r>
            <a:r>
              <a:rPr lang="en-US" sz="1200" b="0" i="0" u="none" strike="noStrike" kern="1200" baseline="0" dirty="0">
                <a:solidFill>
                  <a:schemeClr val="tx1"/>
                </a:solidFill>
                <a:effectLst/>
                <a:latin typeface="+mn-lt"/>
                <a:ea typeface="+mn-ea"/>
                <a:cs typeface="+mn-cs"/>
              </a:rPr>
              <a:t> it safe to return. This means that FBISD </a:t>
            </a:r>
            <a:r>
              <a:rPr lang="en-US" dirty="0"/>
              <a:t>has</a:t>
            </a:r>
            <a:r>
              <a:rPr lang="en-US" sz="1200" b="0" i="0" u="none" strike="noStrike" kern="1200" baseline="0" dirty="0">
                <a:solidFill>
                  <a:schemeClr val="tx1"/>
                </a:solidFill>
                <a:effectLst/>
                <a:latin typeface="+mn-lt"/>
                <a:ea typeface="+mn-ea"/>
                <a:cs typeface="+mn-cs"/>
              </a:rPr>
              <a:t> to </a:t>
            </a:r>
            <a:r>
              <a:rPr lang="en-US" dirty="0"/>
              <a:t>REIMAGINE</a:t>
            </a:r>
            <a:r>
              <a:rPr lang="en-US" sz="1200" b="0" i="0" u="none" strike="noStrike" kern="1200" baseline="0" dirty="0">
                <a:solidFill>
                  <a:schemeClr val="tx1"/>
                </a:solidFill>
                <a:effectLst/>
                <a:latin typeface="+mn-lt"/>
                <a:ea typeface="+mn-ea"/>
                <a:cs typeface="+mn-cs"/>
              </a:rPr>
              <a:t> what learning </a:t>
            </a:r>
            <a:r>
              <a:rPr lang="en-US" dirty="0"/>
              <a:t>will</a:t>
            </a:r>
            <a:r>
              <a:rPr lang="en-US" sz="1200" b="0" i="0" u="none" strike="noStrike" kern="1200" baseline="0" dirty="0">
                <a:solidFill>
                  <a:schemeClr val="tx1"/>
                </a:solidFill>
                <a:effectLst/>
                <a:latin typeface="+mn-lt"/>
                <a:ea typeface="+mn-ea"/>
                <a:cs typeface="+mn-cs"/>
              </a:rPr>
              <a:t> look like and shift from what we typically do face-to-face to an online environment. We know that when this pandemic hit it was hard on all of us, we were thrown into a world foreign to most of us, however we made it work. I am happy to let you all know that the district has worked hard and long reimagining instructional practices and has provided a learning framework that will help facilitate this work. These components </a:t>
            </a:r>
            <a:r>
              <a:rPr lang="en-US" dirty="0">
                <a:cs typeface="Calibri"/>
              </a:rPr>
              <a:t>should be embedded into our instruction regardless of learning model, F2F or online</a:t>
            </a:r>
            <a:endParaRPr lang="en-US" sz="1200" b="0" i="0" u="none" strike="noStrike" kern="1200" baseline="0" dirty="0">
              <a:solidFill>
                <a:schemeClr val="tx1"/>
              </a:solidFill>
              <a:effectLst/>
              <a:latin typeface="+mn-lt"/>
              <a:ea typeface="+mn-ea"/>
              <a:cs typeface="+mn-cs"/>
            </a:endParaRPr>
          </a:p>
          <a:p>
            <a:pPr rtl="0" fontAlgn="base"/>
            <a:endParaRPr lang="en-US" sz="1200" b="0" i="0" u="none" strike="noStrike" kern="1200" baseline="0" dirty="0">
              <a:solidFill>
                <a:schemeClr val="tx1"/>
              </a:solidFill>
              <a:effectLst/>
              <a:latin typeface="+mn-lt"/>
              <a:ea typeface="+mn-ea"/>
              <a:cs typeface="+mn-cs"/>
            </a:endParaRPr>
          </a:p>
          <a:p>
            <a:r>
              <a:rPr lang="en-US" sz="1200" b="1" i="0" u="none" strike="noStrike" kern="1200" baseline="0" dirty="0">
                <a:solidFill>
                  <a:schemeClr val="tx1"/>
                </a:solidFill>
                <a:effectLst/>
                <a:latin typeface="+mn-lt"/>
                <a:ea typeface="+mn-ea"/>
                <a:cs typeface="+mn-cs"/>
              </a:rPr>
              <a:t>Say: </a:t>
            </a:r>
            <a:r>
              <a:rPr lang="en-US" sz="1200" b="0" i="0" u="none" strike="noStrike" kern="1200" baseline="0" dirty="0">
                <a:solidFill>
                  <a:schemeClr val="tx1"/>
                </a:solidFill>
                <a:effectLst/>
                <a:latin typeface="+mn-lt"/>
                <a:ea typeface="+mn-ea"/>
                <a:cs typeface="+mn-cs"/>
              </a:rPr>
              <a:t>Let’s take a look at this graphic so that we can get a general idea of the big ticket items that make up this school years instructional expectations.</a:t>
            </a:r>
            <a:r>
              <a:rPr lang="en-US" dirty="0"/>
              <a:t> </a:t>
            </a:r>
            <a:endParaRPr lang="en-US" dirty="0">
              <a:cs typeface="Calibri"/>
            </a:endParaRPr>
          </a:p>
          <a:p>
            <a:endParaRPr lang="en-US" dirty="0">
              <a:cs typeface="Calibri"/>
            </a:endParaRPr>
          </a:p>
          <a:p>
            <a:pPr rtl="0" fontAlgn="base"/>
            <a:r>
              <a:rPr lang="en-US" sz="1200" b="1" i="0" u="none" strike="noStrike" kern="1200" baseline="0" dirty="0">
                <a:solidFill>
                  <a:schemeClr val="tx1"/>
                </a:solidFill>
                <a:effectLst/>
                <a:latin typeface="+mn-lt"/>
                <a:ea typeface="+mn-ea"/>
                <a:cs typeface="+mn-cs"/>
              </a:rPr>
              <a:t>Say:</a:t>
            </a:r>
            <a:r>
              <a:rPr lang="en-US" b="1" dirty="0"/>
              <a:t> </a:t>
            </a:r>
            <a:endParaRPr lang="en-US" b="1" dirty="0">
              <a:cs typeface="Calibri"/>
            </a:endParaRPr>
          </a:p>
          <a:p>
            <a:r>
              <a:rPr lang="en-US" sz="1200" b="0" i="0" u="none" strike="noStrike" kern="1200" baseline="0" dirty="0">
                <a:solidFill>
                  <a:schemeClr val="tx1"/>
                </a:solidFill>
                <a:effectLst/>
                <a:latin typeface="+mn-lt"/>
                <a:ea typeface="+mn-ea"/>
                <a:cs typeface="+mn-cs"/>
              </a:rPr>
              <a:t>We will look at this graphic clockwise, beginning with Content. We will continue to provide students with academically rigorous content that is aligned to the </a:t>
            </a:r>
            <a:r>
              <a:rPr lang="en-US" dirty="0"/>
              <a:t>required state standards called the TEKS and</a:t>
            </a:r>
            <a:r>
              <a:rPr lang="en-US" sz="1200" b="0" i="0" u="none" strike="noStrike" kern="1200" baseline="0" dirty="0">
                <a:solidFill>
                  <a:schemeClr val="tx1"/>
                </a:solidFill>
                <a:effectLst/>
                <a:latin typeface="+mn-lt"/>
                <a:ea typeface="+mn-ea"/>
                <a:cs typeface="+mn-cs"/>
              </a:rPr>
              <a:t> </a:t>
            </a:r>
            <a:r>
              <a:rPr lang="en-US" dirty="0"/>
              <a:t>FBISD</a:t>
            </a:r>
            <a:r>
              <a:rPr lang="en-US" sz="1200" b="0" i="0" u="none" strike="noStrike" kern="1200" baseline="0" dirty="0">
                <a:solidFill>
                  <a:schemeClr val="tx1"/>
                </a:solidFill>
                <a:effectLst/>
                <a:latin typeface="+mn-lt"/>
                <a:ea typeface="+mn-ea"/>
                <a:cs typeface="+mn-cs"/>
              </a:rPr>
              <a:t> curriculum. We will look at this component more in-depth in the next slide</a:t>
            </a:r>
            <a:endParaRPr lang="en-US" sz="1200" b="0" i="0" u="none" strike="noStrike" kern="1200" baseline="0" dirty="0">
              <a:solidFill>
                <a:schemeClr val="tx1"/>
              </a:solidFill>
              <a:effectLst/>
              <a:latin typeface="+mn-lt"/>
              <a:cs typeface="Calibri"/>
            </a:endParaRPr>
          </a:p>
          <a:p>
            <a:pPr marL="171450" indent="-171450">
              <a:buFontTx/>
              <a:buChar char="-"/>
            </a:pPr>
            <a:r>
              <a:rPr lang="en-US" sz="1200" b="0" i="0" u="none" strike="noStrike" kern="1200" baseline="0" dirty="0">
                <a:solidFill>
                  <a:schemeClr val="tx1"/>
                </a:solidFill>
                <a:effectLst/>
                <a:latin typeface="+mn-lt"/>
                <a:ea typeface="+mn-ea"/>
                <a:cs typeface="+mn-cs"/>
              </a:rPr>
              <a:t>Next is the social emotional supports, FBISD is committed to build relationships, promote engagement and create opportunities for student voice, choice, and relationship building that provides for ownership in the classroom environment.</a:t>
            </a:r>
            <a:r>
              <a:rPr lang="en-US" dirty="0"/>
              <a:t> </a:t>
            </a:r>
            <a:endParaRPr lang="en-US" sz="1200" b="0" i="0" u="none" strike="noStrike" kern="1200" baseline="0" dirty="0">
              <a:solidFill>
                <a:schemeClr val="tx1"/>
              </a:solidFill>
              <a:effectLst/>
              <a:latin typeface="+mn-lt"/>
              <a:cs typeface="Calibri"/>
            </a:endParaRPr>
          </a:p>
          <a:p>
            <a:pPr marL="171450" indent="-171450">
              <a:buFontTx/>
              <a:buChar char="-"/>
            </a:pPr>
            <a:r>
              <a:rPr lang="en-US" sz="1200" b="0" i="0" u="none" strike="noStrike" kern="1200" baseline="0" dirty="0">
                <a:solidFill>
                  <a:schemeClr val="tx1"/>
                </a:solidFill>
                <a:effectLst/>
                <a:latin typeface="+mn-lt"/>
                <a:ea typeface="+mn-ea"/>
                <a:cs typeface="+mn-cs"/>
              </a:rPr>
              <a:t>As we look at the attributes of the Profile of a Graduate, students will have the ability to connect with their peers and empower them to learn, explore other perspectives and collaboratively problem solve.</a:t>
            </a:r>
            <a:r>
              <a:rPr lang="en-US" dirty="0"/>
              <a:t> </a:t>
            </a:r>
            <a:endParaRPr lang="en-US" sz="1200" b="0" i="0" u="none" strike="noStrike" kern="1200" baseline="0" dirty="0">
              <a:solidFill>
                <a:schemeClr val="tx1"/>
              </a:solidFill>
              <a:effectLst/>
              <a:latin typeface="+mn-lt"/>
              <a:cs typeface="Calibri"/>
            </a:endParaRPr>
          </a:p>
          <a:p>
            <a:pPr marL="171450" indent="-171450">
              <a:buFontTx/>
              <a:buChar char="-"/>
            </a:pPr>
            <a:r>
              <a:rPr lang="en-US" sz="1200" b="0" i="0" u="none" strike="noStrike" kern="1200" baseline="0" dirty="0">
                <a:solidFill>
                  <a:schemeClr val="tx1"/>
                </a:solidFill>
                <a:effectLst/>
                <a:latin typeface="+mn-lt"/>
                <a:ea typeface="+mn-ea"/>
                <a:cs typeface="+mn-cs"/>
              </a:rPr>
              <a:t>Progress Monitoring &amp; Assessment are a critical components of this framework as it helps support the design of instruction to meet the needs of ALL learners.</a:t>
            </a:r>
            <a:r>
              <a:rPr lang="en-US" dirty="0"/>
              <a:t> </a:t>
            </a:r>
            <a:endParaRPr lang="en-US" sz="1200" b="0" i="0" u="none" strike="noStrike" kern="1200" baseline="0" dirty="0">
              <a:solidFill>
                <a:schemeClr val="tx1"/>
              </a:solidFill>
              <a:effectLst/>
              <a:latin typeface="+mn-lt"/>
              <a:cs typeface="Calibri"/>
            </a:endParaRPr>
          </a:p>
          <a:p>
            <a:pPr marL="171450" indent="-171450" rtl="0" fontAlgn="base">
              <a:buFontTx/>
              <a:buChar char="-"/>
            </a:pPr>
            <a:r>
              <a:rPr lang="en-US" sz="1200" b="0" i="0" u="none" strike="noStrike" kern="1200" baseline="0" dirty="0">
                <a:solidFill>
                  <a:schemeClr val="tx1"/>
                </a:solidFill>
                <a:effectLst/>
                <a:latin typeface="+mn-lt"/>
                <a:ea typeface="+mn-ea"/>
                <a:cs typeface="+mn-cs"/>
              </a:rPr>
              <a:t>Second to last, we have feedback and this supports student in knowing where they are in the learning process, helps them define where they need to go in the learning and finally it allows them to outline a pathway for them to know how to get there.</a:t>
            </a:r>
            <a:endParaRPr lang="en-US" sz="1200" b="0" i="0" u="none" strike="noStrike" kern="1200" baseline="0" dirty="0">
              <a:solidFill>
                <a:schemeClr val="tx1"/>
              </a:solidFill>
              <a:effectLst/>
              <a:latin typeface="+mn-lt"/>
              <a:cs typeface="Calibri"/>
            </a:endParaRPr>
          </a:p>
          <a:p>
            <a:pPr marL="171450" indent="-171450">
              <a:buFontTx/>
              <a:buChar char="-"/>
            </a:pPr>
            <a:r>
              <a:rPr lang="en-US" sz="1200" b="0" i="0" u="none" strike="noStrike" kern="1200" baseline="0" dirty="0">
                <a:solidFill>
                  <a:schemeClr val="tx1"/>
                </a:solidFill>
                <a:effectLst/>
                <a:latin typeface="+mn-lt"/>
                <a:ea typeface="+mn-ea"/>
                <a:cs typeface="+mn-cs"/>
              </a:rPr>
              <a:t>Finally, we have Goal Setting and Revision. Through the feedback support students will have the opportunity to goal-set and then revise. This may look like student resubmitting through Schoology at times.</a:t>
            </a:r>
            <a:r>
              <a:rPr lang="en-US" dirty="0"/>
              <a:t> </a:t>
            </a:r>
            <a:endParaRPr lang="en-US" sz="1200" b="0" i="0" u="none" strike="noStrike" kern="1200" baseline="0" dirty="0">
              <a:solidFill>
                <a:schemeClr val="tx1"/>
              </a:solidFill>
              <a:effectLst/>
              <a:latin typeface="+mn-lt"/>
              <a:cs typeface="Calibri"/>
            </a:endParaRPr>
          </a:p>
          <a:p>
            <a:pPr marL="171450" indent="-171450" rtl="0" fontAlgn="base">
              <a:buFontTx/>
              <a:buChar char="-"/>
            </a:pPr>
            <a:endParaRPr lang="en-US" sz="1200" b="0" i="0" u="none" strike="noStrike" kern="1200" baseline="0" dirty="0">
              <a:solidFill>
                <a:schemeClr val="tx1"/>
              </a:solidFill>
              <a:effectLst/>
              <a:latin typeface="+mn-lt"/>
              <a:ea typeface="+mn-ea"/>
              <a:cs typeface="+mn-cs"/>
            </a:endParaRPr>
          </a:p>
          <a:p>
            <a:pPr marL="0" indent="0" rtl="0" fontAlgn="base">
              <a:buFontTx/>
              <a:buNone/>
            </a:pPr>
            <a:r>
              <a:rPr lang="en-US" sz="1200" b="1" i="0" u="none" strike="noStrike" kern="1200" baseline="0" dirty="0">
                <a:solidFill>
                  <a:schemeClr val="tx1"/>
                </a:solidFill>
                <a:effectLst/>
                <a:latin typeface="+mn-lt"/>
                <a:ea typeface="+mn-ea"/>
                <a:cs typeface="+mn-cs"/>
              </a:rPr>
              <a:t>Say: </a:t>
            </a:r>
            <a:r>
              <a:rPr lang="en-US" sz="1200" b="0" i="0" u="none" strike="noStrike" kern="1200" baseline="0" dirty="0">
                <a:solidFill>
                  <a:schemeClr val="tx1"/>
                </a:solidFill>
                <a:effectLst/>
                <a:latin typeface="+mn-lt"/>
                <a:ea typeface="+mn-ea"/>
                <a:cs typeface="+mn-cs"/>
              </a:rPr>
              <a:t>So as you can see, FBISD has really processed what we did March to May and has developed a more aligned and structured framework as we launch the 2020-2021 school year. We hope for your support as we embark in this journey.</a:t>
            </a:r>
            <a:endParaRPr lang="en-US" sz="1200" b="0" i="0" u="none" strike="noStrike" kern="1200" baseline="0" dirty="0">
              <a:solidFill>
                <a:schemeClr val="tx1"/>
              </a:solidFill>
              <a:effectLst/>
              <a:latin typeface="+mn-lt"/>
              <a:cs typeface="Calibri"/>
            </a:endParaRPr>
          </a:p>
          <a:p>
            <a:pPr marL="171450" indent="-171450" rtl="0" fontAlgn="base">
              <a:buFontTx/>
              <a:buChar char="-"/>
            </a:pPr>
            <a:endParaRPr lang="en-US" sz="1200" b="1" i="0" u="none" strike="noStrike" kern="1200" baseline="0" dirty="0">
              <a:solidFill>
                <a:schemeClr val="tx1"/>
              </a:solidFill>
              <a:effectLst/>
              <a:latin typeface="+mn-lt"/>
              <a:ea typeface="+mn-ea"/>
              <a:cs typeface="+mn-cs"/>
            </a:endParaRPr>
          </a:p>
          <a:p>
            <a:pPr rtl="0" fontAlgn="base"/>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DDB29971-EAF4-FA4B-B446-D81127EDD584}" type="slidenum">
              <a:rPr lang="en-US" smtClean="0"/>
              <a:pPr>
                <a:defRPr/>
              </a:pPr>
              <a:t>5</a:t>
            </a:fld>
            <a:endParaRPr lang="en-US"/>
          </a:p>
        </p:txBody>
      </p:sp>
    </p:spTree>
    <p:extLst>
      <p:ext uri="{BB962C8B-B14F-4D97-AF65-F5344CB8AC3E}">
        <p14:creationId xmlns:p14="http://schemas.microsoft.com/office/powerpoint/2010/main" val="2186414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a:solidFill>
                  <a:schemeClr val="tx1"/>
                </a:solidFill>
                <a:effectLst/>
                <a:latin typeface="+mn-lt"/>
                <a:ea typeface="+mn-ea"/>
                <a:cs typeface="+mn-cs"/>
              </a:rPr>
              <a:t>Time:  </a:t>
            </a:r>
            <a:r>
              <a:rPr lang="en-US" b="1"/>
              <a:t>3 </a:t>
            </a:r>
            <a:r>
              <a:rPr lang="en-US" sz="1200" b="1" i="0" u="none" strike="noStrike" kern="1200">
                <a:solidFill>
                  <a:schemeClr val="tx1"/>
                </a:solidFill>
                <a:effectLst/>
                <a:latin typeface="+mn-lt"/>
                <a:ea typeface="+mn-ea"/>
                <a:cs typeface="+mn-cs"/>
              </a:rPr>
              <a:t>min</a:t>
            </a:r>
            <a:r>
              <a:rPr lang="en-US" sz="1200" b="0" i="0" u="none" strike="noStrike" kern="1200">
                <a:solidFill>
                  <a:schemeClr val="tx1"/>
                </a:solidFill>
                <a:effectLst/>
                <a:latin typeface="+mn-lt"/>
                <a:ea typeface="+mn-ea"/>
                <a:cs typeface="+mn-cs"/>
              </a:rPr>
              <a:t>​</a:t>
            </a:r>
          </a:p>
          <a:p>
            <a:pPr rtl="0" fontAlgn="base"/>
            <a:r>
              <a:rPr lang="en-US" sz="1200" b="1" i="0" u="none" strike="noStrike" kern="1200">
                <a:solidFill>
                  <a:schemeClr val="tx1"/>
                </a:solidFill>
                <a:effectLst/>
                <a:latin typeface="+mn-lt"/>
                <a:ea typeface="+mn-ea"/>
                <a:cs typeface="+mn-cs"/>
              </a:rPr>
              <a:t>Materials:</a:t>
            </a:r>
            <a:r>
              <a:rPr lang="en-US" sz="1200" b="0" i="0" u="none" strike="noStrike" kern="1200">
                <a:solidFill>
                  <a:schemeClr val="tx1"/>
                </a:solidFill>
                <a:effectLst/>
                <a:latin typeface="+mn-lt"/>
                <a:ea typeface="+mn-ea"/>
                <a:cs typeface="+mn-cs"/>
              </a:rPr>
              <a:t>​</a:t>
            </a:r>
            <a:endParaRPr lang="en-US" sz="1200" b="0" i="0" u="none" strike="noStrike" kern="1200">
              <a:solidFill>
                <a:schemeClr val="tx1"/>
              </a:solidFill>
              <a:effectLst/>
              <a:latin typeface="+mn-lt"/>
              <a:cs typeface="Calibri"/>
            </a:endParaRPr>
          </a:p>
          <a:p>
            <a:pPr rtl="0" fontAlgn="base"/>
            <a:r>
              <a:rPr lang="en-US" sz="1200" b="1" i="0" u="none" strike="noStrike" kern="1200">
                <a:solidFill>
                  <a:schemeClr val="tx1"/>
                </a:solidFill>
                <a:effectLst/>
                <a:latin typeface="+mn-lt"/>
                <a:ea typeface="+mn-ea"/>
                <a:cs typeface="+mn-cs"/>
              </a:rPr>
              <a:t>Strategy:</a:t>
            </a:r>
            <a:r>
              <a:rPr lang="en-US" sz="1200" b="0" i="0" u="none" strike="noStrike" kern="1200">
                <a:solidFill>
                  <a:schemeClr val="tx1"/>
                </a:solidFill>
                <a:effectLst/>
                <a:latin typeface="+mn-lt"/>
                <a:ea typeface="+mn-ea"/>
                <a:cs typeface="+mn-cs"/>
              </a:rPr>
              <a:t>​</a:t>
            </a:r>
            <a:endParaRPr lang="en-US" sz="1200" b="0" i="0" u="none" strike="noStrike" kern="1200">
              <a:solidFill>
                <a:schemeClr val="tx1"/>
              </a:solidFill>
              <a:effectLst/>
              <a:latin typeface="+mn-lt"/>
              <a:cs typeface="Calibri"/>
            </a:endParaRPr>
          </a:p>
          <a:p>
            <a:pPr rtl="0" fontAlgn="base"/>
            <a:r>
              <a:rPr lang="en-US" sz="1200" b="1" i="0" u="none" strike="noStrike" kern="1200">
                <a:solidFill>
                  <a:schemeClr val="tx1"/>
                </a:solidFill>
                <a:effectLst/>
                <a:latin typeface="+mn-lt"/>
                <a:ea typeface="+mn-ea"/>
                <a:cs typeface="+mn-cs"/>
              </a:rPr>
              <a:t>Presenter:</a:t>
            </a:r>
            <a:endParaRPr lang="en-US" sz="1200" b="1" i="0" u="none" strike="noStrike" kern="1200">
              <a:solidFill>
                <a:schemeClr val="tx1"/>
              </a:solidFill>
              <a:effectLst/>
              <a:latin typeface="+mn-lt"/>
              <a:cs typeface="Calibri"/>
            </a:endParaRPr>
          </a:p>
          <a:p>
            <a:endParaRPr lang="en-US"/>
          </a:p>
          <a:p>
            <a:r>
              <a:rPr lang="en-US" b="1"/>
              <a:t>Say:</a:t>
            </a:r>
            <a:r>
              <a:rPr lang="en-US" b="1" baseline="0"/>
              <a:t> </a:t>
            </a:r>
            <a:r>
              <a:rPr lang="en-US" b="0" baseline="0"/>
              <a:t>In the next few slides we are going to highlight and provide you information on how the content will be provided.</a:t>
            </a:r>
            <a:r>
              <a:rPr lang="en-US"/>
              <a:t> </a:t>
            </a:r>
          </a:p>
          <a:p>
            <a:endParaRPr lang="en-US">
              <a:cs typeface="Calibri"/>
            </a:endParaRPr>
          </a:p>
          <a:p>
            <a:r>
              <a:rPr lang="en-US" b="1" baseline="0"/>
              <a:t>Say: </a:t>
            </a:r>
            <a:r>
              <a:rPr lang="en-US" b="0" baseline="0"/>
              <a:t>We will begin with the basics, FBISD has a curriculum aligned to the TEKS that certified teachers will use, in collaboration with other teachers, to design learning experiences in Schoology. For those of you new to the district, Schoology is the Learning Management System FBISD uses to provide learning to students. I recommend you check out one our parents Schoology course to get more information. While teachers are planning and designing learning experiences, they ensure that English language learners are receiving their linguistic accommodations, that they are planning and including individual supports for students receiving special education services including accommodation and modifications as indicated on IEP</a:t>
            </a:r>
            <a:r>
              <a:rPr lang="en-US"/>
              <a:t> (individual educational plan),</a:t>
            </a:r>
            <a:r>
              <a:rPr lang="en-US" b="0" baseline="0"/>
              <a:t> and they are also designing curriculum alternatives to meet and support our Gifted learners.</a:t>
            </a:r>
            <a:r>
              <a:rPr lang="en-US"/>
              <a:t> </a:t>
            </a:r>
            <a:endParaRPr lang="en-US" b="0" baseline="0">
              <a:cs typeface="Calibri"/>
            </a:endParaRPr>
          </a:p>
          <a:p>
            <a:r>
              <a:rPr lang="en-US" b="0" baseline="0"/>
              <a:t>You may ask or think to yourself that sounds like a lot of time in planning, how are the teacher going to be able to accomplish all of these expectations? Well, the district as been very intentional on the use of teachers time as we work online and have embedded plenty of time into their work day to ensure all of the students needs are met.</a:t>
            </a:r>
            <a:r>
              <a:rPr lang="en-US"/>
              <a:t> </a:t>
            </a:r>
            <a:endParaRPr lang="en-US" b="0" baseline="0">
              <a:cs typeface="Calibri"/>
            </a:endParaRPr>
          </a:p>
          <a:p>
            <a:r>
              <a:rPr lang="en-US" b="0" baseline="0"/>
              <a:t>The last point here is that all the learning experiences that teacher will be designing we will delivered through synchronous and asynchronous learning. Lets learn more about that in the next two slides.</a:t>
            </a:r>
            <a:endParaRPr lang="en-US" b="0" baseline="0">
              <a:cs typeface="Calibri"/>
            </a:endParaRPr>
          </a:p>
          <a:p>
            <a:endParaRPr lang="en-US" b="0" baseline="0"/>
          </a:p>
          <a:p>
            <a:endParaRPr lang="en-US" b="1"/>
          </a:p>
        </p:txBody>
      </p:sp>
      <p:sp>
        <p:nvSpPr>
          <p:cNvPr id="4" name="Slide Number Placeholder 3"/>
          <p:cNvSpPr>
            <a:spLocks noGrp="1"/>
          </p:cNvSpPr>
          <p:nvPr>
            <p:ph type="sldNum" sz="quarter" idx="10"/>
          </p:nvPr>
        </p:nvSpPr>
        <p:spPr/>
        <p:txBody>
          <a:bodyPr/>
          <a:lstStyle/>
          <a:p>
            <a:pPr>
              <a:defRPr/>
            </a:pPr>
            <a:fld id="{DDB29971-EAF4-FA4B-B446-D81127EDD584}" type="slidenum">
              <a:rPr lang="en-US" smtClean="0"/>
              <a:pPr>
                <a:defRPr/>
              </a:pPr>
              <a:t>6</a:t>
            </a:fld>
            <a:endParaRPr lang="en-US"/>
          </a:p>
        </p:txBody>
      </p:sp>
    </p:spTree>
    <p:extLst>
      <p:ext uri="{BB962C8B-B14F-4D97-AF65-F5344CB8AC3E}">
        <p14:creationId xmlns:p14="http://schemas.microsoft.com/office/powerpoint/2010/main" val="1326288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u="none" strike="noStrike" kern="1200" dirty="0">
                <a:solidFill>
                  <a:schemeClr val="tx1"/>
                </a:solidFill>
                <a:effectLst/>
                <a:latin typeface="+mn-lt"/>
                <a:ea typeface="+mn-ea"/>
                <a:cs typeface="+mn-cs"/>
              </a:rPr>
              <a:t>Time:  3 min</a:t>
            </a:r>
            <a:r>
              <a:rPr lang="en-US" sz="1200" b="0" i="0" u="none" strike="noStrike" kern="1200" dirty="0">
                <a:solidFill>
                  <a:schemeClr val="tx1"/>
                </a:solidFill>
                <a:effectLst/>
                <a:latin typeface="+mn-lt"/>
                <a:ea typeface="+mn-ea"/>
                <a:cs typeface="+mn-cs"/>
              </a:rPr>
              <a:t>​</a:t>
            </a:r>
          </a:p>
          <a:p>
            <a:pPr rtl="0" fontAlgn="base"/>
            <a:r>
              <a:rPr lang="en-US" sz="1200" b="1" i="0" u="none" strike="noStrike" kern="1200" dirty="0">
                <a:solidFill>
                  <a:schemeClr val="tx1"/>
                </a:solidFill>
                <a:effectLst/>
                <a:latin typeface="+mn-lt"/>
                <a:ea typeface="+mn-ea"/>
                <a:cs typeface="+mn-cs"/>
              </a:rPr>
              <a:t>Materials:</a:t>
            </a:r>
            <a:r>
              <a:rPr lang="en-US" sz="1200" b="0" i="0" u="none" strike="noStrike" kern="1200" dirty="0">
                <a:solidFill>
                  <a:schemeClr val="tx1"/>
                </a:solidFill>
                <a:effectLst/>
                <a:latin typeface="+mn-lt"/>
                <a:ea typeface="+mn-ea"/>
                <a:cs typeface="+mn-cs"/>
              </a:rPr>
              <a:t>​</a:t>
            </a:r>
            <a:endParaRPr lang="en-US" sz="1200" b="0" i="0" u="none" strike="noStrike" kern="1200" dirty="0">
              <a:solidFill>
                <a:schemeClr val="tx1"/>
              </a:solidFill>
              <a:effectLst/>
              <a:latin typeface="+mn-lt"/>
              <a:cs typeface="Calibri"/>
            </a:endParaRPr>
          </a:p>
          <a:p>
            <a:pPr rtl="0" fontAlgn="base"/>
            <a:r>
              <a:rPr lang="en-US" sz="1200" b="1" i="0" u="none" strike="noStrike" kern="1200" dirty="0">
                <a:solidFill>
                  <a:schemeClr val="tx1"/>
                </a:solidFill>
                <a:effectLst/>
                <a:latin typeface="+mn-lt"/>
                <a:ea typeface="+mn-ea"/>
                <a:cs typeface="+mn-cs"/>
              </a:rPr>
              <a:t>Strategy:</a:t>
            </a:r>
            <a:r>
              <a:rPr lang="en-US" sz="1200" b="0" i="0" u="none" strike="noStrike" kern="1200" dirty="0">
                <a:solidFill>
                  <a:schemeClr val="tx1"/>
                </a:solidFill>
                <a:effectLst/>
                <a:latin typeface="+mn-lt"/>
                <a:ea typeface="+mn-ea"/>
                <a:cs typeface="+mn-cs"/>
              </a:rPr>
              <a:t>​</a:t>
            </a:r>
            <a:endParaRPr lang="en-US" sz="1200" b="0" i="0" u="none" strike="noStrike" kern="1200" dirty="0">
              <a:solidFill>
                <a:schemeClr val="tx1"/>
              </a:solidFill>
              <a:effectLst/>
              <a:latin typeface="+mn-lt"/>
              <a:cs typeface="Calibri"/>
            </a:endParaRPr>
          </a:p>
          <a:p>
            <a:pPr rtl="0" fontAlgn="base"/>
            <a:r>
              <a:rPr lang="en-US" sz="1200" b="1" i="0" u="none" strike="noStrike" kern="1200" dirty="0">
                <a:solidFill>
                  <a:schemeClr val="tx1"/>
                </a:solidFill>
                <a:effectLst/>
                <a:latin typeface="+mn-lt"/>
                <a:ea typeface="+mn-ea"/>
                <a:cs typeface="+mn-cs"/>
              </a:rPr>
              <a:t>Presenter</a:t>
            </a:r>
            <a:endParaRPr lang="en-US" sz="1200" b="1" i="0" u="none" strike="noStrike" kern="1200" dirty="0">
              <a:solidFill>
                <a:schemeClr val="tx1"/>
              </a:solidFill>
              <a:effectLst/>
              <a:latin typeface="+mn-lt"/>
              <a:cs typeface="Calibri"/>
            </a:endParaRPr>
          </a:p>
          <a:p>
            <a:pPr rtl="0" fontAlgn="base"/>
            <a:endParaRPr lang="en-US" sz="1200" b="1"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Say:</a:t>
            </a:r>
            <a:r>
              <a:rPr lang="en-US" b="1" dirty="0"/>
              <a:t> </a:t>
            </a:r>
            <a:endParaRPr lang="en-US" sz="1200" b="1" i="0" u="none" strike="noStrike" kern="1200" dirty="0">
              <a:solidFill>
                <a:schemeClr val="tx1"/>
              </a:solidFill>
              <a:effectLst/>
              <a:latin typeface="+mn-lt"/>
              <a:cs typeface="Calibri"/>
            </a:endParaRPr>
          </a:p>
          <a:p>
            <a:r>
              <a:rPr lang="en-US" dirty="0"/>
              <a:t>Let’s first take a</a:t>
            </a:r>
            <a:r>
              <a:rPr lang="en-US" baseline="0" dirty="0"/>
              <a:t> look at remote synchronous instruction. Remote synchronous instructions is </a:t>
            </a:r>
            <a:r>
              <a:rPr lang="en-US" dirty="0"/>
              <a:t>literally learning that happens "at the same time",</a:t>
            </a:r>
            <a:r>
              <a:rPr lang="en-US" baseline="0" dirty="0"/>
              <a:t> exactly what you are doing here today with me.</a:t>
            </a:r>
            <a:r>
              <a:rPr lang="en-US" dirty="0"/>
              <a:t> We are all  currently engaged in the learning at the same time. Your students could have a designated time of the day when the teacher will expect students to log on and engage with her in instruction, student will be able to ask questions just like the would in a face-to-face environment. Also, just</a:t>
            </a:r>
            <a:r>
              <a:rPr lang="en-US" baseline="0" dirty="0"/>
              <a:t> like you all are using </a:t>
            </a:r>
            <a:r>
              <a:rPr lang="en-US" baseline="0" dirty="0" smtClean="0"/>
              <a:t>Zoom to </a:t>
            </a:r>
            <a:r>
              <a:rPr lang="en-US" baseline="0" dirty="0"/>
              <a:t>engage in today’s synchronous learning around instructional expectations, your student will be doing the same</a:t>
            </a:r>
            <a:r>
              <a:rPr lang="en-US" dirty="0"/>
              <a:t> </a:t>
            </a:r>
            <a:r>
              <a:rPr lang="en-US" dirty="0" smtClean="0"/>
              <a:t>however using </a:t>
            </a:r>
            <a:r>
              <a:rPr lang="en-US" dirty="0"/>
              <a:t>the TEAMS platform to engage in synchronous instruction</a:t>
            </a:r>
            <a:r>
              <a:rPr lang="en-US" baseline="0" dirty="0"/>
              <a:t>.</a:t>
            </a:r>
            <a:r>
              <a:rPr lang="en-US" dirty="0"/>
              <a:t> Not only will the teachers</a:t>
            </a:r>
            <a:r>
              <a:rPr lang="en-US" baseline="0" dirty="0"/>
              <a:t> </a:t>
            </a:r>
            <a:r>
              <a:rPr lang="en-US" dirty="0"/>
              <a:t>host</a:t>
            </a:r>
            <a:r>
              <a:rPr lang="en-US" baseline="0" dirty="0"/>
              <a:t> synchronous instructions </a:t>
            </a:r>
            <a:r>
              <a:rPr lang="en-US" dirty="0"/>
              <a:t>to </a:t>
            </a:r>
            <a:r>
              <a:rPr lang="en-US" baseline="0" dirty="0"/>
              <a:t>explicitly teach and model concepts</a:t>
            </a:r>
            <a:r>
              <a:rPr lang="en-US" dirty="0"/>
              <a:t> but they will also ensure</a:t>
            </a:r>
            <a:r>
              <a:rPr lang="en-US" baseline="0" dirty="0"/>
              <a:t> </a:t>
            </a:r>
            <a:r>
              <a:rPr lang="en-US" dirty="0"/>
              <a:t>to </a:t>
            </a:r>
            <a:r>
              <a:rPr lang="en-US" baseline="0" dirty="0"/>
              <a:t>facilitate collaborative activities, formatively assess students and monitor progress (which we will discuss a little later) and </a:t>
            </a:r>
            <a:r>
              <a:rPr lang="en-US" dirty="0"/>
              <a:t>confer</a:t>
            </a:r>
            <a:r>
              <a:rPr lang="en-US" baseline="0" dirty="0"/>
              <a:t> with student and host small group instruction. The teachers are required to have daily synchronous and asynchronous </a:t>
            </a:r>
            <a:r>
              <a:rPr lang="en-US" dirty="0"/>
              <a:t>learning. Later in this presentation we will discuss what this will look like for the different grade levels. </a:t>
            </a:r>
            <a:endParaRPr lang="en-US" b="1" i="1" baseline="0" dirty="0">
              <a:solidFill>
                <a:srgbClr val="FFFF00"/>
              </a:solidFill>
              <a:cs typeface="Calibri"/>
            </a:endParaRPr>
          </a:p>
          <a:p>
            <a:pPr rtl="0" fontAlgn="base"/>
            <a:endParaRPr lang="en-US" b="1" i="1" dirty="0">
              <a:solidFill>
                <a:srgbClr val="FFFF00"/>
              </a:solidFill>
            </a:endParaRPr>
          </a:p>
        </p:txBody>
      </p:sp>
      <p:sp>
        <p:nvSpPr>
          <p:cNvPr id="4" name="Slide Number Placeholder 3"/>
          <p:cNvSpPr>
            <a:spLocks noGrp="1"/>
          </p:cNvSpPr>
          <p:nvPr>
            <p:ph type="sldNum" sz="quarter" idx="10"/>
          </p:nvPr>
        </p:nvSpPr>
        <p:spPr/>
        <p:txBody>
          <a:bodyPr/>
          <a:lstStyle/>
          <a:p>
            <a:pPr>
              <a:defRPr/>
            </a:pPr>
            <a:fld id="{DDB29971-EAF4-FA4B-B446-D81127EDD584}" type="slidenum">
              <a:rPr lang="en-US" smtClean="0"/>
              <a:pPr>
                <a:defRPr/>
              </a:pPr>
              <a:t>7</a:t>
            </a:fld>
            <a:endParaRPr lang="en-US"/>
          </a:p>
        </p:txBody>
      </p:sp>
    </p:spTree>
    <p:extLst>
      <p:ext uri="{BB962C8B-B14F-4D97-AF65-F5344CB8AC3E}">
        <p14:creationId xmlns:p14="http://schemas.microsoft.com/office/powerpoint/2010/main" val="2804642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u="none" strike="noStrike" kern="1200">
                <a:solidFill>
                  <a:schemeClr val="tx1"/>
                </a:solidFill>
                <a:effectLst/>
                <a:latin typeface="+mn-lt"/>
                <a:ea typeface="+mn-ea"/>
                <a:cs typeface="+mn-cs"/>
              </a:rPr>
              <a:t>Time:  3 min</a:t>
            </a:r>
            <a:r>
              <a:rPr lang="en-US" sz="1200" b="0" i="0" u="none" strike="noStrike" kern="1200">
                <a:solidFill>
                  <a:schemeClr val="tx1"/>
                </a:solidFill>
                <a:effectLst/>
                <a:latin typeface="+mn-lt"/>
                <a:ea typeface="+mn-ea"/>
                <a:cs typeface="+mn-cs"/>
              </a:rPr>
              <a:t>​</a:t>
            </a:r>
          </a:p>
          <a:p>
            <a:pPr rtl="0" fontAlgn="base"/>
            <a:r>
              <a:rPr lang="en-US" sz="1200" b="1" i="0" u="none" strike="noStrike" kern="1200">
                <a:solidFill>
                  <a:schemeClr val="tx1"/>
                </a:solidFill>
                <a:effectLst/>
                <a:latin typeface="+mn-lt"/>
                <a:ea typeface="+mn-ea"/>
                <a:cs typeface="+mn-cs"/>
              </a:rPr>
              <a:t>Materials:</a:t>
            </a:r>
            <a:r>
              <a:rPr lang="en-US" sz="1200" b="0" i="0" u="none" strike="noStrike" kern="1200">
                <a:solidFill>
                  <a:schemeClr val="tx1"/>
                </a:solidFill>
                <a:effectLst/>
                <a:latin typeface="+mn-lt"/>
                <a:ea typeface="+mn-ea"/>
                <a:cs typeface="+mn-cs"/>
              </a:rPr>
              <a:t>​</a:t>
            </a:r>
            <a:endParaRPr lang="en-US" sz="1200" b="0" i="0" u="none" strike="noStrike" kern="1200">
              <a:solidFill>
                <a:schemeClr val="tx1"/>
              </a:solidFill>
              <a:effectLst/>
              <a:latin typeface="+mn-lt"/>
              <a:cs typeface="Calibri"/>
            </a:endParaRPr>
          </a:p>
          <a:p>
            <a:pPr rtl="0" fontAlgn="base"/>
            <a:r>
              <a:rPr lang="en-US" sz="1200" b="1" i="0" u="none" strike="noStrike" kern="1200">
                <a:solidFill>
                  <a:schemeClr val="tx1"/>
                </a:solidFill>
                <a:effectLst/>
                <a:latin typeface="+mn-lt"/>
                <a:ea typeface="+mn-ea"/>
                <a:cs typeface="+mn-cs"/>
              </a:rPr>
              <a:t>Strategy:</a:t>
            </a:r>
            <a:r>
              <a:rPr lang="en-US" sz="1200" b="0" i="0" u="none" strike="noStrike" kern="1200">
                <a:solidFill>
                  <a:schemeClr val="tx1"/>
                </a:solidFill>
                <a:effectLst/>
                <a:latin typeface="+mn-lt"/>
                <a:ea typeface="+mn-ea"/>
                <a:cs typeface="+mn-cs"/>
              </a:rPr>
              <a:t>​</a:t>
            </a:r>
            <a:endParaRPr lang="en-US" sz="1200" b="0" i="0" u="none" strike="noStrike" kern="1200">
              <a:solidFill>
                <a:schemeClr val="tx1"/>
              </a:solidFill>
              <a:effectLst/>
              <a:latin typeface="+mn-lt"/>
              <a:cs typeface="Calibri"/>
            </a:endParaRPr>
          </a:p>
          <a:p>
            <a:pPr rtl="0" fontAlgn="base"/>
            <a:r>
              <a:rPr lang="en-US" sz="1200" b="1" i="0" u="none" strike="noStrike" kern="1200">
                <a:solidFill>
                  <a:schemeClr val="tx1"/>
                </a:solidFill>
                <a:effectLst/>
                <a:latin typeface="+mn-lt"/>
                <a:ea typeface="+mn-ea"/>
                <a:cs typeface="+mn-cs"/>
              </a:rPr>
              <a:t>Presenter</a:t>
            </a:r>
            <a:endParaRPr lang="en-US" sz="1200" b="1" i="0" u="none" strike="noStrike" kern="1200">
              <a:solidFill>
                <a:schemeClr val="tx1"/>
              </a:solidFill>
              <a:effectLst/>
              <a:latin typeface="+mn-lt"/>
              <a:cs typeface="Calibri"/>
            </a:endParaRPr>
          </a:p>
          <a:p>
            <a:pPr rtl="0" fontAlgn="base"/>
            <a:endParaRPr lang="en-US" sz="1200" b="1" i="0" u="none" strike="noStrike" kern="1200">
              <a:solidFill>
                <a:schemeClr val="tx1"/>
              </a:solidFill>
              <a:effectLst/>
              <a:latin typeface="+mn-lt"/>
              <a:ea typeface="+mn-ea"/>
              <a:cs typeface="+mn-cs"/>
            </a:endParaRPr>
          </a:p>
          <a:p>
            <a:r>
              <a:rPr lang="en-US" sz="1200" b="1" i="0" u="none" strike="noStrike" kern="1200">
                <a:solidFill>
                  <a:schemeClr val="tx1"/>
                </a:solidFill>
                <a:effectLst/>
                <a:latin typeface="+mn-lt"/>
                <a:ea typeface="+mn-ea"/>
                <a:cs typeface="+mn-cs"/>
              </a:rPr>
              <a:t>Say: </a:t>
            </a:r>
            <a:r>
              <a:rPr lang="en-US" sz="1200" b="0" i="0" u="none" strike="noStrike" kern="1200">
                <a:solidFill>
                  <a:schemeClr val="tx1"/>
                </a:solidFill>
                <a:effectLst/>
                <a:latin typeface="+mn-lt"/>
                <a:ea typeface="+mn-ea"/>
                <a:cs typeface="+mn-cs"/>
              </a:rPr>
              <a:t>Now</a:t>
            </a:r>
            <a:r>
              <a:rPr lang="en-US" sz="1200" b="0" i="0" u="none" strike="noStrike" kern="1200" baseline="0">
                <a:solidFill>
                  <a:schemeClr val="tx1"/>
                </a:solidFill>
                <a:effectLst/>
                <a:latin typeface="+mn-lt"/>
                <a:ea typeface="+mn-ea"/>
                <a:cs typeface="+mn-cs"/>
              </a:rPr>
              <a:t> that we have an idea of what synchronous instructions </a:t>
            </a:r>
            <a:r>
              <a:rPr lang="en-US"/>
              <a:t>is literally instructions "not at the same time".</a:t>
            </a:r>
            <a:r>
              <a:rPr lang="en-US" sz="1200" b="0" i="0" u="none" strike="noStrike" kern="1200" baseline="0">
                <a:solidFill>
                  <a:schemeClr val="tx1"/>
                </a:solidFill>
                <a:effectLst/>
                <a:latin typeface="+mn-lt"/>
                <a:ea typeface="+mn-ea"/>
                <a:cs typeface="+mn-cs"/>
              </a:rPr>
              <a:t> Remote Asynchronous instruction is instruction that does not require having the instructors and students engaged at the same time.</a:t>
            </a:r>
            <a:r>
              <a:rPr lang="en-US"/>
              <a:t> As</a:t>
            </a:r>
            <a:r>
              <a:rPr lang="en-US" sz="1200" b="0" i="0" u="none" strike="noStrike" kern="1200" baseline="0">
                <a:solidFill>
                  <a:schemeClr val="tx1"/>
                </a:solidFill>
                <a:effectLst/>
                <a:latin typeface="+mn-lt"/>
                <a:ea typeface="+mn-ea"/>
                <a:cs typeface="+mn-cs"/>
              </a:rPr>
              <a:t> mentioned earlier in the session, FBISD uses Schoology as the learning management system where asynchronous instructions is housed. Students would log into Schoology daily to access class content, classroom expectations, daily assignments and much more. Students will have the opportunity to demonstrate understanding through assessments, practice the creation of content, collaborate with their peers and engage in feedback with one another using digital tools. Asynchronous instruction also allows the flexibility for students to review and re-engage in past content.</a:t>
            </a:r>
            <a:r>
              <a:rPr lang="en-US"/>
              <a:t> Please</a:t>
            </a:r>
            <a:r>
              <a:rPr lang="en-US" sz="1200" b="0" i="0" u="none" strike="noStrike" kern="1200" baseline="0">
                <a:solidFill>
                  <a:schemeClr val="tx1"/>
                </a:solidFill>
                <a:effectLst/>
                <a:latin typeface="+mn-lt"/>
                <a:ea typeface="+mn-ea"/>
                <a:cs typeface="+mn-cs"/>
              </a:rPr>
              <a:t> also know that though this learning may be a little more flexible,</a:t>
            </a:r>
            <a:r>
              <a:rPr lang="en-US"/>
              <a:t> it is strongly encouraged that your child check the due dates and assignments requirements frequently and well in advanced to ensure they have ample time for completion.</a:t>
            </a:r>
            <a:endParaRPr lang="en-US" b="1"/>
          </a:p>
        </p:txBody>
      </p:sp>
      <p:sp>
        <p:nvSpPr>
          <p:cNvPr id="4" name="Slide Number Placeholder 3"/>
          <p:cNvSpPr>
            <a:spLocks noGrp="1"/>
          </p:cNvSpPr>
          <p:nvPr>
            <p:ph type="sldNum" sz="quarter" idx="10"/>
          </p:nvPr>
        </p:nvSpPr>
        <p:spPr/>
        <p:txBody>
          <a:bodyPr/>
          <a:lstStyle/>
          <a:p>
            <a:pPr>
              <a:defRPr/>
            </a:pPr>
            <a:fld id="{DDB29971-EAF4-FA4B-B446-D81127EDD584}" type="slidenum">
              <a:rPr lang="en-US" smtClean="0"/>
              <a:pPr>
                <a:defRPr/>
              </a:pPr>
              <a:t>8</a:t>
            </a:fld>
            <a:endParaRPr lang="en-US"/>
          </a:p>
        </p:txBody>
      </p:sp>
    </p:spTree>
    <p:extLst>
      <p:ext uri="{BB962C8B-B14F-4D97-AF65-F5344CB8AC3E}">
        <p14:creationId xmlns:p14="http://schemas.microsoft.com/office/powerpoint/2010/main" val="3905015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Time:  </a:t>
            </a:r>
            <a:r>
              <a:rPr lang="en-US" b="1" dirty="0"/>
              <a:t>2 </a:t>
            </a:r>
            <a:r>
              <a:rPr lang="en-US" sz="1200" b="1" i="0" u="none" strike="noStrike" kern="1200" dirty="0">
                <a:solidFill>
                  <a:schemeClr val="tx1"/>
                </a:solidFill>
                <a:effectLst/>
                <a:latin typeface="+mn-lt"/>
                <a:ea typeface="+mn-ea"/>
                <a:cs typeface="+mn-cs"/>
              </a:rPr>
              <a:t>min</a:t>
            </a:r>
            <a:r>
              <a:rPr lang="en-US" sz="1200" b="0" i="0" u="none" strike="noStrike"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a:t>
            </a:r>
            <a:endParaRPr lang="en-US" dirty="0">
              <a:cs typeface="Calibri"/>
            </a:endParaRPr>
          </a:p>
          <a:p>
            <a:r>
              <a:rPr lang="en-US" sz="1200" b="1" i="0" u="none" strike="noStrike" kern="1200" dirty="0">
                <a:solidFill>
                  <a:schemeClr val="tx1"/>
                </a:solidFill>
                <a:effectLst/>
                <a:latin typeface="+mn-lt"/>
                <a:ea typeface="+mn-ea"/>
                <a:cs typeface="+mn-cs"/>
              </a:rPr>
              <a:t>Say:</a:t>
            </a:r>
            <a:r>
              <a:rPr lang="en-US" b="1" dirty="0"/>
              <a:t> </a:t>
            </a:r>
            <a:r>
              <a:rPr lang="en-US" dirty="0"/>
              <a:t> Now that we have review what synchronous and asynchronous instructions is, let's take a look at the total percentage of time students will be engaged in either synchronous or asynchronous per week.   For Pre-K, Kindergarten and 1st grade students there are a total of 1800 instructional minutes per week.  825 of those minutes is dedicated to synchronous instruction and 975 minutes are dedicated to asynchronous instruction.  For 2nd – 5th grade there are a total of 1845 instructional minutes per week.  1025 of those minutes are dedicated to synchronous instruction and 820 minutes are dedicated to asynchronous instruction.  Lastly, Secondary students have a total of 1805 instructional minutes.  1205 minutes of synchronous instruction, 280 minutes of asynchronous instruction and 320 minutes dedicated to mental health breaks and transitions.</a:t>
            </a:r>
            <a:endParaRPr lang="en-US" dirty="0">
              <a:cs typeface="Calibri"/>
            </a:endParaRPr>
          </a:p>
        </p:txBody>
      </p:sp>
      <p:sp>
        <p:nvSpPr>
          <p:cNvPr id="4" name="Slide Number Placeholder 3"/>
          <p:cNvSpPr>
            <a:spLocks noGrp="1"/>
          </p:cNvSpPr>
          <p:nvPr>
            <p:ph type="sldNum" sz="quarter" idx="10"/>
          </p:nvPr>
        </p:nvSpPr>
        <p:spPr/>
        <p:txBody>
          <a:bodyPr/>
          <a:lstStyle/>
          <a:p>
            <a:pPr>
              <a:defRPr/>
            </a:pPr>
            <a:fld id="{DDB29971-EAF4-FA4B-B446-D81127EDD584}" type="slidenum">
              <a:rPr lang="en-US" smtClean="0"/>
              <a:pPr>
                <a:defRPr/>
              </a:pPr>
              <a:t>9</a:t>
            </a:fld>
            <a:endParaRPr lang="en-US"/>
          </a:p>
        </p:txBody>
      </p:sp>
    </p:spTree>
    <p:extLst>
      <p:ext uri="{BB962C8B-B14F-4D97-AF65-F5344CB8AC3E}">
        <p14:creationId xmlns:p14="http://schemas.microsoft.com/office/powerpoint/2010/main" val="3666421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57162" y="2130425"/>
            <a:ext cx="6785811" cy="1470025"/>
          </a:xfrm>
        </p:spPr>
        <p:txBody>
          <a:bodyPr/>
          <a:lstStyle/>
          <a:p>
            <a:r>
              <a:rPr lang="en-US"/>
              <a:t>Click to edit Master title style</a:t>
            </a:r>
          </a:p>
        </p:txBody>
      </p:sp>
      <p:sp>
        <p:nvSpPr>
          <p:cNvPr id="3" name="Subtitle 2"/>
          <p:cNvSpPr>
            <a:spLocks noGrp="1"/>
          </p:cNvSpPr>
          <p:nvPr>
            <p:ph type="subTitle" idx="1"/>
          </p:nvPr>
        </p:nvSpPr>
        <p:spPr>
          <a:xfrm>
            <a:off x="1357163" y="3886200"/>
            <a:ext cx="678581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37CF4D4A-ED9A-6248-90E6-8B1EAA9102A9}" type="slidenum">
              <a:rPr lang="en-US"/>
              <a:pPr>
                <a:defRPr/>
              </a:pPr>
              <a:t>‹#›</a:t>
            </a:fld>
            <a:endParaRPr lang="en-US"/>
          </a:p>
        </p:txBody>
      </p:sp>
    </p:spTree>
    <p:extLst>
      <p:ext uri="{BB962C8B-B14F-4D97-AF65-F5344CB8AC3E}">
        <p14:creationId xmlns:p14="http://schemas.microsoft.com/office/powerpoint/2010/main" val="1999631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C4D48A56-4A41-A44B-8C23-894CB2AA3E99}" type="slidenum">
              <a:rPr lang="en-US"/>
              <a:pPr>
                <a:defRPr/>
              </a:pPr>
              <a:t>‹#›</a:t>
            </a:fld>
            <a:endParaRPr lang="en-US"/>
          </a:p>
        </p:txBody>
      </p:sp>
    </p:spTree>
    <p:extLst>
      <p:ext uri="{BB962C8B-B14F-4D97-AF65-F5344CB8AC3E}">
        <p14:creationId xmlns:p14="http://schemas.microsoft.com/office/powerpoint/2010/main" val="384603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57162"/>
            <a:ext cx="2057400" cy="47690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61422" y="1357162"/>
            <a:ext cx="4715578" cy="4769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8E3CB8BE-CAF0-DD4D-BD81-18C4561ABF33}" type="slidenum">
              <a:rPr lang="en-US"/>
              <a:pPr>
                <a:defRPr/>
              </a:pPr>
              <a:t>‹#›</a:t>
            </a:fld>
            <a:endParaRPr lang="en-US"/>
          </a:p>
        </p:txBody>
      </p:sp>
    </p:spTree>
    <p:extLst>
      <p:ext uri="{BB962C8B-B14F-4D97-AF65-F5344CB8AC3E}">
        <p14:creationId xmlns:p14="http://schemas.microsoft.com/office/powerpoint/2010/main" val="109700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0CF0625A-6DA4-2542-A4CE-A3929B575227}" type="slidenum">
              <a:rPr lang="en-US"/>
              <a:pPr>
                <a:defRPr/>
              </a:pPr>
              <a:t>‹#›</a:t>
            </a:fld>
            <a:endParaRPr lang="en-US"/>
          </a:p>
        </p:txBody>
      </p:sp>
    </p:spTree>
    <p:extLst>
      <p:ext uri="{BB962C8B-B14F-4D97-AF65-F5344CB8AC3E}">
        <p14:creationId xmlns:p14="http://schemas.microsoft.com/office/powerpoint/2010/main" val="1842877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57162" y="4406900"/>
            <a:ext cx="713755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357163" y="2906713"/>
            <a:ext cx="713755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94D3B676-9F07-AA4C-A4A8-68150F223411}" type="slidenum">
              <a:rPr lang="en-US"/>
              <a:pPr>
                <a:defRPr/>
              </a:pPr>
              <a:t>‹#›</a:t>
            </a:fld>
            <a:endParaRPr lang="en-US"/>
          </a:p>
        </p:txBody>
      </p:sp>
    </p:spTree>
    <p:extLst>
      <p:ext uri="{BB962C8B-B14F-4D97-AF65-F5344CB8AC3E}">
        <p14:creationId xmlns:p14="http://schemas.microsoft.com/office/powerpoint/2010/main" val="84930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57162" y="1600200"/>
            <a:ext cx="339771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45517" y="1600200"/>
            <a:ext cx="339771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537FCD57-5D43-7148-BD1A-7A0E65B8A9BE}" type="slidenum">
              <a:rPr lang="en-US"/>
              <a:pPr>
                <a:defRPr/>
              </a:pPr>
              <a:t>‹#›</a:t>
            </a:fld>
            <a:endParaRPr lang="en-US"/>
          </a:p>
        </p:txBody>
      </p:sp>
    </p:spTree>
    <p:extLst>
      <p:ext uri="{BB962C8B-B14F-4D97-AF65-F5344CB8AC3E}">
        <p14:creationId xmlns:p14="http://schemas.microsoft.com/office/powerpoint/2010/main" val="1495771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57162" y="2353453"/>
            <a:ext cx="339771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57162" y="2993215"/>
            <a:ext cx="3397719" cy="32186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90898" y="2353453"/>
            <a:ext cx="339905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90898" y="2993215"/>
            <a:ext cx="3399054" cy="32186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10"/>
          </p:nvPr>
        </p:nvSpPr>
        <p:spPr/>
        <p:txBody>
          <a:bodyPr/>
          <a:lstStyle>
            <a:lvl1pPr>
              <a:defRPr/>
            </a:lvl1pPr>
          </a:lstStyle>
          <a:p>
            <a:pPr>
              <a:defRPr/>
            </a:pPr>
            <a:endParaRPr lang="en-US"/>
          </a:p>
        </p:txBody>
      </p:sp>
      <p:sp>
        <p:nvSpPr>
          <p:cNvPr id="8" name="Slide Number Placeholder 5"/>
          <p:cNvSpPr>
            <a:spLocks noGrp="1"/>
          </p:cNvSpPr>
          <p:nvPr>
            <p:ph type="sldNum" sz="quarter" idx="11"/>
          </p:nvPr>
        </p:nvSpPr>
        <p:spPr/>
        <p:txBody>
          <a:bodyPr/>
          <a:lstStyle>
            <a:lvl1pPr>
              <a:defRPr/>
            </a:lvl1pPr>
          </a:lstStyle>
          <a:p>
            <a:pPr>
              <a:defRPr/>
            </a:pPr>
            <a:fld id="{4F7F2505-C90C-5A4F-A55F-15024E589230}" type="slidenum">
              <a:rPr lang="en-US"/>
              <a:pPr>
                <a:defRPr/>
              </a:pPr>
              <a:t>‹#›</a:t>
            </a:fld>
            <a:endParaRPr lang="en-US"/>
          </a:p>
        </p:txBody>
      </p:sp>
    </p:spTree>
    <p:extLst>
      <p:ext uri="{BB962C8B-B14F-4D97-AF65-F5344CB8AC3E}">
        <p14:creationId xmlns:p14="http://schemas.microsoft.com/office/powerpoint/2010/main" val="994062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4"/>
          <p:cNvSpPr>
            <a:spLocks noGrp="1"/>
          </p:cNvSpPr>
          <p:nvPr>
            <p:ph type="ftr" sz="quarter" idx="10"/>
          </p:nvPr>
        </p:nvSpPr>
        <p:spPr/>
        <p:txBody>
          <a:bodyPr/>
          <a:lstStyle>
            <a:lvl1pPr>
              <a:defRPr/>
            </a:lvl1pPr>
          </a:lstStyle>
          <a:p>
            <a:pPr>
              <a:defRPr/>
            </a:pPr>
            <a:endParaRPr lang="en-US"/>
          </a:p>
        </p:txBody>
      </p:sp>
      <p:sp>
        <p:nvSpPr>
          <p:cNvPr id="4" name="Slide Number Placeholder 5"/>
          <p:cNvSpPr>
            <a:spLocks noGrp="1"/>
          </p:cNvSpPr>
          <p:nvPr>
            <p:ph type="sldNum" sz="quarter" idx="11"/>
          </p:nvPr>
        </p:nvSpPr>
        <p:spPr/>
        <p:txBody>
          <a:bodyPr/>
          <a:lstStyle>
            <a:lvl1pPr>
              <a:defRPr/>
            </a:lvl1pPr>
          </a:lstStyle>
          <a:p>
            <a:pPr>
              <a:defRPr/>
            </a:pPr>
            <a:fld id="{804574E0-DB0B-7D42-81A9-32E6CDCEE861}" type="slidenum">
              <a:rPr lang="en-US"/>
              <a:pPr>
                <a:defRPr/>
              </a:pPr>
              <a:t>‹#›</a:t>
            </a:fld>
            <a:endParaRPr lang="en-US"/>
          </a:p>
        </p:txBody>
      </p:sp>
    </p:spTree>
    <p:extLst>
      <p:ext uri="{BB962C8B-B14F-4D97-AF65-F5344CB8AC3E}">
        <p14:creationId xmlns:p14="http://schemas.microsoft.com/office/powerpoint/2010/main" val="1931987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
        <p:nvSpPr>
          <p:cNvPr id="3" name="Slide Number Placeholder 5"/>
          <p:cNvSpPr>
            <a:spLocks noGrp="1"/>
          </p:cNvSpPr>
          <p:nvPr>
            <p:ph type="sldNum" sz="quarter" idx="11"/>
          </p:nvPr>
        </p:nvSpPr>
        <p:spPr/>
        <p:txBody>
          <a:bodyPr/>
          <a:lstStyle>
            <a:lvl1pPr>
              <a:defRPr/>
            </a:lvl1pPr>
          </a:lstStyle>
          <a:p>
            <a:pPr>
              <a:defRPr/>
            </a:pPr>
            <a:fld id="{DAA1F853-145A-5346-8B70-675A3EFC9450}" type="slidenum">
              <a:rPr lang="en-US"/>
              <a:pPr>
                <a:defRPr/>
              </a:pPr>
              <a:t>‹#›</a:t>
            </a:fld>
            <a:endParaRPr lang="en-US"/>
          </a:p>
        </p:txBody>
      </p:sp>
    </p:spTree>
    <p:extLst>
      <p:ext uri="{BB962C8B-B14F-4D97-AF65-F5344CB8AC3E}">
        <p14:creationId xmlns:p14="http://schemas.microsoft.com/office/powerpoint/2010/main" val="966279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7162" y="1194593"/>
            <a:ext cx="2493361"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39920" y="1194594"/>
            <a:ext cx="4236739" cy="49133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357162" y="2356643"/>
            <a:ext cx="2493361" cy="37512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4C57F327-B2A1-3E48-B4E0-10601113EB68}" type="slidenum">
              <a:rPr lang="en-US"/>
              <a:pPr>
                <a:defRPr/>
              </a:pPr>
              <a:t>‹#›</a:t>
            </a:fld>
            <a:endParaRPr lang="en-US"/>
          </a:p>
        </p:txBody>
      </p:sp>
    </p:spTree>
    <p:extLst>
      <p:ext uri="{BB962C8B-B14F-4D97-AF65-F5344CB8AC3E}">
        <p14:creationId xmlns:p14="http://schemas.microsoft.com/office/powerpoint/2010/main" val="982974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7162" y="4800600"/>
            <a:ext cx="5921526"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57162" y="1142999"/>
            <a:ext cx="5921526" cy="35845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357162" y="5367338"/>
            <a:ext cx="592152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C6353B5E-9517-5741-84B8-4D69C4F871E3}" type="slidenum">
              <a:rPr lang="en-US"/>
              <a:pPr>
                <a:defRPr/>
              </a:pPr>
              <a:t>‹#›</a:t>
            </a:fld>
            <a:endParaRPr lang="en-US"/>
          </a:p>
        </p:txBody>
      </p:sp>
    </p:spTree>
    <p:extLst>
      <p:ext uri="{BB962C8B-B14F-4D97-AF65-F5344CB8AC3E}">
        <p14:creationId xmlns:p14="http://schemas.microsoft.com/office/powerpoint/2010/main" val="254035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560388" y="1065974"/>
            <a:ext cx="8429625"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p>
        </p:txBody>
      </p:sp>
      <p:sp>
        <p:nvSpPr>
          <p:cNvPr id="1028" name="Text Placeholder 2"/>
          <p:cNvSpPr>
            <a:spLocks noGrp="1"/>
          </p:cNvSpPr>
          <p:nvPr>
            <p:ph type="body" idx="1"/>
          </p:nvPr>
        </p:nvSpPr>
        <p:spPr bwMode="auto">
          <a:xfrm>
            <a:off x="560388" y="2391536"/>
            <a:ext cx="8429625" cy="34718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5" name="Footer Placeholder 4"/>
          <p:cNvSpPr>
            <a:spLocks noGrp="1"/>
          </p:cNvSpPr>
          <p:nvPr>
            <p:ph type="ftr" sz="quarter" idx="3"/>
          </p:nvPr>
        </p:nvSpPr>
        <p:spPr>
          <a:xfrm>
            <a:off x="560388" y="6356350"/>
            <a:ext cx="7480300" cy="365125"/>
          </a:xfrm>
          <a:prstGeom prst="rect">
            <a:avLst/>
          </a:prstGeom>
        </p:spPr>
        <p:txBody>
          <a:bodyPr vert="horz" lIns="91440" tIns="45720" rIns="91440" bIns="45720" rtlCol="0" anchor="ctr"/>
          <a:lstStyle>
            <a:lvl1pPr algn="l" eaLnBrk="1" fontAlgn="auto" hangingPunct="1">
              <a:spcBef>
                <a:spcPts val="0"/>
              </a:spcBef>
              <a:spcAft>
                <a:spcPts val="0"/>
              </a:spcAft>
              <a:defRPr sz="1200" dirty="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194675" y="6356350"/>
            <a:ext cx="795338"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BCC93B7B-67BB-A649-BE18-E9202DF7E99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fontAlgn="base" hangingPunct="1">
        <a:spcBef>
          <a:spcPct val="0"/>
        </a:spcBef>
        <a:spcAft>
          <a:spcPct val="0"/>
        </a:spcAft>
        <a:defRPr sz="4000" kern="1200">
          <a:solidFill>
            <a:schemeClr val="tx1"/>
          </a:solidFill>
          <a:latin typeface="+mj-lt"/>
          <a:ea typeface="+mj-ea"/>
          <a:cs typeface="+mj-cs"/>
        </a:defRPr>
      </a:lvl1pPr>
      <a:lvl2pPr algn="l" defTabSz="457200" rtl="0" eaLnBrk="1" fontAlgn="base" hangingPunct="1">
        <a:spcBef>
          <a:spcPct val="0"/>
        </a:spcBef>
        <a:spcAft>
          <a:spcPct val="0"/>
        </a:spcAft>
        <a:defRPr sz="4000">
          <a:solidFill>
            <a:schemeClr val="tx1"/>
          </a:solidFill>
          <a:latin typeface="Calibri" charset="0"/>
        </a:defRPr>
      </a:lvl2pPr>
      <a:lvl3pPr algn="l" defTabSz="457200" rtl="0" eaLnBrk="1" fontAlgn="base" hangingPunct="1">
        <a:spcBef>
          <a:spcPct val="0"/>
        </a:spcBef>
        <a:spcAft>
          <a:spcPct val="0"/>
        </a:spcAft>
        <a:defRPr sz="4000">
          <a:solidFill>
            <a:schemeClr val="tx1"/>
          </a:solidFill>
          <a:latin typeface="Calibri" charset="0"/>
        </a:defRPr>
      </a:lvl3pPr>
      <a:lvl4pPr algn="l" defTabSz="457200" rtl="0" eaLnBrk="1" fontAlgn="base" hangingPunct="1">
        <a:spcBef>
          <a:spcPct val="0"/>
        </a:spcBef>
        <a:spcAft>
          <a:spcPct val="0"/>
        </a:spcAft>
        <a:defRPr sz="4000">
          <a:solidFill>
            <a:schemeClr val="tx1"/>
          </a:solidFill>
          <a:latin typeface="Calibri" charset="0"/>
        </a:defRPr>
      </a:lvl4pPr>
      <a:lvl5pPr algn="l" defTabSz="457200" rtl="0" eaLnBrk="1" fontAlgn="base" hangingPunct="1">
        <a:spcBef>
          <a:spcPct val="0"/>
        </a:spcBef>
        <a:spcAft>
          <a:spcPct val="0"/>
        </a:spcAft>
        <a:defRPr sz="4000">
          <a:solidFill>
            <a:schemeClr val="tx1"/>
          </a:solidFill>
          <a:latin typeface="Calibri" charset="0"/>
        </a:defRPr>
      </a:lvl5pPr>
      <a:lvl6pPr marL="457200" algn="l" defTabSz="457200" rtl="0" eaLnBrk="1" fontAlgn="base" hangingPunct="1">
        <a:spcBef>
          <a:spcPct val="0"/>
        </a:spcBef>
        <a:spcAft>
          <a:spcPct val="0"/>
        </a:spcAft>
        <a:defRPr sz="4000">
          <a:solidFill>
            <a:schemeClr val="tx1"/>
          </a:solidFill>
          <a:latin typeface="Calibri" charset="0"/>
        </a:defRPr>
      </a:lvl6pPr>
      <a:lvl7pPr marL="914400" algn="l" defTabSz="457200" rtl="0" eaLnBrk="1" fontAlgn="base" hangingPunct="1">
        <a:spcBef>
          <a:spcPct val="0"/>
        </a:spcBef>
        <a:spcAft>
          <a:spcPct val="0"/>
        </a:spcAft>
        <a:defRPr sz="4000">
          <a:solidFill>
            <a:schemeClr val="tx1"/>
          </a:solidFill>
          <a:latin typeface="Calibri" charset="0"/>
        </a:defRPr>
      </a:lvl7pPr>
      <a:lvl8pPr marL="1371600" algn="l" defTabSz="457200" rtl="0" eaLnBrk="1" fontAlgn="base" hangingPunct="1">
        <a:spcBef>
          <a:spcPct val="0"/>
        </a:spcBef>
        <a:spcAft>
          <a:spcPct val="0"/>
        </a:spcAft>
        <a:defRPr sz="4000">
          <a:solidFill>
            <a:schemeClr val="tx1"/>
          </a:solidFill>
          <a:latin typeface="Calibri" charset="0"/>
        </a:defRPr>
      </a:lvl8pPr>
      <a:lvl9pPr marL="1828800" algn="l" defTabSz="457200" rtl="0" eaLnBrk="1" fontAlgn="base" hangingPunct="1">
        <a:spcBef>
          <a:spcPct val="0"/>
        </a:spcBef>
        <a:spcAft>
          <a:spcPct val="0"/>
        </a:spcAft>
        <a:defRPr sz="4000">
          <a:solidFill>
            <a:schemeClr val="tx1"/>
          </a:solidFill>
          <a:latin typeface="Calibri"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61007E-CB32-BC4A-8C15-34D29C3396D4}"/>
              </a:ext>
            </a:extLst>
          </p:cNvPr>
          <p:cNvPicPr>
            <a:picLocks noChangeAspect="1"/>
          </p:cNvPicPr>
          <p:nvPr/>
        </p:nvPicPr>
        <p:blipFill>
          <a:blip r:embed="rId3"/>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3CF75641-9AD6-AB42-B3B6-7C5706664872}"/>
              </a:ext>
            </a:extLst>
          </p:cNvPr>
          <p:cNvSpPr>
            <a:spLocks noGrp="1"/>
          </p:cNvSpPr>
          <p:nvPr>
            <p:ph type="ctrTitle"/>
          </p:nvPr>
        </p:nvSpPr>
        <p:spPr>
          <a:xfrm>
            <a:off x="4553893" y="4537318"/>
            <a:ext cx="4571819" cy="1281642"/>
          </a:xfrm>
        </p:spPr>
        <p:txBody>
          <a:bodyPr/>
          <a:lstStyle/>
          <a:p>
            <a:pPr algn="ctr"/>
            <a:r>
              <a:rPr lang="en-US" sz="3200" b="1">
                <a:solidFill>
                  <a:srgbClr val="555559"/>
                </a:solidFill>
              </a:rPr>
              <a:t>Instructional Expectations</a:t>
            </a:r>
            <a:r>
              <a:rPr lang="en-US" sz="3200">
                <a:solidFill>
                  <a:srgbClr val="555559"/>
                </a:solidFill>
              </a:rPr>
              <a:t/>
            </a:r>
            <a:br>
              <a:rPr lang="en-US" sz="3200">
                <a:solidFill>
                  <a:srgbClr val="555559"/>
                </a:solidFill>
              </a:rPr>
            </a:br>
            <a:r>
              <a:rPr lang="en-US" sz="3200">
                <a:solidFill>
                  <a:srgbClr val="555559"/>
                </a:solidFill>
              </a:rPr>
              <a:t>Parents </a:t>
            </a:r>
            <a:endParaRPr lang="en-US" sz="2200">
              <a:solidFill>
                <a:srgbClr val="555559"/>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FADE5C-6C50-4BB3-98D3-25EC430473C0}"/>
              </a:ext>
            </a:extLst>
          </p:cNvPr>
          <p:cNvSpPr>
            <a:spLocks noGrp="1"/>
          </p:cNvSpPr>
          <p:nvPr>
            <p:ph idx="1"/>
          </p:nvPr>
        </p:nvSpPr>
        <p:spPr>
          <a:xfrm>
            <a:off x="114340" y="930727"/>
            <a:ext cx="8819917" cy="1007444"/>
          </a:xfrm>
        </p:spPr>
        <p:txBody>
          <a:bodyPr/>
          <a:lstStyle/>
          <a:p>
            <a:pPr marL="0" indent="0">
              <a:buNone/>
            </a:pPr>
            <a:r>
              <a:rPr lang="en-US" sz="2800" dirty="0">
                <a:ea typeface="+mn-lt"/>
                <a:cs typeface="+mn-lt"/>
              </a:rPr>
              <a:t>Students in grades pre-kindergarten through 1</a:t>
            </a:r>
            <a:r>
              <a:rPr lang="en-US" sz="2800" baseline="30000" dirty="0">
                <a:ea typeface="+mn-lt"/>
                <a:cs typeface="+mn-lt"/>
              </a:rPr>
              <a:t>st</a:t>
            </a:r>
            <a:r>
              <a:rPr lang="en-US" sz="2800" dirty="0">
                <a:ea typeface="+mn-lt"/>
                <a:cs typeface="+mn-lt"/>
              </a:rPr>
              <a:t> grade will engage in </a:t>
            </a:r>
            <a:r>
              <a:rPr lang="en-US" sz="2800" b="1" dirty="0">
                <a:ea typeface="+mn-lt"/>
                <a:cs typeface="+mn-lt"/>
              </a:rPr>
              <a:t>synchronous</a:t>
            </a:r>
            <a:r>
              <a:rPr lang="en-US" sz="2800" dirty="0">
                <a:ea typeface="+mn-lt"/>
                <a:cs typeface="+mn-lt"/>
              </a:rPr>
              <a:t> and </a:t>
            </a:r>
            <a:r>
              <a:rPr lang="en-US" sz="2800" b="1" dirty="0">
                <a:ea typeface="+mn-lt"/>
                <a:cs typeface="+mn-lt"/>
              </a:rPr>
              <a:t>asynchronous instruction</a:t>
            </a:r>
            <a:r>
              <a:rPr lang="en-US" sz="2800" dirty="0">
                <a:ea typeface="+mn-lt"/>
                <a:cs typeface="+mn-lt"/>
              </a:rPr>
              <a:t>.</a:t>
            </a:r>
            <a:endParaRPr lang="en-US" sz="2800" dirty="0">
              <a:cs typeface="Calibri"/>
            </a:endParaRPr>
          </a:p>
        </p:txBody>
      </p:sp>
      <p:sp>
        <p:nvSpPr>
          <p:cNvPr id="4" name="Slide Number Placeholder 3">
            <a:extLst>
              <a:ext uri="{FF2B5EF4-FFF2-40B4-BE49-F238E27FC236}">
                <a16:creationId xmlns:a16="http://schemas.microsoft.com/office/drawing/2014/main" id="{DBC95E10-57C7-4B05-A4C5-220F792EC2C4}"/>
              </a:ext>
            </a:extLst>
          </p:cNvPr>
          <p:cNvSpPr>
            <a:spLocks noGrp="1"/>
          </p:cNvSpPr>
          <p:nvPr>
            <p:ph type="sldNum" sz="quarter" idx="11"/>
          </p:nvPr>
        </p:nvSpPr>
        <p:spPr/>
        <p:txBody>
          <a:bodyPr/>
          <a:lstStyle/>
          <a:p>
            <a:pPr>
              <a:defRPr/>
            </a:pPr>
            <a:fld id="{0CF0625A-6DA4-2542-A4CE-A3929B575227}" type="slidenum">
              <a:rPr lang="en-US"/>
              <a:pPr>
                <a:defRPr/>
              </a:pPr>
              <a:t>10</a:t>
            </a:fld>
            <a:endParaRPr lang="en-US"/>
          </a:p>
        </p:txBody>
      </p:sp>
      <p:sp>
        <p:nvSpPr>
          <p:cNvPr id="6" name="Title 1">
            <a:extLst>
              <a:ext uri="{FF2B5EF4-FFF2-40B4-BE49-F238E27FC236}">
                <a16:creationId xmlns:a16="http://schemas.microsoft.com/office/drawing/2014/main" id="{A32AABC9-0B21-46DC-BEE8-D83EDBE002FD}"/>
              </a:ext>
            </a:extLst>
          </p:cNvPr>
          <p:cNvSpPr txBox="1">
            <a:spLocks/>
          </p:cNvSpPr>
          <p:nvPr/>
        </p:nvSpPr>
        <p:spPr bwMode="auto">
          <a:xfrm>
            <a:off x="189973" y="0"/>
            <a:ext cx="6412089" cy="807982"/>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4000" kern="1200">
                <a:solidFill>
                  <a:schemeClr val="tx1"/>
                </a:solidFill>
                <a:latin typeface="+mj-lt"/>
                <a:ea typeface="+mj-ea"/>
                <a:cs typeface="+mj-cs"/>
              </a:defRPr>
            </a:lvl1pPr>
            <a:lvl2pPr algn="l" defTabSz="457200" rtl="0" eaLnBrk="1" fontAlgn="base" hangingPunct="1">
              <a:spcBef>
                <a:spcPct val="0"/>
              </a:spcBef>
              <a:spcAft>
                <a:spcPct val="0"/>
              </a:spcAft>
              <a:defRPr sz="4000">
                <a:solidFill>
                  <a:schemeClr val="tx1"/>
                </a:solidFill>
                <a:latin typeface="Calibri" charset="0"/>
              </a:defRPr>
            </a:lvl2pPr>
            <a:lvl3pPr algn="l" defTabSz="457200" rtl="0" eaLnBrk="1" fontAlgn="base" hangingPunct="1">
              <a:spcBef>
                <a:spcPct val="0"/>
              </a:spcBef>
              <a:spcAft>
                <a:spcPct val="0"/>
              </a:spcAft>
              <a:defRPr sz="4000">
                <a:solidFill>
                  <a:schemeClr val="tx1"/>
                </a:solidFill>
                <a:latin typeface="Calibri" charset="0"/>
              </a:defRPr>
            </a:lvl3pPr>
            <a:lvl4pPr algn="l" defTabSz="457200" rtl="0" eaLnBrk="1" fontAlgn="base" hangingPunct="1">
              <a:spcBef>
                <a:spcPct val="0"/>
              </a:spcBef>
              <a:spcAft>
                <a:spcPct val="0"/>
              </a:spcAft>
              <a:defRPr sz="4000">
                <a:solidFill>
                  <a:schemeClr val="tx1"/>
                </a:solidFill>
                <a:latin typeface="Calibri" charset="0"/>
              </a:defRPr>
            </a:lvl4pPr>
            <a:lvl5pPr algn="l" defTabSz="457200" rtl="0" eaLnBrk="1" fontAlgn="base" hangingPunct="1">
              <a:spcBef>
                <a:spcPct val="0"/>
              </a:spcBef>
              <a:spcAft>
                <a:spcPct val="0"/>
              </a:spcAft>
              <a:defRPr sz="4000">
                <a:solidFill>
                  <a:schemeClr val="tx1"/>
                </a:solidFill>
                <a:latin typeface="Calibri" charset="0"/>
              </a:defRPr>
            </a:lvl5pPr>
            <a:lvl6pPr marL="457200" algn="l" defTabSz="457200" rtl="0" eaLnBrk="1" fontAlgn="base" hangingPunct="1">
              <a:spcBef>
                <a:spcPct val="0"/>
              </a:spcBef>
              <a:spcAft>
                <a:spcPct val="0"/>
              </a:spcAft>
              <a:defRPr sz="4000">
                <a:solidFill>
                  <a:schemeClr val="tx1"/>
                </a:solidFill>
                <a:latin typeface="Calibri" charset="0"/>
              </a:defRPr>
            </a:lvl6pPr>
            <a:lvl7pPr marL="914400" algn="l" defTabSz="457200" rtl="0" eaLnBrk="1" fontAlgn="base" hangingPunct="1">
              <a:spcBef>
                <a:spcPct val="0"/>
              </a:spcBef>
              <a:spcAft>
                <a:spcPct val="0"/>
              </a:spcAft>
              <a:defRPr sz="4000">
                <a:solidFill>
                  <a:schemeClr val="tx1"/>
                </a:solidFill>
                <a:latin typeface="Calibri" charset="0"/>
              </a:defRPr>
            </a:lvl7pPr>
            <a:lvl8pPr marL="1371600" algn="l" defTabSz="457200" rtl="0" eaLnBrk="1" fontAlgn="base" hangingPunct="1">
              <a:spcBef>
                <a:spcPct val="0"/>
              </a:spcBef>
              <a:spcAft>
                <a:spcPct val="0"/>
              </a:spcAft>
              <a:defRPr sz="4000">
                <a:solidFill>
                  <a:schemeClr val="tx1"/>
                </a:solidFill>
                <a:latin typeface="Calibri" charset="0"/>
              </a:defRPr>
            </a:lvl8pPr>
            <a:lvl9pPr marL="1828800" algn="l" defTabSz="457200" rtl="0" eaLnBrk="1" fontAlgn="base" hangingPunct="1">
              <a:spcBef>
                <a:spcPct val="0"/>
              </a:spcBef>
              <a:spcAft>
                <a:spcPct val="0"/>
              </a:spcAft>
              <a:defRPr sz="4000">
                <a:solidFill>
                  <a:schemeClr val="tx1"/>
                </a:solidFill>
                <a:latin typeface="Calibri" charset="0"/>
              </a:defRPr>
            </a:lvl9pPr>
          </a:lstStyle>
          <a:p>
            <a:r>
              <a:rPr lang="en-US" sz="2800" dirty="0"/>
              <a:t>Pre-Kindergarten –1st Grade</a:t>
            </a:r>
            <a:endParaRPr lang="en-US" dirty="0"/>
          </a:p>
        </p:txBody>
      </p:sp>
      <p:pic>
        <p:nvPicPr>
          <p:cNvPr id="2" name="Picture 1"/>
          <p:cNvPicPr>
            <a:picLocks noChangeAspect="1"/>
          </p:cNvPicPr>
          <p:nvPr/>
        </p:nvPicPr>
        <p:blipFill>
          <a:blip r:embed="rId3"/>
          <a:stretch>
            <a:fillRect/>
          </a:stretch>
        </p:blipFill>
        <p:spPr>
          <a:xfrm>
            <a:off x="287904" y="2487615"/>
            <a:ext cx="8646353" cy="2771042"/>
          </a:xfrm>
          <a:prstGeom prst="rect">
            <a:avLst/>
          </a:prstGeom>
        </p:spPr>
      </p:pic>
      <p:pic>
        <p:nvPicPr>
          <p:cNvPr id="8" name="Picture 7"/>
          <p:cNvPicPr>
            <a:picLocks noChangeAspect="1"/>
          </p:cNvPicPr>
          <p:nvPr/>
        </p:nvPicPr>
        <p:blipFill>
          <a:blip r:embed="rId4"/>
          <a:stretch>
            <a:fillRect/>
          </a:stretch>
        </p:blipFill>
        <p:spPr>
          <a:xfrm>
            <a:off x="137" y="2060916"/>
            <a:ext cx="9161474" cy="3595301"/>
          </a:xfrm>
          <a:prstGeom prst="rect">
            <a:avLst/>
          </a:prstGeom>
        </p:spPr>
      </p:pic>
    </p:spTree>
    <p:extLst>
      <p:ext uri="{BB962C8B-B14F-4D97-AF65-F5344CB8AC3E}">
        <p14:creationId xmlns:p14="http://schemas.microsoft.com/office/powerpoint/2010/main" val="58751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0CF0625A-6DA4-2542-A4CE-A3929B575227}" type="slidenum">
              <a:rPr lang="en-US" smtClean="0"/>
              <a:pPr>
                <a:defRPr/>
              </a:pPr>
              <a:t>11</a:t>
            </a:fld>
            <a:endParaRPr lang="en-US"/>
          </a:p>
        </p:txBody>
      </p:sp>
      <p:sp>
        <p:nvSpPr>
          <p:cNvPr id="5" name="Title 1">
            <a:extLst>
              <a:ext uri="{FF2B5EF4-FFF2-40B4-BE49-F238E27FC236}">
                <a16:creationId xmlns:a16="http://schemas.microsoft.com/office/drawing/2014/main" id="{A32AABC9-0B21-46DC-BEE8-D83EDBE002FD}"/>
              </a:ext>
            </a:extLst>
          </p:cNvPr>
          <p:cNvSpPr txBox="1">
            <a:spLocks/>
          </p:cNvSpPr>
          <p:nvPr/>
        </p:nvSpPr>
        <p:spPr bwMode="auto">
          <a:xfrm>
            <a:off x="-1" y="-6471"/>
            <a:ext cx="6412089" cy="807982"/>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4000" kern="1200">
                <a:solidFill>
                  <a:schemeClr val="tx1"/>
                </a:solidFill>
                <a:latin typeface="+mj-lt"/>
                <a:ea typeface="+mj-ea"/>
                <a:cs typeface="+mj-cs"/>
              </a:defRPr>
            </a:lvl1pPr>
            <a:lvl2pPr algn="l" defTabSz="457200" rtl="0" eaLnBrk="1" fontAlgn="base" hangingPunct="1">
              <a:spcBef>
                <a:spcPct val="0"/>
              </a:spcBef>
              <a:spcAft>
                <a:spcPct val="0"/>
              </a:spcAft>
              <a:defRPr sz="4000">
                <a:solidFill>
                  <a:schemeClr val="tx1"/>
                </a:solidFill>
                <a:latin typeface="Calibri" charset="0"/>
              </a:defRPr>
            </a:lvl2pPr>
            <a:lvl3pPr algn="l" defTabSz="457200" rtl="0" eaLnBrk="1" fontAlgn="base" hangingPunct="1">
              <a:spcBef>
                <a:spcPct val="0"/>
              </a:spcBef>
              <a:spcAft>
                <a:spcPct val="0"/>
              </a:spcAft>
              <a:defRPr sz="4000">
                <a:solidFill>
                  <a:schemeClr val="tx1"/>
                </a:solidFill>
                <a:latin typeface="Calibri" charset="0"/>
              </a:defRPr>
            </a:lvl3pPr>
            <a:lvl4pPr algn="l" defTabSz="457200" rtl="0" eaLnBrk="1" fontAlgn="base" hangingPunct="1">
              <a:spcBef>
                <a:spcPct val="0"/>
              </a:spcBef>
              <a:spcAft>
                <a:spcPct val="0"/>
              </a:spcAft>
              <a:defRPr sz="4000">
                <a:solidFill>
                  <a:schemeClr val="tx1"/>
                </a:solidFill>
                <a:latin typeface="Calibri" charset="0"/>
              </a:defRPr>
            </a:lvl4pPr>
            <a:lvl5pPr algn="l" defTabSz="457200" rtl="0" eaLnBrk="1" fontAlgn="base" hangingPunct="1">
              <a:spcBef>
                <a:spcPct val="0"/>
              </a:spcBef>
              <a:spcAft>
                <a:spcPct val="0"/>
              </a:spcAft>
              <a:defRPr sz="4000">
                <a:solidFill>
                  <a:schemeClr val="tx1"/>
                </a:solidFill>
                <a:latin typeface="Calibri" charset="0"/>
              </a:defRPr>
            </a:lvl5pPr>
            <a:lvl6pPr marL="457200" algn="l" defTabSz="457200" rtl="0" eaLnBrk="1" fontAlgn="base" hangingPunct="1">
              <a:spcBef>
                <a:spcPct val="0"/>
              </a:spcBef>
              <a:spcAft>
                <a:spcPct val="0"/>
              </a:spcAft>
              <a:defRPr sz="4000">
                <a:solidFill>
                  <a:schemeClr val="tx1"/>
                </a:solidFill>
                <a:latin typeface="Calibri" charset="0"/>
              </a:defRPr>
            </a:lvl6pPr>
            <a:lvl7pPr marL="914400" algn="l" defTabSz="457200" rtl="0" eaLnBrk="1" fontAlgn="base" hangingPunct="1">
              <a:spcBef>
                <a:spcPct val="0"/>
              </a:spcBef>
              <a:spcAft>
                <a:spcPct val="0"/>
              </a:spcAft>
              <a:defRPr sz="4000">
                <a:solidFill>
                  <a:schemeClr val="tx1"/>
                </a:solidFill>
                <a:latin typeface="Calibri" charset="0"/>
              </a:defRPr>
            </a:lvl7pPr>
            <a:lvl8pPr marL="1371600" algn="l" defTabSz="457200" rtl="0" eaLnBrk="1" fontAlgn="base" hangingPunct="1">
              <a:spcBef>
                <a:spcPct val="0"/>
              </a:spcBef>
              <a:spcAft>
                <a:spcPct val="0"/>
              </a:spcAft>
              <a:defRPr sz="4000">
                <a:solidFill>
                  <a:schemeClr val="tx1"/>
                </a:solidFill>
                <a:latin typeface="Calibri" charset="0"/>
              </a:defRPr>
            </a:lvl8pPr>
            <a:lvl9pPr marL="1828800" algn="l" defTabSz="457200" rtl="0" eaLnBrk="1" fontAlgn="base" hangingPunct="1">
              <a:spcBef>
                <a:spcPct val="0"/>
              </a:spcBef>
              <a:spcAft>
                <a:spcPct val="0"/>
              </a:spcAft>
              <a:defRPr sz="4000">
                <a:solidFill>
                  <a:schemeClr val="tx1"/>
                </a:solidFill>
                <a:latin typeface="Calibri" charset="0"/>
              </a:defRPr>
            </a:lvl9pPr>
          </a:lstStyle>
          <a:p>
            <a:r>
              <a:rPr lang="en-US" sz="2800" dirty="0"/>
              <a:t>2</a:t>
            </a:r>
            <a:r>
              <a:rPr lang="en-US" sz="2800" baseline="30000" dirty="0"/>
              <a:t>nd</a:t>
            </a:r>
            <a:r>
              <a:rPr lang="en-US" sz="2800" dirty="0"/>
              <a:t> – 5</a:t>
            </a:r>
            <a:r>
              <a:rPr lang="en-US" sz="2800" baseline="30000" dirty="0"/>
              <a:t>th</a:t>
            </a:r>
            <a:r>
              <a:rPr lang="en-US" sz="2800" dirty="0"/>
              <a:t> Grade</a:t>
            </a:r>
            <a:endParaRPr lang="en-US" dirty="0"/>
          </a:p>
        </p:txBody>
      </p:sp>
      <p:sp>
        <p:nvSpPr>
          <p:cNvPr id="6" name="Content Placeholder 2">
            <a:extLst>
              <a:ext uri="{FF2B5EF4-FFF2-40B4-BE49-F238E27FC236}">
                <a16:creationId xmlns:a16="http://schemas.microsoft.com/office/drawing/2014/main" id="{CCFADE5C-6C50-4BB3-98D3-25EC430473C0}"/>
              </a:ext>
            </a:extLst>
          </p:cNvPr>
          <p:cNvSpPr txBox="1">
            <a:spLocks/>
          </p:cNvSpPr>
          <p:nvPr/>
        </p:nvSpPr>
        <p:spPr bwMode="auto">
          <a:xfrm>
            <a:off x="114340" y="930727"/>
            <a:ext cx="8819917" cy="1007444"/>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Students in 2</a:t>
            </a:r>
            <a:r>
              <a:rPr lang="en-US" baseline="30000" dirty="0"/>
              <a:t>nd</a:t>
            </a:r>
            <a:r>
              <a:rPr lang="en-US" dirty="0"/>
              <a:t> – 5</a:t>
            </a:r>
            <a:r>
              <a:rPr lang="en-US" baseline="30000" dirty="0"/>
              <a:t>th</a:t>
            </a:r>
            <a:r>
              <a:rPr lang="en-US" dirty="0"/>
              <a:t> grade will engage in </a:t>
            </a:r>
            <a:r>
              <a:rPr lang="en-US" b="1" dirty="0"/>
              <a:t>synchronous</a:t>
            </a:r>
            <a:r>
              <a:rPr lang="en-US" dirty="0"/>
              <a:t> and </a:t>
            </a:r>
            <a:r>
              <a:rPr lang="en-US" b="1" dirty="0"/>
              <a:t>asynchronous instruction</a:t>
            </a:r>
            <a:r>
              <a:rPr lang="en-US" dirty="0"/>
              <a:t>.</a:t>
            </a:r>
          </a:p>
        </p:txBody>
      </p:sp>
      <p:pic>
        <p:nvPicPr>
          <p:cNvPr id="8" name="Picture 7"/>
          <p:cNvPicPr>
            <a:picLocks noChangeAspect="1"/>
          </p:cNvPicPr>
          <p:nvPr/>
        </p:nvPicPr>
        <p:blipFill>
          <a:blip r:embed="rId3"/>
          <a:stretch>
            <a:fillRect/>
          </a:stretch>
        </p:blipFill>
        <p:spPr>
          <a:xfrm>
            <a:off x="0" y="2340852"/>
            <a:ext cx="9144000" cy="2878838"/>
          </a:xfrm>
          <a:prstGeom prst="rect">
            <a:avLst/>
          </a:prstGeom>
        </p:spPr>
      </p:pic>
      <p:sp>
        <p:nvSpPr>
          <p:cNvPr id="9" name="TextBox 8"/>
          <p:cNvSpPr txBox="1"/>
          <p:nvPr/>
        </p:nvSpPr>
        <p:spPr>
          <a:xfrm>
            <a:off x="7532163" y="5019635"/>
            <a:ext cx="1402094" cy="400110"/>
          </a:xfrm>
          <a:prstGeom prst="rect">
            <a:avLst/>
          </a:prstGeom>
          <a:noFill/>
        </p:spPr>
        <p:txBody>
          <a:bodyPr wrap="square" rtlCol="0">
            <a:spAutoFit/>
          </a:bodyPr>
          <a:lstStyle/>
          <a:p>
            <a:r>
              <a:rPr lang="en-US" sz="2000" dirty="0" smtClean="0"/>
              <a:t>15 minutes</a:t>
            </a:r>
            <a:endParaRPr lang="en-US" sz="2000" dirty="0"/>
          </a:p>
        </p:txBody>
      </p:sp>
      <p:pic>
        <p:nvPicPr>
          <p:cNvPr id="2" name="Picture 1"/>
          <p:cNvPicPr>
            <a:picLocks noChangeAspect="1"/>
          </p:cNvPicPr>
          <p:nvPr/>
        </p:nvPicPr>
        <p:blipFill>
          <a:blip r:embed="rId4"/>
          <a:stretch>
            <a:fillRect/>
          </a:stretch>
        </p:blipFill>
        <p:spPr>
          <a:xfrm>
            <a:off x="0" y="2204899"/>
            <a:ext cx="9152538" cy="3583121"/>
          </a:xfrm>
          <a:prstGeom prst="rect">
            <a:avLst/>
          </a:prstGeom>
        </p:spPr>
      </p:pic>
    </p:spTree>
    <p:extLst>
      <p:ext uri="{BB962C8B-B14F-4D97-AF65-F5344CB8AC3E}">
        <p14:creationId xmlns:p14="http://schemas.microsoft.com/office/powerpoint/2010/main" val="3586085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0CF0625A-6DA4-2542-A4CE-A3929B575227}" type="slidenum">
              <a:rPr lang="en-US" smtClean="0"/>
              <a:pPr>
                <a:defRPr/>
              </a:pPr>
              <a:t>12</a:t>
            </a:fld>
            <a:endParaRPr lang="en-US"/>
          </a:p>
        </p:txBody>
      </p:sp>
      <p:sp>
        <p:nvSpPr>
          <p:cNvPr id="5" name="Title 1">
            <a:extLst>
              <a:ext uri="{FF2B5EF4-FFF2-40B4-BE49-F238E27FC236}">
                <a16:creationId xmlns:a16="http://schemas.microsoft.com/office/drawing/2014/main" id="{A32AABC9-0B21-46DC-BEE8-D83EDBE002FD}"/>
              </a:ext>
            </a:extLst>
          </p:cNvPr>
          <p:cNvSpPr txBox="1">
            <a:spLocks/>
          </p:cNvSpPr>
          <p:nvPr/>
        </p:nvSpPr>
        <p:spPr bwMode="auto">
          <a:xfrm>
            <a:off x="-1" y="-6471"/>
            <a:ext cx="6412089" cy="807982"/>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4000" kern="1200">
                <a:solidFill>
                  <a:schemeClr val="tx1"/>
                </a:solidFill>
                <a:latin typeface="+mj-lt"/>
                <a:ea typeface="+mj-ea"/>
                <a:cs typeface="+mj-cs"/>
              </a:defRPr>
            </a:lvl1pPr>
            <a:lvl2pPr algn="l" defTabSz="457200" rtl="0" eaLnBrk="1" fontAlgn="base" hangingPunct="1">
              <a:spcBef>
                <a:spcPct val="0"/>
              </a:spcBef>
              <a:spcAft>
                <a:spcPct val="0"/>
              </a:spcAft>
              <a:defRPr sz="4000">
                <a:solidFill>
                  <a:schemeClr val="tx1"/>
                </a:solidFill>
                <a:latin typeface="Calibri" charset="0"/>
              </a:defRPr>
            </a:lvl2pPr>
            <a:lvl3pPr algn="l" defTabSz="457200" rtl="0" eaLnBrk="1" fontAlgn="base" hangingPunct="1">
              <a:spcBef>
                <a:spcPct val="0"/>
              </a:spcBef>
              <a:spcAft>
                <a:spcPct val="0"/>
              </a:spcAft>
              <a:defRPr sz="4000">
                <a:solidFill>
                  <a:schemeClr val="tx1"/>
                </a:solidFill>
                <a:latin typeface="Calibri" charset="0"/>
              </a:defRPr>
            </a:lvl3pPr>
            <a:lvl4pPr algn="l" defTabSz="457200" rtl="0" eaLnBrk="1" fontAlgn="base" hangingPunct="1">
              <a:spcBef>
                <a:spcPct val="0"/>
              </a:spcBef>
              <a:spcAft>
                <a:spcPct val="0"/>
              </a:spcAft>
              <a:defRPr sz="4000">
                <a:solidFill>
                  <a:schemeClr val="tx1"/>
                </a:solidFill>
                <a:latin typeface="Calibri" charset="0"/>
              </a:defRPr>
            </a:lvl4pPr>
            <a:lvl5pPr algn="l" defTabSz="457200" rtl="0" eaLnBrk="1" fontAlgn="base" hangingPunct="1">
              <a:spcBef>
                <a:spcPct val="0"/>
              </a:spcBef>
              <a:spcAft>
                <a:spcPct val="0"/>
              </a:spcAft>
              <a:defRPr sz="4000">
                <a:solidFill>
                  <a:schemeClr val="tx1"/>
                </a:solidFill>
                <a:latin typeface="Calibri" charset="0"/>
              </a:defRPr>
            </a:lvl5pPr>
            <a:lvl6pPr marL="457200" algn="l" defTabSz="457200" rtl="0" eaLnBrk="1" fontAlgn="base" hangingPunct="1">
              <a:spcBef>
                <a:spcPct val="0"/>
              </a:spcBef>
              <a:spcAft>
                <a:spcPct val="0"/>
              </a:spcAft>
              <a:defRPr sz="4000">
                <a:solidFill>
                  <a:schemeClr val="tx1"/>
                </a:solidFill>
                <a:latin typeface="Calibri" charset="0"/>
              </a:defRPr>
            </a:lvl6pPr>
            <a:lvl7pPr marL="914400" algn="l" defTabSz="457200" rtl="0" eaLnBrk="1" fontAlgn="base" hangingPunct="1">
              <a:spcBef>
                <a:spcPct val="0"/>
              </a:spcBef>
              <a:spcAft>
                <a:spcPct val="0"/>
              </a:spcAft>
              <a:defRPr sz="4000">
                <a:solidFill>
                  <a:schemeClr val="tx1"/>
                </a:solidFill>
                <a:latin typeface="Calibri" charset="0"/>
              </a:defRPr>
            </a:lvl7pPr>
            <a:lvl8pPr marL="1371600" algn="l" defTabSz="457200" rtl="0" eaLnBrk="1" fontAlgn="base" hangingPunct="1">
              <a:spcBef>
                <a:spcPct val="0"/>
              </a:spcBef>
              <a:spcAft>
                <a:spcPct val="0"/>
              </a:spcAft>
              <a:defRPr sz="4000">
                <a:solidFill>
                  <a:schemeClr val="tx1"/>
                </a:solidFill>
                <a:latin typeface="Calibri" charset="0"/>
              </a:defRPr>
            </a:lvl8pPr>
            <a:lvl9pPr marL="1828800" algn="l" defTabSz="457200" rtl="0" eaLnBrk="1" fontAlgn="base" hangingPunct="1">
              <a:spcBef>
                <a:spcPct val="0"/>
              </a:spcBef>
              <a:spcAft>
                <a:spcPct val="0"/>
              </a:spcAft>
              <a:defRPr sz="4000">
                <a:solidFill>
                  <a:schemeClr val="tx1"/>
                </a:solidFill>
                <a:latin typeface="Calibri" charset="0"/>
              </a:defRPr>
            </a:lvl9pPr>
          </a:lstStyle>
          <a:p>
            <a:r>
              <a:rPr lang="en-US" sz="2800" dirty="0"/>
              <a:t>Middle School and High School</a:t>
            </a:r>
            <a:endParaRPr lang="en-US" dirty="0"/>
          </a:p>
        </p:txBody>
      </p:sp>
      <p:sp>
        <p:nvSpPr>
          <p:cNvPr id="6" name="Content Placeholder 2">
            <a:extLst>
              <a:ext uri="{FF2B5EF4-FFF2-40B4-BE49-F238E27FC236}">
                <a16:creationId xmlns:a16="http://schemas.microsoft.com/office/drawing/2014/main" id="{CCFADE5C-6C50-4BB3-98D3-25EC430473C0}"/>
              </a:ext>
            </a:extLst>
          </p:cNvPr>
          <p:cNvSpPr txBox="1">
            <a:spLocks/>
          </p:cNvSpPr>
          <p:nvPr/>
        </p:nvSpPr>
        <p:spPr bwMode="auto">
          <a:xfrm>
            <a:off x="66675" y="801511"/>
            <a:ext cx="8819917" cy="1007444"/>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Students in Middle and High School will engage in </a:t>
            </a:r>
            <a:r>
              <a:rPr lang="en-US" b="1" dirty="0"/>
              <a:t>synchronous</a:t>
            </a:r>
            <a:r>
              <a:rPr lang="en-US" dirty="0"/>
              <a:t> and </a:t>
            </a:r>
            <a:r>
              <a:rPr lang="en-US" b="1" dirty="0"/>
              <a:t>asynchronous instruction</a:t>
            </a:r>
            <a:r>
              <a:rPr lang="en-US" dirty="0"/>
              <a:t>.</a:t>
            </a:r>
          </a:p>
        </p:txBody>
      </p:sp>
      <p:pic>
        <p:nvPicPr>
          <p:cNvPr id="7" name="Picture 6"/>
          <p:cNvPicPr>
            <a:picLocks noChangeAspect="1"/>
          </p:cNvPicPr>
          <p:nvPr/>
        </p:nvPicPr>
        <p:blipFill>
          <a:blip r:embed="rId3"/>
          <a:stretch>
            <a:fillRect/>
          </a:stretch>
        </p:blipFill>
        <p:spPr>
          <a:xfrm>
            <a:off x="66675" y="1938171"/>
            <a:ext cx="9077325" cy="4791075"/>
          </a:xfrm>
          <a:prstGeom prst="rect">
            <a:avLst/>
          </a:prstGeom>
        </p:spPr>
      </p:pic>
      <p:sp>
        <p:nvSpPr>
          <p:cNvPr id="9" name="Rectangle 8"/>
          <p:cNvSpPr/>
          <p:nvPr/>
        </p:nvSpPr>
        <p:spPr>
          <a:xfrm>
            <a:off x="1334530" y="2150076"/>
            <a:ext cx="2817340" cy="4053016"/>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6172673" y="2174118"/>
            <a:ext cx="2817340" cy="4053016"/>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151870" y="2150076"/>
            <a:ext cx="2020803" cy="4053016"/>
          </a:xfrm>
          <a:prstGeom prst="rect">
            <a:avLst/>
          </a:prstGeom>
          <a:noFill/>
          <a:ln w="571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57471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9"/>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11"/>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1" grpId="0" animBg="1"/>
      <p:bldP spid="11" grpId="1"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011767279"/>
              </p:ext>
            </p:extLst>
          </p:nvPr>
        </p:nvGraphicFramePr>
        <p:xfrm>
          <a:off x="334610" y="2153709"/>
          <a:ext cx="8429625" cy="3471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1"/>
          </p:nvPr>
        </p:nvSpPr>
        <p:spPr/>
        <p:txBody>
          <a:bodyPr/>
          <a:lstStyle/>
          <a:p>
            <a:pPr>
              <a:defRPr/>
            </a:pPr>
            <a:fld id="{0CF0625A-6DA4-2542-A4CE-A3929B575227}" type="slidenum">
              <a:rPr lang="en-US" smtClean="0"/>
              <a:pPr>
                <a:defRPr/>
              </a:pPr>
              <a:t>13</a:t>
            </a:fld>
            <a:endParaRPr lang="en-US"/>
          </a:p>
        </p:txBody>
      </p:sp>
      <p:sp>
        <p:nvSpPr>
          <p:cNvPr id="5" name="Title 1"/>
          <p:cNvSpPr txBox="1">
            <a:spLocks/>
          </p:cNvSpPr>
          <p:nvPr/>
        </p:nvSpPr>
        <p:spPr bwMode="auto">
          <a:xfrm>
            <a:off x="-1" y="-6471"/>
            <a:ext cx="6412089" cy="807982"/>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4000" kern="1200">
                <a:solidFill>
                  <a:schemeClr val="tx1"/>
                </a:solidFill>
                <a:latin typeface="+mj-lt"/>
                <a:ea typeface="+mj-ea"/>
                <a:cs typeface="+mj-cs"/>
              </a:defRPr>
            </a:lvl1pPr>
            <a:lvl2pPr algn="l" defTabSz="457200" rtl="0" eaLnBrk="1" fontAlgn="base" hangingPunct="1">
              <a:spcBef>
                <a:spcPct val="0"/>
              </a:spcBef>
              <a:spcAft>
                <a:spcPct val="0"/>
              </a:spcAft>
              <a:defRPr sz="4000">
                <a:solidFill>
                  <a:schemeClr val="tx1"/>
                </a:solidFill>
                <a:latin typeface="Calibri" charset="0"/>
              </a:defRPr>
            </a:lvl2pPr>
            <a:lvl3pPr algn="l" defTabSz="457200" rtl="0" eaLnBrk="1" fontAlgn="base" hangingPunct="1">
              <a:spcBef>
                <a:spcPct val="0"/>
              </a:spcBef>
              <a:spcAft>
                <a:spcPct val="0"/>
              </a:spcAft>
              <a:defRPr sz="4000">
                <a:solidFill>
                  <a:schemeClr val="tx1"/>
                </a:solidFill>
                <a:latin typeface="Calibri" charset="0"/>
              </a:defRPr>
            </a:lvl3pPr>
            <a:lvl4pPr algn="l" defTabSz="457200" rtl="0" eaLnBrk="1" fontAlgn="base" hangingPunct="1">
              <a:spcBef>
                <a:spcPct val="0"/>
              </a:spcBef>
              <a:spcAft>
                <a:spcPct val="0"/>
              </a:spcAft>
              <a:defRPr sz="4000">
                <a:solidFill>
                  <a:schemeClr val="tx1"/>
                </a:solidFill>
                <a:latin typeface="Calibri" charset="0"/>
              </a:defRPr>
            </a:lvl4pPr>
            <a:lvl5pPr algn="l" defTabSz="457200" rtl="0" eaLnBrk="1" fontAlgn="base" hangingPunct="1">
              <a:spcBef>
                <a:spcPct val="0"/>
              </a:spcBef>
              <a:spcAft>
                <a:spcPct val="0"/>
              </a:spcAft>
              <a:defRPr sz="4000">
                <a:solidFill>
                  <a:schemeClr val="tx1"/>
                </a:solidFill>
                <a:latin typeface="Calibri" charset="0"/>
              </a:defRPr>
            </a:lvl5pPr>
            <a:lvl6pPr marL="457200" algn="l" defTabSz="457200" rtl="0" eaLnBrk="1" fontAlgn="base" hangingPunct="1">
              <a:spcBef>
                <a:spcPct val="0"/>
              </a:spcBef>
              <a:spcAft>
                <a:spcPct val="0"/>
              </a:spcAft>
              <a:defRPr sz="4000">
                <a:solidFill>
                  <a:schemeClr val="tx1"/>
                </a:solidFill>
                <a:latin typeface="Calibri" charset="0"/>
              </a:defRPr>
            </a:lvl6pPr>
            <a:lvl7pPr marL="914400" algn="l" defTabSz="457200" rtl="0" eaLnBrk="1" fontAlgn="base" hangingPunct="1">
              <a:spcBef>
                <a:spcPct val="0"/>
              </a:spcBef>
              <a:spcAft>
                <a:spcPct val="0"/>
              </a:spcAft>
              <a:defRPr sz="4000">
                <a:solidFill>
                  <a:schemeClr val="tx1"/>
                </a:solidFill>
                <a:latin typeface="Calibri" charset="0"/>
              </a:defRPr>
            </a:lvl7pPr>
            <a:lvl8pPr marL="1371600" algn="l" defTabSz="457200" rtl="0" eaLnBrk="1" fontAlgn="base" hangingPunct="1">
              <a:spcBef>
                <a:spcPct val="0"/>
              </a:spcBef>
              <a:spcAft>
                <a:spcPct val="0"/>
              </a:spcAft>
              <a:defRPr sz="4000">
                <a:solidFill>
                  <a:schemeClr val="tx1"/>
                </a:solidFill>
                <a:latin typeface="Calibri" charset="0"/>
              </a:defRPr>
            </a:lvl8pPr>
            <a:lvl9pPr marL="1828800" algn="l" defTabSz="457200" rtl="0" eaLnBrk="1" fontAlgn="base" hangingPunct="1">
              <a:spcBef>
                <a:spcPct val="0"/>
              </a:spcBef>
              <a:spcAft>
                <a:spcPct val="0"/>
              </a:spcAft>
              <a:defRPr sz="4000">
                <a:solidFill>
                  <a:schemeClr val="tx1"/>
                </a:solidFill>
                <a:latin typeface="Calibri" charset="0"/>
              </a:defRPr>
            </a:lvl9pPr>
          </a:lstStyle>
          <a:p>
            <a:r>
              <a:rPr lang="en-US" sz="2800"/>
              <a:t>Progress Monitoring &amp; Assessment </a:t>
            </a:r>
          </a:p>
        </p:txBody>
      </p:sp>
      <p:sp>
        <p:nvSpPr>
          <p:cNvPr id="7" name="Title 1"/>
          <p:cNvSpPr>
            <a:spLocks noGrp="1"/>
          </p:cNvSpPr>
          <p:nvPr>
            <p:ph type="title"/>
          </p:nvPr>
        </p:nvSpPr>
        <p:spPr>
          <a:xfrm>
            <a:off x="402566" y="963652"/>
            <a:ext cx="8990013" cy="1022470"/>
          </a:xfrm>
        </p:spPr>
        <p:txBody>
          <a:bodyPr/>
          <a:lstStyle/>
          <a:p>
            <a:r>
              <a:rPr lang="en-US"/>
              <a:t>To progress monitor and assess, teachers will:</a:t>
            </a:r>
          </a:p>
        </p:txBody>
      </p:sp>
    </p:spTree>
    <p:extLst>
      <p:ext uri="{BB962C8B-B14F-4D97-AF65-F5344CB8AC3E}">
        <p14:creationId xmlns:p14="http://schemas.microsoft.com/office/powerpoint/2010/main" val="12285696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41FA4-D968-4F47-950A-57695B28119B}"/>
              </a:ext>
            </a:extLst>
          </p:cNvPr>
          <p:cNvSpPr>
            <a:spLocks noGrp="1"/>
          </p:cNvSpPr>
          <p:nvPr>
            <p:ph type="title"/>
          </p:nvPr>
        </p:nvSpPr>
        <p:spPr>
          <a:xfrm>
            <a:off x="166250" y="-127701"/>
            <a:ext cx="8429625" cy="1143000"/>
          </a:xfrm>
        </p:spPr>
        <p:txBody>
          <a:bodyPr/>
          <a:lstStyle/>
          <a:p>
            <a:r>
              <a:rPr lang="en-US">
                <a:cs typeface="Calibri"/>
              </a:rPr>
              <a:t>Daily Attendance</a:t>
            </a:r>
            <a:endParaRPr lang="en-US"/>
          </a:p>
        </p:txBody>
      </p:sp>
      <p:sp>
        <p:nvSpPr>
          <p:cNvPr id="4" name="Slide Number Placeholder 3">
            <a:extLst>
              <a:ext uri="{FF2B5EF4-FFF2-40B4-BE49-F238E27FC236}">
                <a16:creationId xmlns:a16="http://schemas.microsoft.com/office/drawing/2014/main" id="{66BF047E-CBE6-439D-B5CC-5460694DD82B}"/>
              </a:ext>
            </a:extLst>
          </p:cNvPr>
          <p:cNvSpPr>
            <a:spLocks noGrp="1"/>
          </p:cNvSpPr>
          <p:nvPr>
            <p:ph type="sldNum" sz="quarter" idx="11"/>
          </p:nvPr>
        </p:nvSpPr>
        <p:spPr/>
        <p:txBody>
          <a:bodyPr/>
          <a:lstStyle/>
          <a:p>
            <a:pPr>
              <a:defRPr/>
            </a:pPr>
            <a:fld id="{0CF0625A-6DA4-2542-A4CE-A3929B575227}" type="slidenum">
              <a:rPr lang="en-US"/>
              <a:pPr>
                <a:defRPr/>
              </a:pPr>
              <a:t>14</a:t>
            </a:fld>
            <a:endParaRPr lang="en-US"/>
          </a:p>
        </p:txBody>
      </p:sp>
      <p:sp>
        <p:nvSpPr>
          <p:cNvPr id="7" name="TextBox 6">
            <a:extLst>
              <a:ext uri="{FF2B5EF4-FFF2-40B4-BE49-F238E27FC236}">
                <a16:creationId xmlns:a16="http://schemas.microsoft.com/office/drawing/2014/main" id="{97AE2BA7-9030-4B0D-AC7B-EF5EBB22F764}"/>
              </a:ext>
            </a:extLst>
          </p:cNvPr>
          <p:cNvSpPr txBox="1"/>
          <p:nvPr/>
        </p:nvSpPr>
        <p:spPr>
          <a:xfrm>
            <a:off x="331231" y="1015299"/>
            <a:ext cx="8407853" cy="64633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panose="05000000000000000000" pitchFamily="2" charset="2"/>
              <a:buChar char="v"/>
            </a:pPr>
            <a:r>
              <a:rPr lang="en-US" sz="2000" dirty="0">
                <a:latin typeface="Calibri"/>
                <a:cs typeface="Calibri"/>
              </a:rPr>
              <a:t>Students will be marked present</a:t>
            </a:r>
            <a:r>
              <a:rPr lang="en-US" sz="2000" b="1" dirty="0">
                <a:latin typeface="Calibri"/>
                <a:cs typeface="Calibri"/>
              </a:rPr>
              <a:t> daily</a:t>
            </a:r>
            <a:r>
              <a:rPr lang="en-US" sz="2000" dirty="0">
                <a:latin typeface="Calibri"/>
                <a:cs typeface="Calibri"/>
              </a:rPr>
              <a:t> in </a:t>
            </a:r>
            <a:r>
              <a:rPr lang="en-US" sz="2000" b="1" dirty="0">
                <a:latin typeface="Calibri"/>
                <a:cs typeface="Calibri"/>
              </a:rPr>
              <a:t>grades 3-12</a:t>
            </a:r>
            <a:r>
              <a:rPr lang="en-US" sz="2000" dirty="0">
                <a:latin typeface="Calibri"/>
                <a:cs typeface="Calibri"/>
              </a:rPr>
              <a:t>, when they are engaged in the synchronous/live online instruction at the designated daily time.</a:t>
            </a:r>
            <a:endParaRPr lang="en-US" sz="2000" dirty="0">
              <a:cs typeface="Calibri" charset="0"/>
            </a:endParaRPr>
          </a:p>
          <a:p>
            <a:pPr marL="285750" indent="-285750">
              <a:buFont typeface="Wingdings" panose="05000000000000000000" pitchFamily="2" charset="2"/>
              <a:buChar char="v"/>
            </a:pPr>
            <a:endParaRPr lang="en-US" sz="2000" dirty="0">
              <a:latin typeface="Calibri"/>
              <a:cs typeface="Calibri"/>
            </a:endParaRPr>
          </a:p>
          <a:p>
            <a:pPr marL="285750" indent="-285750">
              <a:buFont typeface="Wingdings" panose="05000000000000000000" pitchFamily="2" charset="2"/>
              <a:buChar char="v"/>
            </a:pPr>
            <a:r>
              <a:rPr lang="en-US" sz="2000" dirty="0">
                <a:latin typeface="Calibri"/>
                <a:cs typeface="Calibri"/>
              </a:rPr>
              <a:t>Students in grades </a:t>
            </a:r>
            <a:r>
              <a:rPr lang="en-US" sz="2000" b="1" dirty="0">
                <a:latin typeface="Calibri"/>
                <a:cs typeface="Calibri"/>
              </a:rPr>
              <a:t>PK-2</a:t>
            </a:r>
            <a:r>
              <a:rPr lang="en-US" sz="2000" b="1" baseline="30000" dirty="0">
                <a:latin typeface="Calibri"/>
                <a:cs typeface="Calibri"/>
              </a:rPr>
              <a:t>nd</a:t>
            </a:r>
            <a:r>
              <a:rPr lang="en-US" sz="2000" dirty="0">
                <a:latin typeface="Calibri"/>
                <a:cs typeface="Calibri"/>
              </a:rPr>
              <a:t>  will be marked present when they are engaged in asynchronous instruction, which means daily progress monitoring in our Learning Management System, Schoology, and daily progress via teacher-student interactions, including synchronous time on the daily schedule.</a:t>
            </a:r>
          </a:p>
          <a:p>
            <a:pPr marL="285750" indent="-285750">
              <a:buFont typeface="Wingdings" panose="05000000000000000000" pitchFamily="2" charset="2"/>
              <a:buChar char="v"/>
            </a:pPr>
            <a:endParaRPr lang="en-US" sz="2000" dirty="0">
              <a:latin typeface="Calibri"/>
              <a:cs typeface="Calibri"/>
            </a:endParaRPr>
          </a:p>
          <a:p>
            <a:pPr marL="285750" indent="-285750">
              <a:buFont typeface="Wingdings" panose="05000000000000000000" pitchFamily="2" charset="2"/>
              <a:buChar char="v"/>
            </a:pPr>
            <a:r>
              <a:rPr lang="en-US" sz="2000" dirty="0">
                <a:latin typeface="Calibri"/>
                <a:cs typeface="Calibri"/>
              </a:rPr>
              <a:t>All students will have attendance taken daily by class period to count toward course credit. </a:t>
            </a:r>
          </a:p>
          <a:p>
            <a:pPr marL="285750" indent="-285750">
              <a:buFont typeface="Wingdings" panose="05000000000000000000" pitchFamily="2" charset="2"/>
              <a:buChar char="v"/>
            </a:pPr>
            <a:endParaRPr lang="en-US" sz="2000" dirty="0">
              <a:latin typeface="Calibri"/>
              <a:cs typeface="Calibri"/>
            </a:endParaRPr>
          </a:p>
          <a:p>
            <a:pPr marL="285750" indent="-285750">
              <a:buFont typeface="Wingdings" panose="05000000000000000000" pitchFamily="2" charset="2"/>
              <a:buChar char="v"/>
            </a:pPr>
            <a:r>
              <a:rPr lang="en-US" sz="2000" dirty="0">
                <a:latin typeface="Calibri"/>
                <a:cs typeface="Calibri"/>
              </a:rPr>
              <a:t>All  students are expected to demonstrate </a:t>
            </a:r>
            <a:r>
              <a:rPr lang="en-US" sz="2000" b="1" dirty="0">
                <a:latin typeface="Calibri"/>
                <a:cs typeface="Calibri"/>
              </a:rPr>
              <a:t>daily progress</a:t>
            </a:r>
            <a:r>
              <a:rPr lang="en-US" sz="2000" dirty="0">
                <a:latin typeface="Calibri"/>
                <a:cs typeface="Calibri"/>
              </a:rPr>
              <a:t> in asynchronous learning through Schoology:</a:t>
            </a:r>
          </a:p>
          <a:p>
            <a:pPr marL="285750" indent="-285750">
              <a:buFont typeface="Wingdings" panose="05000000000000000000" pitchFamily="2" charset="2"/>
              <a:buChar char="v"/>
            </a:pPr>
            <a:endParaRPr lang="en-US" sz="2000" dirty="0">
              <a:latin typeface="Calibri"/>
              <a:cs typeface="Calibri"/>
            </a:endParaRPr>
          </a:p>
          <a:p>
            <a:pPr marL="742950" lvl="1" indent="-285750">
              <a:buFont typeface="Wingdings" panose="05000000000000000000" pitchFamily="2" charset="2"/>
              <a:buChar char="v"/>
            </a:pPr>
            <a:r>
              <a:rPr lang="en-US" sz="2000" dirty="0">
                <a:latin typeface="Calibri"/>
                <a:cs typeface="Calibri"/>
              </a:rPr>
              <a:t>Daily engagement such as completion of assignments,</a:t>
            </a:r>
            <a:endParaRPr lang="en-US" sz="2000" dirty="0">
              <a:cs typeface="Calibri"/>
            </a:endParaRPr>
          </a:p>
          <a:p>
            <a:pPr marL="742950" lvl="1" indent="-285750">
              <a:buFont typeface="Wingdings" panose="05000000000000000000" pitchFamily="2" charset="2"/>
              <a:buChar char="v"/>
            </a:pPr>
            <a:r>
              <a:rPr lang="en-US" sz="2000" dirty="0">
                <a:latin typeface="Calibri"/>
                <a:cs typeface="Calibri"/>
              </a:rPr>
              <a:t>Demonstration of academic progress, and</a:t>
            </a:r>
            <a:endParaRPr lang="en-US" sz="2000" dirty="0">
              <a:cs typeface="Calibri"/>
            </a:endParaRPr>
          </a:p>
          <a:p>
            <a:pPr marL="742950" lvl="1" indent="-285750">
              <a:buFont typeface="Wingdings" panose="05000000000000000000" pitchFamily="2" charset="2"/>
              <a:buChar char="v"/>
            </a:pPr>
            <a:r>
              <a:rPr lang="en-US" sz="2000" dirty="0">
                <a:latin typeface="Calibri"/>
                <a:cs typeface="Calibri"/>
              </a:rPr>
              <a:t>Communication to and from the teacher related to the coursework.</a:t>
            </a:r>
          </a:p>
          <a:p>
            <a:pPr lvl="1"/>
            <a:endParaRPr lang="en-US" dirty="0">
              <a:cs typeface="Calibri"/>
            </a:endParaRPr>
          </a:p>
          <a:p>
            <a:pPr marL="285750" indent="-285750">
              <a:buFont typeface="Arial" panose="020B0604020202020204" pitchFamily="34" charset="0"/>
              <a:buChar char="•"/>
            </a:pPr>
            <a:endParaRPr lang="en-US" dirty="0">
              <a:latin typeface="Calibri"/>
              <a:cs typeface="Calibri"/>
            </a:endParaRPr>
          </a:p>
          <a:p>
            <a:endParaRPr lang="en-US" dirty="0">
              <a:cs typeface="Calibri" charset="0"/>
            </a:endParaRPr>
          </a:p>
        </p:txBody>
      </p:sp>
      <p:sp>
        <p:nvSpPr>
          <p:cNvPr id="9" name="TextBox 8">
            <a:extLst>
              <a:ext uri="{FF2B5EF4-FFF2-40B4-BE49-F238E27FC236}">
                <a16:creationId xmlns:a16="http://schemas.microsoft.com/office/drawing/2014/main" id="{176F262E-8C0A-4CB6-B7EB-E2068A3C23D0}"/>
              </a:ext>
            </a:extLst>
          </p:cNvPr>
          <p:cNvSpPr txBox="1"/>
          <p:nvPr/>
        </p:nvSpPr>
        <p:spPr>
          <a:xfrm>
            <a:off x="8337884" y="6280484"/>
            <a:ext cx="697832" cy="353865"/>
          </a:xfrm>
          <a:prstGeom prst="rect">
            <a:avLst/>
          </a:prstGeom>
          <a:solidFill>
            <a:schemeClr val="bg1"/>
          </a:solidFill>
          <a:ln>
            <a:noFill/>
          </a:ln>
        </p:spPr>
        <p:txBody>
          <a:bodyPr wrap="square" rtlCol="0">
            <a:spAutoFit/>
          </a:bodyPr>
          <a:lstStyle/>
          <a:p>
            <a:endParaRPr lang="en-US"/>
          </a:p>
        </p:txBody>
      </p:sp>
    </p:spTree>
    <p:extLst>
      <p:ext uri="{BB962C8B-B14F-4D97-AF65-F5344CB8AC3E}">
        <p14:creationId xmlns:p14="http://schemas.microsoft.com/office/powerpoint/2010/main" val="2785434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0CF0625A-6DA4-2542-A4CE-A3929B575227}" type="slidenum">
              <a:rPr lang="en-US" dirty="0" smtClean="0"/>
              <a:pPr>
                <a:defRPr/>
              </a:pPr>
              <a:t>15</a:t>
            </a:fld>
            <a:endParaRPr lang="en-US" dirty="0"/>
          </a:p>
        </p:txBody>
      </p:sp>
      <p:pic>
        <p:nvPicPr>
          <p:cNvPr id="5" name="Picture 4"/>
          <p:cNvPicPr>
            <a:picLocks noChangeAspect="1"/>
          </p:cNvPicPr>
          <p:nvPr/>
        </p:nvPicPr>
        <p:blipFill>
          <a:blip r:embed="rId3"/>
          <a:stretch>
            <a:fillRect/>
          </a:stretch>
        </p:blipFill>
        <p:spPr>
          <a:xfrm>
            <a:off x="560388" y="3005137"/>
            <a:ext cx="1704975" cy="1762125"/>
          </a:xfrm>
          <a:prstGeom prst="rect">
            <a:avLst/>
          </a:prstGeom>
        </p:spPr>
      </p:pic>
      <p:pic>
        <p:nvPicPr>
          <p:cNvPr id="6" name="Picture 5"/>
          <p:cNvPicPr>
            <a:picLocks noChangeAspect="1"/>
          </p:cNvPicPr>
          <p:nvPr/>
        </p:nvPicPr>
        <p:blipFill>
          <a:blip r:embed="rId4"/>
          <a:stretch>
            <a:fillRect/>
          </a:stretch>
        </p:blipFill>
        <p:spPr>
          <a:xfrm>
            <a:off x="3630163" y="3005137"/>
            <a:ext cx="1733550" cy="1781175"/>
          </a:xfrm>
          <a:prstGeom prst="rect">
            <a:avLst/>
          </a:prstGeom>
        </p:spPr>
      </p:pic>
      <p:sp>
        <p:nvSpPr>
          <p:cNvPr id="8" name="TextBox 7"/>
          <p:cNvSpPr txBox="1"/>
          <p:nvPr/>
        </p:nvSpPr>
        <p:spPr>
          <a:xfrm>
            <a:off x="648683" y="2609755"/>
            <a:ext cx="1528384" cy="369332"/>
          </a:xfrm>
          <a:prstGeom prst="rect">
            <a:avLst/>
          </a:prstGeom>
          <a:noFill/>
        </p:spPr>
        <p:txBody>
          <a:bodyPr wrap="square" rtlCol="0">
            <a:spAutoFit/>
          </a:bodyPr>
          <a:lstStyle/>
          <a:p>
            <a:pPr algn="ctr"/>
            <a:r>
              <a:rPr lang="en-US" dirty="0"/>
              <a:t>Excited </a:t>
            </a:r>
          </a:p>
        </p:txBody>
      </p:sp>
      <p:sp>
        <p:nvSpPr>
          <p:cNvPr id="9" name="TextBox 8"/>
          <p:cNvSpPr txBox="1"/>
          <p:nvPr/>
        </p:nvSpPr>
        <p:spPr>
          <a:xfrm>
            <a:off x="3732746" y="2609755"/>
            <a:ext cx="1528384" cy="369332"/>
          </a:xfrm>
          <a:prstGeom prst="rect">
            <a:avLst/>
          </a:prstGeom>
          <a:noFill/>
        </p:spPr>
        <p:txBody>
          <a:bodyPr wrap="square" rtlCol="0">
            <a:spAutoFit/>
          </a:bodyPr>
          <a:lstStyle/>
          <a:p>
            <a:pPr algn="ctr"/>
            <a:r>
              <a:rPr lang="en-US" dirty="0"/>
              <a:t>Unsure</a:t>
            </a:r>
          </a:p>
        </p:txBody>
      </p:sp>
      <p:sp>
        <p:nvSpPr>
          <p:cNvPr id="10" name="TextBox 9"/>
          <p:cNvSpPr txBox="1"/>
          <p:nvPr/>
        </p:nvSpPr>
        <p:spPr>
          <a:xfrm>
            <a:off x="6632894" y="2607124"/>
            <a:ext cx="1528384" cy="369332"/>
          </a:xfrm>
          <a:prstGeom prst="rect">
            <a:avLst/>
          </a:prstGeom>
          <a:noFill/>
        </p:spPr>
        <p:txBody>
          <a:bodyPr wrap="square" rtlCol="0">
            <a:spAutoFit/>
          </a:bodyPr>
          <a:lstStyle/>
          <a:p>
            <a:pPr algn="ctr"/>
            <a:r>
              <a:rPr lang="en-US"/>
              <a:t>concerned </a:t>
            </a:r>
          </a:p>
        </p:txBody>
      </p:sp>
      <p:pic>
        <p:nvPicPr>
          <p:cNvPr id="11" name="Picture 10"/>
          <p:cNvPicPr>
            <a:picLocks noChangeAspect="1"/>
          </p:cNvPicPr>
          <p:nvPr/>
        </p:nvPicPr>
        <p:blipFill>
          <a:blip r:embed="rId5"/>
          <a:stretch>
            <a:fillRect/>
          </a:stretch>
        </p:blipFill>
        <p:spPr>
          <a:xfrm>
            <a:off x="6606510" y="2986712"/>
            <a:ext cx="1752743" cy="1763302"/>
          </a:xfrm>
          <a:prstGeom prst="rect">
            <a:avLst/>
          </a:prstGeom>
        </p:spPr>
      </p:pic>
      <p:sp>
        <p:nvSpPr>
          <p:cNvPr id="12" name="TextBox 11"/>
          <p:cNvSpPr txBox="1"/>
          <p:nvPr/>
        </p:nvSpPr>
        <p:spPr>
          <a:xfrm>
            <a:off x="998978" y="4743190"/>
            <a:ext cx="921224" cy="923330"/>
          </a:xfrm>
          <a:prstGeom prst="rect">
            <a:avLst/>
          </a:prstGeom>
          <a:noFill/>
        </p:spPr>
        <p:txBody>
          <a:bodyPr wrap="square" rtlCol="0">
            <a:spAutoFit/>
          </a:bodyPr>
          <a:lstStyle/>
          <a:p>
            <a:pPr algn="ctr"/>
            <a:r>
              <a:rPr lang="en-US" sz="5400"/>
              <a:t>1</a:t>
            </a:r>
          </a:p>
        </p:txBody>
      </p:sp>
      <p:sp>
        <p:nvSpPr>
          <p:cNvPr id="13" name="TextBox 12"/>
          <p:cNvSpPr txBox="1"/>
          <p:nvPr/>
        </p:nvSpPr>
        <p:spPr>
          <a:xfrm>
            <a:off x="7019225" y="4739234"/>
            <a:ext cx="921224" cy="923330"/>
          </a:xfrm>
          <a:prstGeom prst="rect">
            <a:avLst/>
          </a:prstGeom>
          <a:noFill/>
        </p:spPr>
        <p:txBody>
          <a:bodyPr wrap="square" rtlCol="0">
            <a:spAutoFit/>
          </a:bodyPr>
          <a:lstStyle/>
          <a:p>
            <a:pPr algn="ctr"/>
            <a:r>
              <a:rPr lang="en-US" sz="5400"/>
              <a:t>3</a:t>
            </a:r>
          </a:p>
        </p:txBody>
      </p:sp>
      <p:sp>
        <p:nvSpPr>
          <p:cNvPr id="14" name="TextBox 13"/>
          <p:cNvSpPr txBox="1"/>
          <p:nvPr/>
        </p:nvSpPr>
        <p:spPr>
          <a:xfrm>
            <a:off x="4036326" y="4812362"/>
            <a:ext cx="921224" cy="923330"/>
          </a:xfrm>
          <a:prstGeom prst="rect">
            <a:avLst/>
          </a:prstGeom>
          <a:noFill/>
        </p:spPr>
        <p:txBody>
          <a:bodyPr wrap="square" rtlCol="0">
            <a:spAutoFit/>
          </a:bodyPr>
          <a:lstStyle/>
          <a:p>
            <a:pPr algn="ctr"/>
            <a:r>
              <a:rPr lang="en-US" sz="5400"/>
              <a:t>2</a:t>
            </a:r>
          </a:p>
        </p:txBody>
      </p:sp>
      <p:sp>
        <p:nvSpPr>
          <p:cNvPr id="3" name="Title 1">
            <a:extLst>
              <a:ext uri="{FF2B5EF4-FFF2-40B4-BE49-F238E27FC236}">
                <a16:creationId xmlns:a16="http://schemas.microsoft.com/office/drawing/2014/main" id="{754F825B-F74E-43D2-9DD6-44A491E762C6}"/>
              </a:ext>
            </a:extLst>
          </p:cNvPr>
          <p:cNvSpPr txBox="1">
            <a:spLocks/>
          </p:cNvSpPr>
          <p:nvPr/>
        </p:nvSpPr>
        <p:spPr bwMode="auto">
          <a:xfrm>
            <a:off x="554637" y="1146487"/>
            <a:ext cx="8429625"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4000" kern="1200">
                <a:solidFill>
                  <a:schemeClr val="tx1"/>
                </a:solidFill>
                <a:latin typeface="+mj-lt"/>
                <a:ea typeface="+mj-ea"/>
                <a:cs typeface="+mj-cs"/>
              </a:defRPr>
            </a:lvl1pPr>
            <a:lvl2pPr algn="l" defTabSz="457200" rtl="0" eaLnBrk="1" fontAlgn="base" hangingPunct="1">
              <a:spcBef>
                <a:spcPct val="0"/>
              </a:spcBef>
              <a:spcAft>
                <a:spcPct val="0"/>
              </a:spcAft>
              <a:defRPr sz="4000">
                <a:solidFill>
                  <a:schemeClr val="tx1"/>
                </a:solidFill>
                <a:latin typeface="Calibri" charset="0"/>
              </a:defRPr>
            </a:lvl2pPr>
            <a:lvl3pPr algn="l" defTabSz="457200" rtl="0" eaLnBrk="1" fontAlgn="base" hangingPunct="1">
              <a:spcBef>
                <a:spcPct val="0"/>
              </a:spcBef>
              <a:spcAft>
                <a:spcPct val="0"/>
              </a:spcAft>
              <a:defRPr sz="4000">
                <a:solidFill>
                  <a:schemeClr val="tx1"/>
                </a:solidFill>
                <a:latin typeface="Calibri" charset="0"/>
              </a:defRPr>
            </a:lvl3pPr>
            <a:lvl4pPr algn="l" defTabSz="457200" rtl="0" eaLnBrk="1" fontAlgn="base" hangingPunct="1">
              <a:spcBef>
                <a:spcPct val="0"/>
              </a:spcBef>
              <a:spcAft>
                <a:spcPct val="0"/>
              </a:spcAft>
              <a:defRPr sz="4000">
                <a:solidFill>
                  <a:schemeClr val="tx1"/>
                </a:solidFill>
                <a:latin typeface="Calibri" charset="0"/>
              </a:defRPr>
            </a:lvl4pPr>
            <a:lvl5pPr algn="l" defTabSz="457200" rtl="0" eaLnBrk="1" fontAlgn="base" hangingPunct="1">
              <a:spcBef>
                <a:spcPct val="0"/>
              </a:spcBef>
              <a:spcAft>
                <a:spcPct val="0"/>
              </a:spcAft>
              <a:defRPr sz="4000">
                <a:solidFill>
                  <a:schemeClr val="tx1"/>
                </a:solidFill>
                <a:latin typeface="Calibri" charset="0"/>
              </a:defRPr>
            </a:lvl5pPr>
            <a:lvl6pPr marL="457200" algn="l" defTabSz="457200" rtl="0" eaLnBrk="1" fontAlgn="base" hangingPunct="1">
              <a:spcBef>
                <a:spcPct val="0"/>
              </a:spcBef>
              <a:spcAft>
                <a:spcPct val="0"/>
              </a:spcAft>
              <a:defRPr sz="4000">
                <a:solidFill>
                  <a:schemeClr val="tx1"/>
                </a:solidFill>
                <a:latin typeface="Calibri" charset="0"/>
              </a:defRPr>
            </a:lvl6pPr>
            <a:lvl7pPr marL="914400" algn="l" defTabSz="457200" rtl="0" eaLnBrk="1" fontAlgn="base" hangingPunct="1">
              <a:spcBef>
                <a:spcPct val="0"/>
              </a:spcBef>
              <a:spcAft>
                <a:spcPct val="0"/>
              </a:spcAft>
              <a:defRPr sz="4000">
                <a:solidFill>
                  <a:schemeClr val="tx1"/>
                </a:solidFill>
                <a:latin typeface="Calibri" charset="0"/>
              </a:defRPr>
            </a:lvl7pPr>
            <a:lvl8pPr marL="1371600" algn="l" defTabSz="457200" rtl="0" eaLnBrk="1" fontAlgn="base" hangingPunct="1">
              <a:spcBef>
                <a:spcPct val="0"/>
              </a:spcBef>
              <a:spcAft>
                <a:spcPct val="0"/>
              </a:spcAft>
              <a:defRPr sz="4000">
                <a:solidFill>
                  <a:schemeClr val="tx1"/>
                </a:solidFill>
                <a:latin typeface="Calibri" charset="0"/>
              </a:defRPr>
            </a:lvl8pPr>
            <a:lvl9pPr marL="1828800" algn="l" defTabSz="457200" rtl="0" eaLnBrk="1" fontAlgn="base" hangingPunct="1">
              <a:spcBef>
                <a:spcPct val="0"/>
              </a:spcBef>
              <a:spcAft>
                <a:spcPct val="0"/>
              </a:spcAft>
              <a:defRPr sz="4000">
                <a:solidFill>
                  <a:schemeClr val="tx1"/>
                </a:solidFill>
                <a:latin typeface="Calibri" charset="0"/>
              </a:defRPr>
            </a:lvl9pPr>
          </a:lstStyle>
          <a:p>
            <a:r>
              <a:rPr lang="en-US" sz="3000"/>
              <a:t>After the presentation, how familiar are you with the instructional expectations for online learning as we start the 2020-21 school year?</a:t>
            </a:r>
            <a:endParaRPr lang="en-US" sz="3000">
              <a:cs typeface="Calibri"/>
            </a:endParaRPr>
          </a:p>
        </p:txBody>
      </p:sp>
    </p:spTree>
    <p:extLst>
      <p:ext uri="{BB962C8B-B14F-4D97-AF65-F5344CB8AC3E}">
        <p14:creationId xmlns:p14="http://schemas.microsoft.com/office/powerpoint/2010/main" val="34641152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8909E-1417-47C4-8E91-D1388B23F596}"/>
              </a:ext>
            </a:extLst>
          </p:cNvPr>
          <p:cNvSpPr>
            <a:spLocks noGrp="1"/>
          </p:cNvSpPr>
          <p:nvPr>
            <p:ph type="title"/>
          </p:nvPr>
        </p:nvSpPr>
        <p:spPr>
          <a:xfrm>
            <a:off x="157822" y="-69837"/>
            <a:ext cx="8429625" cy="1143000"/>
          </a:xfrm>
        </p:spPr>
        <p:txBody>
          <a:bodyPr/>
          <a:lstStyle/>
          <a:p>
            <a:r>
              <a:rPr lang="en-US">
                <a:cs typeface="Calibri"/>
              </a:rPr>
              <a:t>Q &amp; A Session</a:t>
            </a:r>
            <a:endParaRPr lang="en-US"/>
          </a:p>
        </p:txBody>
      </p:sp>
      <p:sp>
        <p:nvSpPr>
          <p:cNvPr id="3" name="Slide Number Placeholder 2">
            <a:extLst>
              <a:ext uri="{FF2B5EF4-FFF2-40B4-BE49-F238E27FC236}">
                <a16:creationId xmlns:a16="http://schemas.microsoft.com/office/drawing/2014/main" id="{2CAFCBBB-5B1F-4646-ADC6-5633F58578B7}"/>
              </a:ext>
            </a:extLst>
          </p:cNvPr>
          <p:cNvSpPr>
            <a:spLocks noGrp="1"/>
          </p:cNvSpPr>
          <p:nvPr>
            <p:ph type="sldNum" sz="quarter" idx="11"/>
          </p:nvPr>
        </p:nvSpPr>
        <p:spPr/>
        <p:txBody>
          <a:bodyPr/>
          <a:lstStyle/>
          <a:p>
            <a:pPr>
              <a:defRPr/>
            </a:pPr>
            <a:fld id="{804574E0-DB0B-7D42-81A9-32E6CDCEE861}" type="slidenum">
              <a:rPr lang="en-US"/>
              <a:pPr>
                <a:defRPr/>
              </a:pPr>
              <a:t>16</a:t>
            </a:fld>
            <a:endParaRPr lang="en-US"/>
          </a:p>
        </p:txBody>
      </p:sp>
      <p:pic>
        <p:nvPicPr>
          <p:cNvPr id="4" name="Picture 4" descr="A picture containing drawing&#10;&#10;Description automatically generated">
            <a:extLst>
              <a:ext uri="{FF2B5EF4-FFF2-40B4-BE49-F238E27FC236}">
                <a16:creationId xmlns:a16="http://schemas.microsoft.com/office/drawing/2014/main" id="{6EAF1CD3-AEA9-4E9E-A867-A9B6333DA716}"/>
              </a:ext>
            </a:extLst>
          </p:cNvPr>
          <p:cNvPicPr>
            <a:picLocks noChangeAspect="1"/>
          </p:cNvPicPr>
          <p:nvPr/>
        </p:nvPicPr>
        <p:blipFill>
          <a:blip r:embed="rId3"/>
          <a:stretch>
            <a:fillRect/>
          </a:stretch>
        </p:blipFill>
        <p:spPr>
          <a:xfrm>
            <a:off x="2502020" y="1646747"/>
            <a:ext cx="4355620" cy="4484657"/>
          </a:xfrm>
          <a:prstGeom prst="rect">
            <a:avLst/>
          </a:prstGeom>
        </p:spPr>
      </p:pic>
    </p:spTree>
    <p:extLst>
      <p:ext uri="{BB962C8B-B14F-4D97-AF65-F5344CB8AC3E}">
        <p14:creationId xmlns:p14="http://schemas.microsoft.com/office/powerpoint/2010/main" val="25787341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F1AEFF7-5A0D-41D8-B9CD-DBBA5A32A8B2}"/>
              </a:ext>
            </a:extLst>
          </p:cNvPr>
          <p:cNvSpPr>
            <a:spLocks noGrp="1"/>
          </p:cNvSpPr>
          <p:nvPr>
            <p:ph type="sldNum" sz="quarter" idx="11"/>
          </p:nvPr>
        </p:nvSpPr>
        <p:spPr/>
        <p:txBody>
          <a:bodyPr/>
          <a:lstStyle/>
          <a:p>
            <a:pPr>
              <a:defRPr/>
            </a:pPr>
            <a:fld id="{4F7F2505-C90C-5A4F-A55F-15024E589230}" type="slidenum">
              <a:rPr lang="en-US"/>
              <a:pPr>
                <a:defRPr/>
              </a:pPr>
              <a:t>2</a:t>
            </a:fld>
            <a:endParaRPr lang="en-US"/>
          </a:p>
        </p:txBody>
      </p:sp>
      <p:sp>
        <p:nvSpPr>
          <p:cNvPr id="14" name="TextBox 13">
            <a:extLst>
              <a:ext uri="{FF2B5EF4-FFF2-40B4-BE49-F238E27FC236}">
                <a16:creationId xmlns:a16="http://schemas.microsoft.com/office/drawing/2014/main" id="{27750EAF-4B31-4060-B80C-7B56F5E3D0E0}"/>
              </a:ext>
            </a:extLst>
          </p:cNvPr>
          <p:cNvSpPr txBox="1"/>
          <p:nvPr/>
        </p:nvSpPr>
        <p:spPr>
          <a:xfrm>
            <a:off x="8337884" y="6280484"/>
            <a:ext cx="697832" cy="353865"/>
          </a:xfrm>
          <a:prstGeom prst="rect">
            <a:avLst/>
          </a:prstGeom>
          <a:solidFill>
            <a:schemeClr val="bg1"/>
          </a:solidFill>
          <a:ln>
            <a:noFill/>
          </a:ln>
        </p:spPr>
        <p:txBody>
          <a:bodyPr wrap="square" rtlCol="0">
            <a:spAutoFit/>
          </a:bodyPr>
          <a:lstStyle/>
          <a:p>
            <a:endParaRPr lang="en-US" dirty="0"/>
          </a:p>
        </p:txBody>
      </p:sp>
      <p:sp>
        <p:nvSpPr>
          <p:cNvPr id="17" name="Title 1">
            <a:extLst>
              <a:ext uri="{FF2B5EF4-FFF2-40B4-BE49-F238E27FC236}">
                <a16:creationId xmlns:a16="http://schemas.microsoft.com/office/drawing/2014/main" id="{F4071FC5-A80A-4F8A-9DA0-D1B8E842C837}"/>
              </a:ext>
            </a:extLst>
          </p:cNvPr>
          <p:cNvSpPr>
            <a:spLocks noGrp="1"/>
          </p:cNvSpPr>
          <p:nvPr>
            <p:ph type="title"/>
          </p:nvPr>
        </p:nvSpPr>
        <p:spPr>
          <a:xfrm>
            <a:off x="1661962" y="887650"/>
            <a:ext cx="8429625" cy="1143000"/>
          </a:xfrm>
        </p:spPr>
        <p:txBody>
          <a:bodyPr/>
          <a:lstStyle/>
          <a:p>
            <a:r>
              <a:rPr lang="en-US" dirty="0" smtClean="0">
                <a:cs typeface="Calibri"/>
              </a:rPr>
              <a:t>Colony Bend Support Contacts </a:t>
            </a:r>
            <a:endParaRPr lang="en-US" dirty="0"/>
          </a:p>
        </p:txBody>
      </p:sp>
      <p:sp>
        <p:nvSpPr>
          <p:cNvPr id="18" name="Text Placeholder 2">
            <a:extLst>
              <a:ext uri="{FF2B5EF4-FFF2-40B4-BE49-F238E27FC236}">
                <a16:creationId xmlns:a16="http://schemas.microsoft.com/office/drawing/2014/main" id="{1E35E174-40F0-43E5-B587-9E6F4661F970}"/>
              </a:ext>
            </a:extLst>
          </p:cNvPr>
          <p:cNvSpPr>
            <a:spLocks noGrp="1"/>
          </p:cNvSpPr>
          <p:nvPr>
            <p:ph type="body" idx="1"/>
          </p:nvPr>
        </p:nvSpPr>
        <p:spPr>
          <a:xfrm>
            <a:off x="832062" y="1860603"/>
            <a:ext cx="3542861" cy="639762"/>
          </a:xfrm>
        </p:spPr>
        <p:txBody>
          <a:bodyPr/>
          <a:lstStyle/>
          <a:p>
            <a:r>
              <a:rPr lang="en-US" sz="1800" u="sng" dirty="0" smtClean="0">
                <a:cs typeface="Calibri"/>
              </a:rPr>
              <a:t>Shweta Khade</a:t>
            </a:r>
            <a:endParaRPr lang="en-US" sz="1800" u="sng" dirty="0"/>
          </a:p>
        </p:txBody>
      </p:sp>
      <p:sp>
        <p:nvSpPr>
          <p:cNvPr id="19" name="Text Placeholder 2">
            <a:extLst>
              <a:ext uri="{FF2B5EF4-FFF2-40B4-BE49-F238E27FC236}">
                <a16:creationId xmlns:a16="http://schemas.microsoft.com/office/drawing/2014/main" id="{64F7F722-AFB6-4892-8F9A-3E40EEF9657B}"/>
              </a:ext>
            </a:extLst>
          </p:cNvPr>
          <p:cNvSpPr txBox="1">
            <a:spLocks/>
          </p:cNvSpPr>
          <p:nvPr/>
        </p:nvSpPr>
        <p:spPr bwMode="auto">
          <a:xfrm>
            <a:off x="832062" y="2151705"/>
            <a:ext cx="5359188" cy="975096"/>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defTabSz="457200" rtl="0" eaLnBrk="1" fontAlgn="base" hangingPunct="1">
              <a:spcBef>
                <a:spcPct val="20000"/>
              </a:spcBef>
              <a:spcAft>
                <a:spcPct val="0"/>
              </a:spcAft>
              <a:buFont typeface="Arial" charset="0"/>
              <a:buNone/>
              <a:defRPr sz="2400" b="1" kern="1200">
                <a:solidFill>
                  <a:schemeClr val="tx1"/>
                </a:solidFill>
                <a:latin typeface="+mn-lt"/>
                <a:ea typeface="+mn-ea"/>
                <a:cs typeface="+mn-cs"/>
              </a:defRPr>
            </a:lvl1pPr>
            <a:lvl2pPr marL="457200" indent="0" algn="l" defTabSz="457200" rtl="0" eaLnBrk="1" fontAlgn="base" hangingPunct="1">
              <a:spcBef>
                <a:spcPct val="20000"/>
              </a:spcBef>
              <a:spcAft>
                <a:spcPct val="0"/>
              </a:spcAft>
              <a:buFont typeface="Arial" charset="0"/>
              <a:buNone/>
              <a:defRPr sz="2000" b="1" kern="1200">
                <a:solidFill>
                  <a:schemeClr val="tx1"/>
                </a:solidFill>
                <a:latin typeface="+mn-lt"/>
                <a:ea typeface="+mn-ea"/>
                <a:cs typeface="+mn-cs"/>
              </a:defRPr>
            </a:lvl2pPr>
            <a:lvl3pPr marL="914400" indent="0" algn="l" defTabSz="457200" rtl="0" eaLnBrk="1" fontAlgn="base" hangingPunct="1">
              <a:spcBef>
                <a:spcPct val="20000"/>
              </a:spcBef>
              <a:spcAft>
                <a:spcPct val="0"/>
              </a:spcAft>
              <a:buFont typeface="Arial" charset="0"/>
              <a:buNone/>
              <a:defRPr sz="1800" b="1" kern="1200">
                <a:solidFill>
                  <a:schemeClr val="tx1"/>
                </a:solidFill>
                <a:latin typeface="+mn-lt"/>
                <a:ea typeface="+mn-ea"/>
                <a:cs typeface="+mn-cs"/>
              </a:defRPr>
            </a:lvl3pPr>
            <a:lvl4pPr marL="1371600" indent="0" algn="l" defTabSz="457200" rtl="0" eaLnBrk="1" fontAlgn="base" hangingPunct="1">
              <a:spcBef>
                <a:spcPct val="20000"/>
              </a:spcBef>
              <a:spcAft>
                <a:spcPct val="0"/>
              </a:spcAft>
              <a:buFont typeface="Arial" charset="0"/>
              <a:buNone/>
              <a:defRPr sz="1600" b="1" kern="1200">
                <a:solidFill>
                  <a:schemeClr val="tx1"/>
                </a:solidFill>
                <a:latin typeface="+mn-lt"/>
                <a:ea typeface="+mn-ea"/>
                <a:cs typeface="+mn-cs"/>
              </a:defRPr>
            </a:lvl4pPr>
            <a:lvl5pPr marL="1828800" indent="0" algn="l" defTabSz="457200" rtl="0" eaLnBrk="1" fontAlgn="base" hangingPunct="1">
              <a:spcBef>
                <a:spcPct val="20000"/>
              </a:spcBef>
              <a:spcAft>
                <a:spcPct val="0"/>
              </a:spcAft>
              <a:buFont typeface="Arial" charset="0"/>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sz="1800" dirty="0">
                <a:cs typeface="Calibri"/>
              </a:rPr>
              <a:t>Phone </a:t>
            </a:r>
            <a:r>
              <a:rPr lang="en-US" sz="1800" dirty="0" smtClean="0">
                <a:cs typeface="Calibri"/>
              </a:rPr>
              <a:t># 281-634-4082</a:t>
            </a:r>
            <a:endParaRPr lang="en-US" sz="1800" dirty="0">
              <a:cs typeface="Calibri"/>
            </a:endParaRPr>
          </a:p>
          <a:p>
            <a:r>
              <a:rPr lang="en-US" sz="1800" dirty="0">
                <a:cs typeface="Calibri"/>
              </a:rPr>
              <a:t>Email: Shweta.Khade@fortbendisd.com</a:t>
            </a:r>
          </a:p>
        </p:txBody>
      </p:sp>
      <p:sp>
        <p:nvSpPr>
          <p:cNvPr id="20" name="TextBox 19">
            <a:extLst>
              <a:ext uri="{FF2B5EF4-FFF2-40B4-BE49-F238E27FC236}">
                <a16:creationId xmlns:a16="http://schemas.microsoft.com/office/drawing/2014/main" id="{27750EAF-4B31-4060-B80C-7B56F5E3D0E0}"/>
              </a:ext>
            </a:extLst>
          </p:cNvPr>
          <p:cNvSpPr txBox="1"/>
          <p:nvPr/>
        </p:nvSpPr>
        <p:spPr>
          <a:xfrm>
            <a:off x="8337884" y="6280484"/>
            <a:ext cx="697832" cy="353865"/>
          </a:xfrm>
          <a:prstGeom prst="rect">
            <a:avLst/>
          </a:prstGeom>
          <a:solidFill>
            <a:schemeClr val="bg1"/>
          </a:solidFill>
          <a:ln>
            <a:noFill/>
          </a:ln>
        </p:spPr>
        <p:txBody>
          <a:bodyPr wrap="square" rtlCol="0">
            <a:spAutoFit/>
          </a:bodyPr>
          <a:lstStyle/>
          <a:p>
            <a:endParaRPr lang="en-US"/>
          </a:p>
        </p:txBody>
      </p:sp>
      <p:pic>
        <p:nvPicPr>
          <p:cNvPr id="21" name="Picture 2" descr="Colony Bend Elementary header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67" y="984303"/>
            <a:ext cx="1952625" cy="87630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832062" y="3240860"/>
            <a:ext cx="1426673" cy="338554"/>
          </a:xfrm>
          <a:prstGeom prst="rect">
            <a:avLst/>
          </a:prstGeom>
        </p:spPr>
        <p:txBody>
          <a:bodyPr wrap="none">
            <a:spAutoFit/>
          </a:bodyPr>
          <a:lstStyle/>
          <a:p>
            <a:r>
              <a:rPr lang="en-US" sz="1600" b="1" u="sng" dirty="0" smtClean="0">
                <a:cs typeface="Calibri"/>
              </a:rPr>
              <a:t>Karol Hartman</a:t>
            </a:r>
            <a:endParaRPr lang="en-US" sz="1600" b="1" u="sng" dirty="0"/>
          </a:p>
        </p:txBody>
      </p:sp>
      <p:sp>
        <p:nvSpPr>
          <p:cNvPr id="23" name="Text Placeholder 2">
            <a:extLst>
              <a:ext uri="{FF2B5EF4-FFF2-40B4-BE49-F238E27FC236}">
                <a16:creationId xmlns:a16="http://schemas.microsoft.com/office/drawing/2014/main" id="{64F7F722-AFB6-4892-8F9A-3E40EEF9657B}"/>
              </a:ext>
            </a:extLst>
          </p:cNvPr>
          <p:cNvSpPr txBox="1">
            <a:spLocks/>
          </p:cNvSpPr>
          <p:nvPr/>
        </p:nvSpPr>
        <p:spPr bwMode="auto">
          <a:xfrm>
            <a:off x="832062" y="3568601"/>
            <a:ext cx="5359188" cy="656524"/>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defTabSz="457200" rtl="0" eaLnBrk="1" fontAlgn="base" hangingPunct="1">
              <a:spcBef>
                <a:spcPct val="20000"/>
              </a:spcBef>
              <a:spcAft>
                <a:spcPct val="0"/>
              </a:spcAft>
              <a:buFont typeface="Arial" charset="0"/>
              <a:buNone/>
              <a:defRPr sz="2400" b="1" kern="1200">
                <a:solidFill>
                  <a:schemeClr val="tx1"/>
                </a:solidFill>
                <a:latin typeface="+mn-lt"/>
                <a:ea typeface="+mn-ea"/>
                <a:cs typeface="+mn-cs"/>
              </a:defRPr>
            </a:lvl1pPr>
            <a:lvl2pPr marL="457200" indent="0" algn="l" defTabSz="457200" rtl="0" eaLnBrk="1" fontAlgn="base" hangingPunct="1">
              <a:spcBef>
                <a:spcPct val="20000"/>
              </a:spcBef>
              <a:spcAft>
                <a:spcPct val="0"/>
              </a:spcAft>
              <a:buFont typeface="Arial" charset="0"/>
              <a:buNone/>
              <a:defRPr sz="2000" b="1" kern="1200">
                <a:solidFill>
                  <a:schemeClr val="tx1"/>
                </a:solidFill>
                <a:latin typeface="+mn-lt"/>
                <a:ea typeface="+mn-ea"/>
                <a:cs typeface="+mn-cs"/>
              </a:defRPr>
            </a:lvl2pPr>
            <a:lvl3pPr marL="914400" indent="0" algn="l" defTabSz="457200" rtl="0" eaLnBrk="1" fontAlgn="base" hangingPunct="1">
              <a:spcBef>
                <a:spcPct val="20000"/>
              </a:spcBef>
              <a:spcAft>
                <a:spcPct val="0"/>
              </a:spcAft>
              <a:buFont typeface="Arial" charset="0"/>
              <a:buNone/>
              <a:defRPr sz="1800" b="1" kern="1200">
                <a:solidFill>
                  <a:schemeClr val="tx1"/>
                </a:solidFill>
                <a:latin typeface="+mn-lt"/>
                <a:ea typeface="+mn-ea"/>
                <a:cs typeface="+mn-cs"/>
              </a:defRPr>
            </a:lvl3pPr>
            <a:lvl4pPr marL="1371600" indent="0" algn="l" defTabSz="457200" rtl="0" eaLnBrk="1" fontAlgn="base" hangingPunct="1">
              <a:spcBef>
                <a:spcPct val="20000"/>
              </a:spcBef>
              <a:spcAft>
                <a:spcPct val="0"/>
              </a:spcAft>
              <a:buFont typeface="Arial" charset="0"/>
              <a:buNone/>
              <a:defRPr sz="1600" b="1" kern="1200">
                <a:solidFill>
                  <a:schemeClr val="tx1"/>
                </a:solidFill>
                <a:latin typeface="+mn-lt"/>
                <a:ea typeface="+mn-ea"/>
                <a:cs typeface="+mn-cs"/>
              </a:defRPr>
            </a:lvl4pPr>
            <a:lvl5pPr marL="1828800" indent="0" algn="l" defTabSz="457200" rtl="0" eaLnBrk="1" fontAlgn="base" hangingPunct="1">
              <a:spcBef>
                <a:spcPct val="20000"/>
              </a:spcBef>
              <a:spcAft>
                <a:spcPct val="0"/>
              </a:spcAft>
              <a:buFont typeface="Arial" charset="0"/>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sz="1800" dirty="0">
                <a:cs typeface="Calibri"/>
              </a:rPr>
              <a:t>Phone </a:t>
            </a:r>
            <a:r>
              <a:rPr lang="en-US" sz="1800" dirty="0" smtClean="0">
                <a:cs typeface="Calibri"/>
              </a:rPr>
              <a:t># 281-634-4085</a:t>
            </a:r>
            <a:endParaRPr lang="en-US" sz="1800" dirty="0">
              <a:cs typeface="Calibri"/>
            </a:endParaRPr>
          </a:p>
          <a:p>
            <a:r>
              <a:rPr lang="en-US" sz="1800" dirty="0">
                <a:cs typeface="Calibri"/>
              </a:rPr>
              <a:t>Email: </a:t>
            </a:r>
            <a:r>
              <a:rPr lang="en-US" sz="1800" dirty="0" smtClean="0">
                <a:cs typeface="Calibri"/>
              </a:rPr>
              <a:t>Karol.Hartman@fortbendisd.com</a:t>
            </a:r>
            <a:endParaRPr lang="en-US" sz="1800" dirty="0">
              <a:cs typeface="Calibri"/>
            </a:endParaRPr>
          </a:p>
        </p:txBody>
      </p:sp>
      <p:sp>
        <p:nvSpPr>
          <p:cNvPr id="24" name="Text Placeholder 2">
            <a:extLst>
              <a:ext uri="{FF2B5EF4-FFF2-40B4-BE49-F238E27FC236}">
                <a16:creationId xmlns:a16="http://schemas.microsoft.com/office/drawing/2014/main" id="{1E35E174-40F0-43E5-B587-9E6F4661F970}"/>
              </a:ext>
            </a:extLst>
          </p:cNvPr>
          <p:cNvSpPr>
            <a:spLocks noGrp="1"/>
          </p:cNvSpPr>
          <p:nvPr>
            <p:ph type="body" idx="1"/>
          </p:nvPr>
        </p:nvSpPr>
        <p:spPr>
          <a:xfrm>
            <a:off x="832061" y="4055339"/>
            <a:ext cx="3542861" cy="639762"/>
          </a:xfrm>
        </p:spPr>
        <p:txBody>
          <a:bodyPr/>
          <a:lstStyle/>
          <a:p>
            <a:r>
              <a:rPr lang="en-US" sz="1800" u="sng" dirty="0" smtClean="0">
                <a:cs typeface="Calibri"/>
              </a:rPr>
              <a:t>Anagha Machado</a:t>
            </a:r>
            <a:endParaRPr lang="en-US" sz="1800" u="sng" dirty="0"/>
          </a:p>
        </p:txBody>
      </p:sp>
      <p:sp>
        <p:nvSpPr>
          <p:cNvPr id="25" name="Text Placeholder 2">
            <a:extLst>
              <a:ext uri="{FF2B5EF4-FFF2-40B4-BE49-F238E27FC236}">
                <a16:creationId xmlns:a16="http://schemas.microsoft.com/office/drawing/2014/main" id="{64F7F722-AFB6-4892-8F9A-3E40EEF9657B}"/>
              </a:ext>
            </a:extLst>
          </p:cNvPr>
          <p:cNvSpPr txBox="1">
            <a:spLocks/>
          </p:cNvSpPr>
          <p:nvPr/>
        </p:nvSpPr>
        <p:spPr bwMode="auto">
          <a:xfrm>
            <a:off x="832061" y="4327391"/>
            <a:ext cx="5359188" cy="975096"/>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defTabSz="457200" rtl="0" eaLnBrk="1" fontAlgn="base" hangingPunct="1">
              <a:spcBef>
                <a:spcPct val="20000"/>
              </a:spcBef>
              <a:spcAft>
                <a:spcPct val="0"/>
              </a:spcAft>
              <a:buFont typeface="Arial" charset="0"/>
              <a:buNone/>
              <a:defRPr sz="2400" b="1" kern="1200">
                <a:solidFill>
                  <a:schemeClr val="tx1"/>
                </a:solidFill>
                <a:latin typeface="+mn-lt"/>
                <a:ea typeface="+mn-ea"/>
                <a:cs typeface="+mn-cs"/>
              </a:defRPr>
            </a:lvl1pPr>
            <a:lvl2pPr marL="457200" indent="0" algn="l" defTabSz="457200" rtl="0" eaLnBrk="1" fontAlgn="base" hangingPunct="1">
              <a:spcBef>
                <a:spcPct val="20000"/>
              </a:spcBef>
              <a:spcAft>
                <a:spcPct val="0"/>
              </a:spcAft>
              <a:buFont typeface="Arial" charset="0"/>
              <a:buNone/>
              <a:defRPr sz="2000" b="1" kern="1200">
                <a:solidFill>
                  <a:schemeClr val="tx1"/>
                </a:solidFill>
                <a:latin typeface="+mn-lt"/>
                <a:ea typeface="+mn-ea"/>
                <a:cs typeface="+mn-cs"/>
              </a:defRPr>
            </a:lvl2pPr>
            <a:lvl3pPr marL="914400" indent="0" algn="l" defTabSz="457200" rtl="0" eaLnBrk="1" fontAlgn="base" hangingPunct="1">
              <a:spcBef>
                <a:spcPct val="20000"/>
              </a:spcBef>
              <a:spcAft>
                <a:spcPct val="0"/>
              </a:spcAft>
              <a:buFont typeface="Arial" charset="0"/>
              <a:buNone/>
              <a:defRPr sz="1800" b="1" kern="1200">
                <a:solidFill>
                  <a:schemeClr val="tx1"/>
                </a:solidFill>
                <a:latin typeface="+mn-lt"/>
                <a:ea typeface="+mn-ea"/>
                <a:cs typeface="+mn-cs"/>
              </a:defRPr>
            </a:lvl3pPr>
            <a:lvl4pPr marL="1371600" indent="0" algn="l" defTabSz="457200" rtl="0" eaLnBrk="1" fontAlgn="base" hangingPunct="1">
              <a:spcBef>
                <a:spcPct val="20000"/>
              </a:spcBef>
              <a:spcAft>
                <a:spcPct val="0"/>
              </a:spcAft>
              <a:buFont typeface="Arial" charset="0"/>
              <a:buNone/>
              <a:defRPr sz="1600" b="1" kern="1200">
                <a:solidFill>
                  <a:schemeClr val="tx1"/>
                </a:solidFill>
                <a:latin typeface="+mn-lt"/>
                <a:ea typeface="+mn-ea"/>
                <a:cs typeface="+mn-cs"/>
              </a:defRPr>
            </a:lvl4pPr>
            <a:lvl5pPr marL="1828800" indent="0" algn="l" defTabSz="457200" rtl="0" eaLnBrk="1" fontAlgn="base" hangingPunct="1">
              <a:spcBef>
                <a:spcPct val="20000"/>
              </a:spcBef>
              <a:spcAft>
                <a:spcPct val="0"/>
              </a:spcAft>
              <a:buFont typeface="Arial" charset="0"/>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sz="1800" dirty="0">
                <a:cs typeface="Calibri"/>
              </a:rPr>
              <a:t>Phone </a:t>
            </a:r>
            <a:r>
              <a:rPr lang="en-US" sz="1800" dirty="0" smtClean="0">
                <a:cs typeface="Calibri"/>
              </a:rPr>
              <a:t># 281-634-7394</a:t>
            </a:r>
            <a:endParaRPr lang="en-US" sz="1800" dirty="0">
              <a:cs typeface="Calibri"/>
            </a:endParaRPr>
          </a:p>
          <a:p>
            <a:r>
              <a:rPr lang="en-US" sz="1800" dirty="0">
                <a:cs typeface="Calibri"/>
              </a:rPr>
              <a:t>Email: </a:t>
            </a:r>
            <a:r>
              <a:rPr lang="en-US" sz="1800" dirty="0" smtClean="0">
                <a:cs typeface="Calibri"/>
              </a:rPr>
              <a:t>Anagha.Machado@fortbendisd.com</a:t>
            </a:r>
            <a:endParaRPr lang="en-US" sz="1800" dirty="0">
              <a:cs typeface="Calibri"/>
            </a:endParaRPr>
          </a:p>
        </p:txBody>
      </p:sp>
      <p:sp>
        <p:nvSpPr>
          <p:cNvPr id="26" name="Text Placeholder 2">
            <a:extLst>
              <a:ext uri="{FF2B5EF4-FFF2-40B4-BE49-F238E27FC236}">
                <a16:creationId xmlns:a16="http://schemas.microsoft.com/office/drawing/2014/main" id="{1E35E174-40F0-43E5-B587-9E6F4661F970}"/>
              </a:ext>
            </a:extLst>
          </p:cNvPr>
          <p:cNvSpPr>
            <a:spLocks noGrp="1"/>
          </p:cNvSpPr>
          <p:nvPr>
            <p:ph type="body" idx="1"/>
          </p:nvPr>
        </p:nvSpPr>
        <p:spPr>
          <a:xfrm>
            <a:off x="832061" y="5359636"/>
            <a:ext cx="3542861" cy="406041"/>
          </a:xfrm>
        </p:spPr>
        <p:txBody>
          <a:bodyPr/>
          <a:lstStyle/>
          <a:p>
            <a:r>
              <a:rPr lang="en-US" sz="1800" u="sng" dirty="0" smtClean="0">
                <a:cs typeface="Calibri"/>
              </a:rPr>
              <a:t>Angela Moten</a:t>
            </a:r>
            <a:endParaRPr lang="en-US" sz="1800" u="sng" dirty="0"/>
          </a:p>
        </p:txBody>
      </p:sp>
      <p:sp>
        <p:nvSpPr>
          <p:cNvPr id="27" name="Text Placeholder 2">
            <a:extLst>
              <a:ext uri="{FF2B5EF4-FFF2-40B4-BE49-F238E27FC236}">
                <a16:creationId xmlns:a16="http://schemas.microsoft.com/office/drawing/2014/main" id="{64F7F722-AFB6-4892-8F9A-3E40EEF9657B}"/>
              </a:ext>
            </a:extLst>
          </p:cNvPr>
          <p:cNvSpPr txBox="1">
            <a:spLocks/>
          </p:cNvSpPr>
          <p:nvPr/>
        </p:nvSpPr>
        <p:spPr bwMode="auto">
          <a:xfrm>
            <a:off x="832061" y="5457736"/>
            <a:ext cx="5359188" cy="975096"/>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defTabSz="457200" rtl="0" eaLnBrk="1" fontAlgn="base" hangingPunct="1">
              <a:spcBef>
                <a:spcPct val="20000"/>
              </a:spcBef>
              <a:spcAft>
                <a:spcPct val="0"/>
              </a:spcAft>
              <a:buFont typeface="Arial" charset="0"/>
              <a:buNone/>
              <a:defRPr sz="2400" b="1" kern="1200">
                <a:solidFill>
                  <a:schemeClr val="tx1"/>
                </a:solidFill>
                <a:latin typeface="+mn-lt"/>
                <a:ea typeface="+mn-ea"/>
                <a:cs typeface="+mn-cs"/>
              </a:defRPr>
            </a:lvl1pPr>
            <a:lvl2pPr marL="457200" indent="0" algn="l" defTabSz="457200" rtl="0" eaLnBrk="1" fontAlgn="base" hangingPunct="1">
              <a:spcBef>
                <a:spcPct val="20000"/>
              </a:spcBef>
              <a:spcAft>
                <a:spcPct val="0"/>
              </a:spcAft>
              <a:buFont typeface="Arial" charset="0"/>
              <a:buNone/>
              <a:defRPr sz="2000" b="1" kern="1200">
                <a:solidFill>
                  <a:schemeClr val="tx1"/>
                </a:solidFill>
                <a:latin typeface="+mn-lt"/>
                <a:ea typeface="+mn-ea"/>
                <a:cs typeface="+mn-cs"/>
              </a:defRPr>
            </a:lvl2pPr>
            <a:lvl3pPr marL="914400" indent="0" algn="l" defTabSz="457200" rtl="0" eaLnBrk="1" fontAlgn="base" hangingPunct="1">
              <a:spcBef>
                <a:spcPct val="20000"/>
              </a:spcBef>
              <a:spcAft>
                <a:spcPct val="0"/>
              </a:spcAft>
              <a:buFont typeface="Arial" charset="0"/>
              <a:buNone/>
              <a:defRPr sz="1800" b="1" kern="1200">
                <a:solidFill>
                  <a:schemeClr val="tx1"/>
                </a:solidFill>
                <a:latin typeface="+mn-lt"/>
                <a:ea typeface="+mn-ea"/>
                <a:cs typeface="+mn-cs"/>
              </a:defRPr>
            </a:lvl3pPr>
            <a:lvl4pPr marL="1371600" indent="0" algn="l" defTabSz="457200" rtl="0" eaLnBrk="1" fontAlgn="base" hangingPunct="1">
              <a:spcBef>
                <a:spcPct val="20000"/>
              </a:spcBef>
              <a:spcAft>
                <a:spcPct val="0"/>
              </a:spcAft>
              <a:buFont typeface="Arial" charset="0"/>
              <a:buNone/>
              <a:defRPr sz="1600" b="1" kern="1200">
                <a:solidFill>
                  <a:schemeClr val="tx1"/>
                </a:solidFill>
                <a:latin typeface="+mn-lt"/>
                <a:ea typeface="+mn-ea"/>
                <a:cs typeface="+mn-cs"/>
              </a:defRPr>
            </a:lvl4pPr>
            <a:lvl5pPr marL="1828800" indent="0" algn="l" defTabSz="457200" rtl="0" eaLnBrk="1" fontAlgn="base" hangingPunct="1">
              <a:spcBef>
                <a:spcPct val="20000"/>
              </a:spcBef>
              <a:spcAft>
                <a:spcPct val="0"/>
              </a:spcAft>
              <a:buFont typeface="Arial" charset="0"/>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sz="1800" dirty="0">
                <a:cs typeface="Calibri"/>
              </a:rPr>
              <a:t>Phone </a:t>
            </a:r>
            <a:r>
              <a:rPr lang="en-US" sz="1800" dirty="0" smtClean="0">
                <a:cs typeface="Calibri"/>
              </a:rPr>
              <a:t># 281-634-4087</a:t>
            </a:r>
            <a:endParaRPr lang="en-US" sz="1800" dirty="0">
              <a:cs typeface="Calibri"/>
            </a:endParaRPr>
          </a:p>
          <a:p>
            <a:r>
              <a:rPr lang="en-US" sz="1800" dirty="0">
                <a:cs typeface="Calibri"/>
              </a:rPr>
              <a:t>Email: </a:t>
            </a:r>
            <a:r>
              <a:rPr lang="en-US" sz="1800" dirty="0" smtClean="0">
                <a:cs typeface="Calibri"/>
              </a:rPr>
              <a:t>Angela.Moten@fortbendisd.com</a:t>
            </a:r>
            <a:endParaRPr lang="en-US" sz="1800" dirty="0">
              <a:cs typeface="Calibri"/>
            </a:endParaRPr>
          </a:p>
        </p:txBody>
      </p:sp>
    </p:spTree>
    <p:extLst>
      <p:ext uri="{BB962C8B-B14F-4D97-AF65-F5344CB8AC3E}">
        <p14:creationId xmlns:p14="http://schemas.microsoft.com/office/powerpoint/2010/main" val="37911501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How familiar are you with the instructional expectations for online learning as we start the </a:t>
            </a:r>
            <a:br>
              <a:rPr lang="en-US" sz="3000" dirty="0"/>
            </a:br>
            <a:r>
              <a:rPr lang="en-US" sz="3000" dirty="0"/>
              <a:t>2020-21 school year?</a:t>
            </a:r>
            <a:endParaRPr lang="en-US" sz="3000" dirty="0">
              <a:cs typeface="Calibri"/>
            </a:endParaRPr>
          </a:p>
        </p:txBody>
      </p:sp>
      <p:sp>
        <p:nvSpPr>
          <p:cNvPr id="4" name="Slide Number Placeholder 3"/>
          <p:cNvSpPr>
            <a:spLocks noGrp="1"/>
          </p:cNvSpPr>
          <p:nvPr>
            <p:ph type="sldNum" sz="quarter" idx="11"/>
          </p:nvPr>
        </p:nvSpPr>
        <p:spPr/>
        <p:txBody>
          <a:bodyPr/>
          <a:lstStyle/>
          <a:p>
            <a:pPr>
              <a:defRPr/>
            </a:pPr>
            <a:fld id="{0CF0625A-6DA4-2542-A4CE-A3929B575227}" type="slidenum">
              <a:rPr lang="en-US" smtClean="0"/>
              <a:pPr>
                <a:defRPr/>
              </a:pPr>
              <a:t>3</a:t>
            </a:fld>
            <a:endParaRPr lang="en-US"/>
          </a:p>
        </p:txBody>
      </p:sp>
      <p:pic>
        <p:nvPicPr>
          <p:cNvPr id="5" name="Picture 4"/>
          <p:cNvPicPr>
            <a:picLocks noChangeAspect="1"/>
          </p:cNvPicPr>
          <p:nvPr/>
        </p:nvPicPr>
        <p:blipFill>
          <a:blip r:embed="rId3"/>
          <a:stretch>
            <a:fillRect/>
          </a:stretch>
        </p:blipFill>
        <p:spPr>
          <a:xfrm>
            <a:off x="560388" y="3005137"/>
            <a:ext cx="1704975" cy="1762125"/>
          </a:xfrm>
          <a:prstGeom prst="rect">
            <a:avLst/>
          </a:prstGeom>
        </p:spPr>
      </p:pic>
      <p:pic>
        <p:nvPicPr>
          <p:cNvPr id="6" name="Picture 5"/>
          <p:cNvPicPr>
            <a:picLocks noChangeAspect="1"/>
          </p:cNvPicPr>
          <p:nvPr/>
        </p:nvPicPr>
        <p:blipFill>
          <a:blip r:embed="rId4"/>
          <a:stretch>
            <a:fillRect/>
          </a:stretch>
        </p:blipFill>
        <p:spPr>
          <a:xfrm>
            <a:off x="3630163" y="3005137"/>
            <a:ext cx="1733550" cy="1781175"/>
          </a:xfrm>
          <a:prstGeom prst="rect">
            <a:avLst/>
          </a:prstGeom>
        </p:spPr>
      </p:pic>
      <p:sp>
        <p:nvSpPr>
          <p:cNvPr id="8" name="TextBox 7"/>
          <p:cNvSpPr txBox="1"/>
          <p:nvPr/>
        </p:nvSpPr>
        <p:spPr>
          <a:xfrm>
            <a:off x="648683" y="2609755"/>
            <a:ext cx="1528384" cy="369332"/>
          </a:xfrm>
          <a:prstGeom prst="rect">
            <a:avLst/>
          </a:prstGeom>
          <a:noFill/>
        </p:spPr>
        <p:txBody>
          <a:bodyPr wrap="square" rtlCol="0">
            <a:spAutoFit/>
          </a:bodyPr>
          <a:lstStyle/>
          <a:p>
            <a:pPr algn="ctr"/>
            <a:r>
              <a:rPr lang="en-US"/>
              <a:t>Excited </a:t>
            </a:r>
          </a:p>
        </p:txBody>
      </p:sp>
      <p:sp>
        <p:nvSpPr>
          <p:cNvPr id="9" name="TextBox 8"/>
          <p:cNvSpPr txBox="1"/>
          <p:nvPr/>
        </p:nvSpPr>
        <p:spPr>
          <a:xfrm>
            <a:off x="3732746" y="2609755"/>
            <a:ext cx="1528384" cy="369332"/>
          </a:xfrm>
          <a:prstGeom prst="rect">
            <a:avLst/>
          </a:prstGeom>
          <a:noFill/>
        </p:spPr>
        <p:txBody>
          <a:bodyPr wrap="square" rtlCol="0">
            <a:spAutoFit/>
          </a:bodyPr>
          <a:lstStyle/>
          <a:p>
            <a:pPr algn="ctr"/>
            <a:r>
              <a:rPr lang="en-US"/>
              <a:t>Unsure</a:t>
            </a:r>
          </a:p>
        </p:txBody>
      </p:sp>
      <p:sp>
        <p:nvSpPr>
          <p:cNvPr id="10" name="TextBox 9"/>
          <p:cNvSpPr txBox="1"/>
          <p:nvPr/>
        </p:nvSpPr>
        <p:spPr>
          <a:xfrm>
            <a:off x="6632894" y="2607124"/>
            <a:ext cx="1528384" cy="369332"/>
          </a:xfrm>
          <a:prstGeom prst="rect">
            <a:avLst/>
          </a:prstGeom>
          <a:noFill/>
        </p:spPr>
        <p:txBody>
          <a:bodyPr wrap="square" rtlCol="0">
            <a:spAutoFit/>
          </a:bodyPr>
          <a:lstStyle/>
          <a:p>
            <a:pPr algn="ctr"/>
            <a:r>
              <a:rPr lang="en-US"/>
              <a:t>concerned </a:t>
            </a:r>
          </a:p>
        </p:txBody>
      </p:sp>
      <p:pic>
        <p:nvPicPr>
          <p:cNvPr id="11" name="Picture 10"/>
          <p:cNvPicPr>
            <a:picLocks noChangeAspect="1"/>
          </p:cNvPicPr>
          <p:nvPr/>
        </p:nvPicPr>
        <p:blipFill>
          <a:blip r:embed="rId5"/>
          <a:stretch>
            <a:fillRect/>
          </a:stretch>
        </p:blipFill>
        <p:spPr>
          <a:xfrm>
            <a:off x="6606510" y="2986712"/>
            <a:ext cx="1752743" cy="1763302"/>
          </a:xfrm>
          <a:prstGeom prst="rect">
            <a:avLst/>
          </a:prstGeom>
        </p:spPr>
      </p:pic>
      <p:sp>
        <p:nvSpPr>
          <p:cNvPr id="12" name="TextBox 11"/>
          <p:cNvSpPr txBox="1"/>
          <p:nvPr/>
        </p:nvSpPr>
        <p:spPr>
          <a:xfrm>
            <a:off x="998978" y="4743190"/>
            <a:ext cx="921224" cy="923330"/>
          </a:xfrm>
          <a:prstGeom prst="rect">
            <a:avLst/>
          </a:prstGeom>
          <a:noFill/>
        </p:spPr>
        <p:txBody>
          <a:bodyPr wrap="square" rtlCol="0">
            <a:spAutoFit/>
          </a:bodyPr>
          <a:lstStyle/>
          <a:p>
            <a:pPr algn="ctr"/>
            <a:r>
              <a:rPr lang="en-US" sz="5400"/>
              <a:t>1</a:t>
            </a:r>
          </a:p>
        </p:txBody>
      </p:sp>
      <p:sp>
        <p:nvSpPr>
          <p:cNvPr id="13" name="TextBox 12"/>
          <p:cNvSpPr txBox="1"/>
          <p:nvPr/>
        </p:nvSpPr>
        <p:spPr>
          <a:xfrm>
            <a:off x="7019225" y="4739234"/>
            <a:ext cx="921224" cy="923330"/>
          </a:xfrm>
          <a:prstGeom prst="rect">
            <a:avLst/>
          </a:prstGeom>
          <a:noFill/>
        </p:spPr>
        <p:txBody>
          <a:bodyPr wrap="square" rtlCol="0">
            <a:spAutoFit/>
          </a:bodyPr>
          <a:lstStyle/>
          <a:p>
            <a:pPr algn="ctr"/>
            <a:r>
              <a:rPr lang="en-US" sz="5400"/>
              <a:t>3</a:t>
            </a:r>
          </a:p>
        </p:txBody>
      </p:sp>
      <p:sp>
        <p:nvSpPr>
          <p:cNvPr id="14" name="TextBox 13"/>
          <p:cNvSpPr txBox="1"/>
          <p:nvPr/>
        </p:nvSpPr>
        <p:spPr>
          <a:xfrm>
            <a:off x="4036326" y="4812362"/>
            <a:ext cx="921224" cy="923330"/>
          </a:xfrm>
          <a:prstGeom prst="rect">
            <a:avLst/>
          </a:prstGeom>
          <a:noFill/>
        </p:spPr>
        <p:txBody>
          <a:bodyPr wrap="square" rtlCol="0">
            <a:spAutoFit/>
          </a:bodyPr>
          <a:lstStyle/>
          <a:p>
            <a:pPr algn="ctr"/>
            <a:r>
              <a:rPr lang="en-US" sz="5400"/>
              <a:t>2</a:t>
            </a:r>
          </a:p>
        </p:txBody>
      </p:sp>
    </p:spTree>
    <p:extLst>
      <p:ext uri="{BB962C8B-B14F-4D97-AF65-F5344CB8AC3E}">
        <p14:creationId xmlns:p14="http://schemas.microsoft.com/office/powerpoint/2010/main" val="7653666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DB484CD-4E07-854B-AAA4-D6C5ED1E9D22}"/>
              </a:ext>
            </a:extLst>
          </p:cNvPr>
          <p:cNvSpPr>
            <a:spLocks noGrp="1"/>
          </p:cNvSpPr>
          <p:nvPr>
            <p:ph type="sldNum" sz="quarter" idx="11"/>
          </p:nvPr>
        </p:nvSpPr>
        <p:spPr/>
        <p:txBody>
          <a:bodyPr/>
          <a:lstStyle/>
          <a:p>
            <a:pPr>
              <a:defRPr/>
            </a:pPr>
            <a:fld id="{0CF0625A-6DA4-2542-A4CE-A3929B575227}" type="slidenum">
              <a:rPr lang="en-US" smtClean="0"/>
              <a:pPr>
                <a:defRPr/>
              </a:pPr>
              <a:t>4</a:t>
            </a:fld>
            <a:endParaRPr lang="en-US"/>
          </a:p>
        </p:txBody>
      </p:sp>
      <p:sp>
        <p:nvSpPr>
          <p:cNvPr id="12" name="Rectangle 11">
            <a:extLst>
              <a:ext uri="{FF2B5EF4-FFF2-40B4-BE49-F238E27FC236}">
                <a16:creationId xmlns:a16="http://schemas.microsoft.com/office/drawing/2014/main" id="{C066DD2D-83DF-7C47-925A-65C7A072ED3A}"/>
              </a:ext>
            </a:extLst>
          </p:cNvPr>
          <p:cNvSpPr/>
          <p:nvPr/>
        </p:nvSpPr>
        <p:spPr>
          <a:xfrm>
            <a:off x="0" y="759519"/>
            <a:ext cx="9144000" cy="61488"/>
          </a:xfrm>
          <a:prstGeom prst="rect">
            <a:avLst/>
          </a:prstGeom>
          <a:solidFill>
            <a:srgbClr val="7D2A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D2A2B"/>
              </a:solidFill>
            </a:endParaRPr>
          </a:p>
        </p:txBody>
      </p:sp>
      <p:sp>
        <p:nvSpPr>
          <p:cNvPr id="8" name="Title 1">
            <a:extLst>
              <a:ext uri="{FF2B5EF4-FFF2-40B4-BE49-F238E27FC236}">
                <a16:creationId xmlns:a16="http://schemas.microsoft.com/office/drawing/2014/main" id="{9B02147B-8C48-B742-B71B-6B3B5DAB5864}"/>
              </a:ext>
            </a:extLst>
          </p:cNvPr>
          <p:cNvSpPr>
            <a:spLocks noGrp="1"/>
          </p:cNvSpPr>
          <p:nvPr>
            <p:ph type="title"/>
          </p:nvPr>
        </p:nvSpPr>
        <p:spPr>
          <a:xfrm>
            <a:off x="359228" y="1120775"/>
            <a:ext cx="8392886" cy="1063370"/>
          </a:xfrm>
        </p:spPr>
        <p:txBody>
          <a:bodyPr/>
          <a:lstStyle/>
          <a:p>
            <a:r>
              <a:rPr lang="en-US" b="1">
                <a:latin typeface="+mn-lt"/>
              </a:rPr>
              <a:t>Session Goals  </a:t>
            </a:r>
          </a:p>
        </p:txBody>
      </p:sp>
      <p:sp>
        <p:nvSpPr>
          <p:cNvPr id="9" name="Content Placeholder 2">
            <a:extLst>
              <a:ext uri="{FF2B5EF4-FFF2-40B4-BE49-F238E27FC236}">
                <a16:creationId xmlns:a16="http://schemas.microsoft.com/office/drawing/2014/main" id="{2A217E54-75F9-9843-8004-8FBC78574398}"/>
              </a:ext>
            </a:extLst>
          </p:cNvPr>
          <p:cNvSpPr>
            <a:spLocks noGrp="1"/>
          </p:cNvSpPr>
          <p:nvPr>
            <p:ph idx="1"/>
          </p:nvPr>
        </p:nvSpPr>
        <p:spPr>
          <a:xfrm>
            <a:off x="359228" y="2031419"/>
            <a:ext cx="8392886" cy="4070005"/>
          </a:xfrm>
        </p:spPr>
        <p:txBody>
          <a:bodyPr/>
          <a:lstStyle/>
          <a:p>
            <a:r>
              <a:rPr lang="en-US"/>
              <a:t>Provide an overview of the instructional expectations for the 2020-2021 school year, and</a:t>
            </a:r>
          </a:p>
          <a:p>
            <a:r>
              <a:rPr lang="en-US"/>
              <a:t>Provide information about:</a:t>
            </a:r>
          </a:p>
          <a:p>
            <a:pPr lvl="1"/>
            <a:r>
              <a:rPr lang="en-US"/>
              <a:t> the learning framework</a:t>
            </a:r>
            <a:endParaRPr lang="en-US">
              <a:cs typeface="Calibri"/>
            </a:endParaRPr>
          </a:p>
          <a:p>
            <a:pPr lvl="1"/>
            <a:r>
              <a:rPr lang="en-US"/>
              <a:t>remote synchronous and asynchronous instruction </a:t>
            </a:r>
            <a:endParaRPr lang="en-US">
              <a:cs typeface="Calibri"/>
            </a:endParaRPr>
          </a:p>
          <a:p>
            <a:pPr lvl="1"/>
            <a:r>
              <a:rPr lang="en-US"/>
              <a:t>progress monitoring and assessment </a:t>
            </a:r>
          </a:p>
          <a:p>
            <a:pPr lvl="1"/>
            <a:r>
              <a:rPr lang="en-US">
                <a:cs typeface="Calibri"/>
              </a:rPr>
              <a:t>attendance</a:t>
            </a:r>
          </a:p>
        </p:txBody>
      </p:sp>
    </p:spTree>
    <p:extLst>
      <p:ext uri="{BB962C8B-B14F-4D97-AF65-F5344CB8AC3E}">
        <p14:creationId xmlns:p14="http://schemas.microsoft.com/office/powerpoint/2010/main" val="24525812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0CF0625A-6DA4-2542-A4CE-A3929B575227}" type="slidenum">
              <a:rPr lang="en-US" smtClean="0"/>
              <a:pPr>
                <a:defRPr/>
              </a:pPr>
              <a:t>5</a:t>
            </a:fld>
            <a:endParaRPr lang="en-US"/>
          </a:p>
        </p:txBody>
      </p:sp>
      <p:pic>
        <p:nvPicPr>
          <p:cNvPr id="5" name="Picture 4" descr="A screenshot of a cell phone&#10;&#10;Description automatically generated"/>
          <p:cNvPicPr/>
          <p:nvPr/>
        </p:nvPicPr>
        <p:blipFill>
          <a:blip r:embed="rId3" cstate="print">
            <a:extLst>
              <a:ext uri="{28A0092B-C50C-407E-A947-70E740481C1C}">
                <a14:useLocalDpi xmlns:a14="http://schemas.microsoft.com/office/drawing/2010/main" val="0"/>
              </a:ext>
            </a:extLst>
          </a:blip>
          <a:stretch>
            <a:fillRect/>
          </a:stretch>
        </p:blipFill>
        <p:spPr>
          <a:xfrm>
            <a:off x="0" y="807982"/>
            <a:ext cx="9144000" cy="6050018"/>
          </a:xfrm>
          <a:prstGeom prst="rect">
            <a:avLst/>
          </a:prstGeom>
        </p:spPr>
      </p:pic>
      <p:sp>
        <p:nvSpPr>
          <p:cNvPr id="7" name="Title 1"/>
          <p:cNvSpPr>
            <a:spLocks noGrp="1"/>
          </p:cNvSpPr>
          <p:nvPr>
            <p:ph type="title"/>
          </p:nvPr>
        </p:nvSpPr>
        <p:spPr>
          <a:xfrm>
            <a:off x="146957" y="0"/>
            <a:ext cx="6412089" cy="807982"/>
          </a:xfrm>
        </p:spPr>
        <p:txBody>
          <a:bodyPr/>
          <a:lstStyle/>
          <a:p>
            <a:r>
              <a:rPr lang="en-US" sz="2800" dirty="0"/>
              <a:t>Overview </a:t>
            </a:r>
          </a:p>
        </p:txBody>
      </p:sp>
    </p:spTree>
    <p:extLst>
      <p:ext uri="{BB962C8B-B14F-4D97-AF65-F5344CB8AC3E}">
        <p14:creationId xmlns:p14="http://schemas.microsoft.com/office/powerpoint/2010/main" val="39892372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792" y="1078671"/>
            <a:ext cx="8990013" cy="1022470"/>
          </a:xfrm>
        </p:spPr>
        <p:txBody>
          <a:bodyPr/>
          <a:lstStyle/>
          <a:p>
            <a:r>
              <a:rPr lang="en-US" sz="3200"/>
              <a:t>Content will be provided through learning experiences that are: </a:t>
            </a:r>
            <a:r>
              <a:rPr lang="en-US"/>
              <a:t>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64150484"/>
              </p:ext>
            </p:extLst>
          </p:nvPr>
        </p:nvGraphicFramePr>
        <p:xfrm>
          <a:off x="0" y="2390775"/>
          <a:ext cx="9248805" cy="38745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1"/>
          </p:nvPr>
        </p:nvSpPr>
        <p:spPr/>
        <p:txBody>
          <a:bodyPr/>
          <a:lstStyle/>
          <a:p>
            <a:pPr>
              <a:defRPr/>
            </a:pPr>
            <a:fld id="{0CF0625A-6DA4-2542-A4CE-A3929B575227}" type="slidenum">
              <a:rPr lang="en-US" smtClean="0"/>
              <a:pPr>
                <a:defRPr/>
              </a:pPr>
              <a:t>6</a:t>
            </a:fld>
            <a:endParaRPr lang="en-US"/>
          </a:p>
        </p:txBody>
      </p:sp>
      <p:sp>
        <p:nvSpPr>
          <p:cNvPr id="5" name="Title 1"/>
          <p:cNvSpPr txBox="1">
            <a:spLocks/>
          </p:cNvSpPr>
          <p:nvPr/>
        </p:nvSpPr>
        <p:spPr bwMode="auto">
          <a:xfrm>
            <a:off x="143773" y="-6471"/>
            <a:ext cx="6412089" cy="807982"/>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4000" kern="1200">
                <a:solidFill>
                  <a:schemeClr val="tx1"/>
                </a:solidFill>
                <a:latin typeface="+mj-lt"/>
                <a:ea typeface="+mj-ea"/>
                <a:cs typeface="+mj-cs"/>
              </a:defRPr>
            </a:lvl1pPr>
            <a:lvl2pPr algn="l" defTabSz="457200" rtl="0" eaLnBrk="1" fontAlgn="base" hangingPunct="1">
              <a:spcBef>
                <a:spcPct val="0"/>
              </a:spcBef>
              <a:spcAft>
                <a:spcPct val="0"/>
              </a:spcAft>
              <a:defRPr sz="4000">
                <a:solidFill>
                  <a:schemeClr val="tx1"/>
                </a:solidFill>
                <a:latin typeface="Calibri" charset="0"/>
              </a:defRPr>
            </a:lvl2pPr>
            <a:lvl3pPr algn="l" defTabSz="457200" rtl="0" eaLnBrk="1" fontAlgn="base" hangingPunct="1">
              <a:spcBef>
                <a:spcPct val="0"/>
              </a:spcBef>
              <a:spcAft>
                <a:spcPct val="0"/>
              </a:spcAft>
              <a:defRPr sz="4000">
                <a:solidFill>
                  <a:schemeClr val="tx1"/>
                </a:solidFill>
                <a:latin typeface="Calibri" charset="0"/>
              </a:defRPr>
            </a:lvl3pPr>
            <a:lvl4pPr algn="l" defTabSz="457200" rtl="0" eaLnBrk="1" fontAlgn="base" hangingPunct="1">
              <a:spcBef>
                <a:spcPct val="0"/>
              </a:spcBef>
              <a:spcAft>
                <a:spcPct val="0"/>
              </a:spcAft>
              <a:defRPr sz="4000">
                <a:solidFill>
                  <a:schemeClr val="tx1"/>
                </a:solidFill>
                <a:latin typeface="Calibri" charset="0"/>
              </a:defRPr>
            </a:lvl4pPr>
            <a:lvl5pPr algn="l" defTabSz="457200" rtl="0" eaLnBrk="1" fontAlgn="base" hangingPunct="1">
              <a:spcBef>
                <a:spcPct val="0"/>
              </a:spcBef>
              <a:spcAft>
                <a:spcPct val="0"/>
              </a:spcAft>
              <a:defRPr sz="4000">
                <a:solidFill>
                  <a:schemeClr val="tx1"/>
                </a:solidFill>
                <a:latin typeface="Calibri" charset="0"/>
              </a:defRPr>
            </a:lvl5pPr>
            <a:lvl6pPr marL="457200" algn="l" defTabSz="457200" rtl="0" eaLnBrk="1" fontAlgn="base" hangingPunct="1">
              <a:spcBef>
                <a:spcPct val="0"/>
              </a:spcBef>
              <a:spcAft>
                <a:spcPct val="0"/>
              </a:spcAft>
              <a:defRPr sz="4000">
                <a:solidFill>
                  <a:schemeClr val="tx1"/>
                </a:solidFill>
                <a:latin typeface="Calibri" charset="0"/>
              </a:defRPr>
            </a:lvl6pPr>
            <a:lvl7pPr marL="914400" algn="l" defTabSz="457200" rtl="0" eaLnBrk="1" fontAlgn="base" hangingPunct="1">
              <a:spcBef>
                <a:spcPct val="0"/>
              </a:spcBef>
              <a:spcAft>
                <a:spcPct val="0"/>
              </a:spcAft>
              <a:defRPr sz="4000">
                <a:solidFill>
                  <a:schemeClr val="tx1"/>
                </a:solidFill>
                <a:latin typeface="Calibri" charset="0"/>
              </a:defRPr>
            </a:lvl7pPr>
            <a:lvl8pPr marL="1371600" algn="l" defTabSz="457200" rtl="0" eaLnBrk="1" fontAlgn="base" hangingPunct="1">
              <a:spcBef>
                <a:spcPct val="0"/>
              </a:spcBef>
              <a:spcAft>
                <a:spcPct val="0"/>
              </a:spcAft>
              <a:defRPr sz="4000">
                <a:solidFill>
                  <a:schemeClr val="tx1"/>
                </a:solidFill>
                <a:latin typeface="Calibri" charset="0"/>
              </a:defRPr>
            </a:lvl8pPr>
            <a:lvl9pPr marL="1828800" algn="l" defTabSz="457200" rtl="0" eaLnBrk="1" fontAlgn="base" hangingPunct="1">
              <a:spcBef>
                <a:spcPct val="0"/>
              </a:spcBef>
              <a:spcAft>
                <a:spcPct val="0"/>
              </a:spcAft>
              <a:defRPr sz="4000">
                <a:solidFill>
                  <a:schemeClr val="tx1"/>
                </a:solidFill>
                <a:latin typeface="Calibri" charset="0"/>
              </a:defRPr>
            </a:lvl9pPr>
          </a:lstStyle>
          <a:p>
            <a:r>
              <a:rPr lang="en-US" sz="2800"/>
              <a:t>Learning Content </a:t>
            </a:r>
          </a:p>
        </p:txBody>
      </p:sp>
    </p:spTree>
    <p:extLst>
      <p:ext uri="{BB962C8B-B14F-4D97-AF65-F5344CB8AC3E}">
        <p14:creationId xmlns:p14="http://schemas.microsoft.com/office/powerpoint/2010/main" val="40424945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826" y="0"/>
            <a:ext cx="6412089" cy="807982"/>
          </a:xfrm>
        </p:spPr>
        <p:txBody>
          <a:bodyPr/>
          <a:lstStyle/>
          <a:p>
            <a:r>
              <a:rPr lang="en-US" sz="2800" dirty="0"/>
              <a:t>Remote Synchronous</a:t>
            </a:r>
          </a:p>
        </p:txBody>
      </p:sp>
      <p:sp>
        <p:nvSpPr>
          <p:cNvPr id="4" name="Slide Number Placeholder 3"/>
          <p:cNvSpPr>
            <a:spLocks noGrp="1"/>
          </p:cNvSpPr>
          <p:nvPr>
            <p:ph type="sldNum" sz="quarter" idx="11"/>
          </p:nvPr>
        </p:nvSpPr>
        <p:spPr/>
        <p:txBody>
          <a:bodyPr/>
          <a:lstStyle/>
          <a:p>
            <a:pPr>
              <a:defRPr/>
            </a:pPr>
            <a:fld id="{0CF0625A-6DA4-2542-A4CE-A3929B575227}" type="slidenum">
              <a:rPr lang="en-US" smtClean="0"/>
              <a:pPr>
                <a:defRPr/>
              </a:pPr>
              <a:t>7</a:t>
            </a:fld>
            <a:endParaRPr lang="en-US"/>
          </a:p>
        </p:txBody>
      </p:sp>
      <p:pic>
        <p:nvPicPr>
          <p:cNvPr id="6" name="Picture 5"/>
          <p:cNvPicPr>
            <a:picLocks noChangeAspect="1"/>
          </p:cNvPicPr>
          <p:nvPr/>
        </p:nvPicPr>
        <p:blipFill>
          <a:blip r:embed="rId3"/>
          <a:stretch>
            <a:fillRect/>
          </a:stretch>
        </p:blipFill>
        <p:spPr>
          <a:xfrm>
            <a:off x="1994312" y="919231"/>
            <a:ext cx="4792603" cy="5802244"/>
          </a:xfrm>
          <a:prstGeom prst="rect">
            <a:avLst/>
          </a:prstGeom>
        </p:spPr>
      </p:pic>
    </p:spTree>
    <p:extLst>
      <p:ext uri="{BB962C8B-B14F-4D97-AF65-F5344CB8AC3E}">
        <p14:creationId xmlns:p14="http://schemas.microsoft.com/office/powerpoint/2010/main" val="7833786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0CF0625A-6DA4-2542-A4CE-A3929B575227}" type="slidenum">
              <a:rPr lang="en-US" smtClean="0"/>
              <a:pPr>
                <a:defRPr/>
              </a:pPr>
              <a:t>8</a:t>
            </a:fld>
            <a:endParaRPr lang="en-US"/>
          </a:p>
        </p:txBody>
      </p:sp>
      <p:pic>
        <p:nvPicPr>
          <p:cNvPr id="5" name="Picture 4"/>
          <p:cNvPicPr>
            <a:picLocks noChangeAspect="1"/>
          </p:cNvPicPr>
          <p:nvPr/>
        </p:nvPicPr>
        <p:blipFill>
          <a:blip r:embed="rId3"/>
          <a:stretch>
            <a:fillRect/>
          </a:stretch>
        </p:blipFill>
        <p:spPr>
          <a:xfrm>
            <a:off x="1715911" y="1051623"/>
            <a:ext cx="5461706" cy="5806377"/>
          </a:xfrm>
          <a:prstGeom prst="rect">
            <a:avLst/>
          </a:prstGeom>
        </p:spPr>
      </p:pic>
      <p:sp>
        <p:nvSpPr>
          <p:cNvPr id="6" name="Title 1"/>
          <p:cNvSpPr>
            <a:spLocks noGrp="1"/>
          </p:cNvSpPr>
          <p:nvPr>
            <p:ph type="title"/>
          </p:nvPr>
        </p:nvSpPr>
        <p:spPr>
          <a:xfrm>
            <a:off x="163286" y="0"/>
            <a:ext cx="6412089" cy="807982"/>
          </a:xfrm>
        </p:spPr>
        <p:txBody>
          <a:bodyPr/>
          <a:lstStyle/>
          <a:p>
            <a:r>
              <a:rPr lang="en-US" sz="2800" dirty="0"/>
              <a:t>Remote Asynchronous</a:t>
            </a:r>
          </a:p>
        </p:txBody>
      </p:sp>
    </p:spTree>
    <p:extLst>
      <p:ext uri="{BB962C8B-B14F-4D97-AF65-F5344CB8AC3E}">
        <p14:creationId xmlns:p14="http://schemas.microsoft.com/office/powerpoint/2010/main" val="33993324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Freeform 5"/>
          <p:cNvSpPr>
            <a:spLocks noEditPoints="1"/>
          </p:cNvSpPr>
          <p:nvPr/>
        </p:nvSpPr>
        <p:spPr bwMode="auto">
          <a:xfrm>
            <a:off x="2688385" y="1980798"/>
            <a:ext cx="972913" cy="597688"/>
          </a:xfrm>
          <a:custGeom>
            <a:avLst/>
            <a:gdLst>
              <a:gd name="T0" fmla="*/ 696 w 1197"/>
              <a:gd name="T1" fmla="*/ 373 h 735"/>
              <a:gd name="T2" fmla="*/ 777 w 1197"/>
              <a:gd name="T3" fmla="*/ 396 h 735"/>
              <a:gd name="T4" fmla="*/ 741 w 1197"/>
              <a:gd name="T5" fmla="*/ 337 h 735"/>
              <a:gd name="T6" fmla="*/ 736 w 1197"/>
              <a:gd name="T7" fmla="*/ 75 h 735"/>
              <a:gd name="T8" fmla="*/ 465 w 1197"/>
              <a:gd name="T9" fmla="*/ 343 h 735"/>
              <a:gd name="T10" fmla="*/ 682 w 1197"/>
              <a:gd name="T11" fmla="*/ 184 h 735"/>
              <a:gd name="T12" fmla="*/ 682 w 1197"/>
              <a:gd name="T13" fmla="*/ 234 h 735"/>
              <a:gd name="T14" fmla="*/ 574 w 1197"/>
              <a:gd name="T15" fmla="*/ 209 h 735"/>
              <a:gd name="T16" fmla="*/ 624 w 1197"/>
              <a:gd name="T17" fmla="*/ 209 h 735"/>
              <a:gd name="T18" fmla="*/ 574 w 1197"/>
              <a:gd name="T19" fmla="*/ 209 h 735"/>
              <a:gd name="T20" fmla="*/ 517 w 1197"/>
              <a:gd name="T21" fmla="*/ 184 h 735"/>
              <a:gd name="T22" fmla="*/ 517 w 1197"/>
              <a:gd name="T23" fmla="*/ 234 h 735"/>
              <a:gd name="T24" fmla="*/ 486 w 1197"/>
              <a:gd name="T25" fmla="*/ 384 h 735"/>
              <a:gd name="T26" fmla="*/ 420 w 1197"/>
              <a:gd name="T27" fmla="*/ 381 h 735"/>
              <a:gd name="T28" fmla="*/ 452 w 1197"/>
              <a:gd name="T29" fmla="*/ 356 h 735"/>
              <a:gd name="T30" fmla="*/ 346 w 1197"/>
              <a:gd name="T31" fmla="*/ 405 h 735"/>
              <a:gd name="T32" fmla="*/ 226 w 1197"/>
              <a:gd name="T33" fmla="*/ 530 h 735"/>
              <a:gd name="T34" fmla="*/ 110 w 1197"/>
              <a:gd name="T35" fmla="*/ 399 h 735"/>
              <a:gd name="T36" fmla="*/ 117 w 1197"/>
              <a:gd name="T37" fmla="*/ 299 h 735"/>
              <a:gd name="T38" fmla="*/ 173 w 1197"/>
              <a:gd name="T39" fmla="*/ 225 h 735"/>
              <a:gd name="T40" fmla="*/ 200 w 1197"/>
              <a:gd name="T41" fmla="*/ 211 h 735"/>
              <a:gd name="T42" fmla="*/ 223 w 1197"/>
              <a:gd name="T43" fmla="*/ 206 h 735"/>
              <a:gd name="T44" fmla="*/ 312 w 1197"/>
              <a:gd name="T45" fmla="*/ 246 h 735"/>
              <a:gd name="T46" fmla="*/ 342 w 1197"/>
              <a:gd name="T47" fmla="*/ 361 h 735"/>
              <a:gd name="T48" fmla="*/ 291 w 1197"/>
              <a:gd name="T49" fmla="*/ 727 h 735"/>
              <a:gd name="T50" fmla="*/ 0 w 1197"/>
              <a:gd name="T51" fmla="*/ 620 h 735"/>
              <a:gd name="T52" fmla="*/ 147 w 1197"/>
              <a:gd name="T53" fmla="*/ 517 h 735"/>
              <a:gd name="T54" fmla="*/ 197 w 1197"/>
              <a:gd name="T55" fmla="*/ 674 h 735"/>
              <a:gd name="T56" fmla="*/ 230 w 1197"/>
              <a:gd name="T57" fmla="*/ 554 h 735"/>
              <a:gd name="T58" fmla="*/ 261 w 1197"/>
              <a:gd name="T59" fmla="*/ 674 h 735"/>
              <a:gd name="T60" fmla="*/ 267 w 1197"/>
              <a:gd name="T61" fmla="*/ 655 h 735"/>
              <a:gd name="T62" fmla="*/ 311 w 1197"/>
              <a:gd name="T63" fmla="*/ 519 h 735"/>
              <a:gd name="T64" fmla="*/ 458 w 1197"/>
              <a:gd name="T65" fmla="*/ 620 h 735"/>
              <a:gd name="T66" fmla="*/ 1085 w 1197"/>
              <a:gd name="T67" fmla="*/ 405 h 735"/>
              <a:gd name="T68" fmla="*/ 965 w 1197"/>
              <a:gd name="T69" fmla="*/ 530 h 735"/>
              <a:gd name="T70" fmla="*/ 848 w 1197"/>
              <a:gd name="T71" fmla="*/ 399 h 735"/>
              <a:gd name="T72" fmla="*/ 856 w 1197"/>
              <a:gd name="T73" fmla="*/ 299 h 735"/>
              <a:gd name="T74" fmla="*/ 912 w 1197"/>
              <a:gd name="T75" fmla="*/ 225 h 735"/>
              <a:gd name="T76" fmla="*/ 938 w 1197"/>
              <a:gd name="T77" fmla="*/ 211 h 735"/>
              <a:gd name="T78" fmla="*/ 962 w 1197"/>
              <a:gd name="T79" fmla="*/ 206 h 735"/>
              <a:gd name="T80" fmla="*/ 1051 w 1197"/>
              <a:gd name="T81" fmla="*/ 246 h 735"/>
              <a:gd name="T82" fmla="*/ 1081 w 1197"/>
              <a:gd name="T83" fmla="*/ 361 h 735"/>
              <a:gd name="T84" fmla="*/ 1030 w 1197"/>
              <a:gd name="T85" fmla="*/ 727 h 735"/>
              <a:gd name="T86" fmla="*/ 738 w 1197"/>
              <a:gd name="T87" fmla="*/ 620 h 735"/>
              <a:gd name="T88" fmla="*/ 886 w 1197"/>
              <a:gd name="T89" fmla="*/ 517 h 735"/>
              <a:gd name="T90" fmla="*/ 936 w 1197"/>
              <a:gd name="T91" fmla="*/ 674 h 735"/>
              <a:gd name="T92" fmla="*/ 968 w 1197"/>
              <a:gd name="T93" fmla="*/ 554 h 735"/>
              <a:gd name="T94" fmla="*/ 1000 w 1197"/>
              <a:gd name="T95" fmla="*/ 674 h 735"/>
              <a:gd name="T96" fmla="*/ 1006 w 1197"/>
              <a:gd name="T97" fmla="*/ 655 h 735"/>
              <a:gd name="T98" fmla="*/ 1050 w 1197"/>
              <a:gd name="T99" fmla="*/ 519 h 735"/>
              <a:gd name="T100" fmla="*/ 1197 w 1197"/>
              <a:gd name="T101" fmla="*/ 62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97" h="735">
                <a:moveTo>
                  <a:pt x="465" y="343"/>
                </a:moveTo>
                <a:cubicBezTo>
                  <a:pt x="527" y="406"/>
                  <a:pt x="623" y="416"/>
                  <a:pt x="696" y="373"/>
                </a:cubicBezTo>
                <a:lnTo>
                  <a:pt x="696" y="373"/>
                </a:lnTo>
                <a:cubicBezTo>
                  <a:pt x="725" y="395"/>
                  <a:pt x="756" y="398"/>
                  <a:pt x="777" y="396"/>
                </a:cubicBezTo>
                <a:cubicBezTo>
                  <a:pt x="785" y="395"/>
                  <a:pt x="786" y="385"/>
                  <a:pt x="779" y="382"/>
                </a:cubicBezTo>
                <a:cubicBezTo>
                  <a:pt x="760" y="372"/>
                  <a:pt x="747" y="353"/>
                  <a:pt x="741" y="337"/>
                </a:cubicBezTo>
                <a:lnTo>
                  <a:pt x="743" y="336"/>
                </a:lnTo>
                <a:cubicBezTo>
                  <a:pt x="810" y="261"/>
                  <a:pt x="807" y="146"/>
                  <a:pt x="736" y="75"/>
                </a:cubicBezTo>
                <a:cubicBezTo>
                  <a:pt x="661" y="0"/>
                  <a:pt x="541" y="0"/>
                  <a:pt x="466" y="75"/>
                </a:cubicBezTo>
                <a:cubicBezTo>
                  <a:pt x="390" y="149"/>
                  <a:pt x="390" y="268"/>
                  <a:pt x="465" y="343"/>
                </a:cubicBezTo>
                <a:close/>
                <a:moveTo>
                  <a:pt x="657" y="209"/>
                </a:moveTo>
                <a:cubicBezTo>
                  <a:pt x="657" y="195"/>
                  <a:pt x="668" y="184"/>
                  <a:pt x="682" y="184"/>
                </a:cubicBezTo>
                <a:cubicBezTo>
                  <a:pt x="696" y="184"/>
                  <a:pt x="707" y="195"/>
                  <a:pt x="707" y="209"/>
                </a:cubicBezTo>
                <a:cubicBezTo>
                  <a:pt x="707" y="222"/>
                  <a:pt x="696" y="234"/>
                  <a:pt x="682" y="234"/>
                </a:cubicBezTo>
                <a:cubicBezTo>
                  <a:pt x="668" y="234"/>
                  <a:pt x="657" y="222"/>
                  <a:pt x="657" y="209"/>
                </a:cubicBezTo>
                <a:close/>
                <a:moveTo>
                  <a:pt x="574" y="209"/>
                </a:moveTo>
                <a:cubicBezTo>
                  <a:pt x="574" y="195"/>
                  <a:pt x="586" y="184"/>
                  <a:pt x="599" y="184"/>
                </a:cubicBezTo>
                <a:cubicBezTo>
                  <a:pt x="613" y="184"/>
                  <a:pt x="624" y="195"/>
                  <a:pt x="624" y="209"/>
                </a:cubicBezTo>
                <a:cubicBezTo>
                  <a:pt x="624" y="222"/>
                  <a:pt x="613" y="234"/>
                  <a:pt x="599" y="234"/>
                </a:cubicBezTo>
                <a:cubicBezTo>
                  <a:pt x="586" y="234"/>
                  <a:pt x="574" y="222"/>
                  <a:pt x="574" y="209"/>
                </a:cubicBezTo>
                <a:close/>
                <a:moveTo>
                  <a:pt x="492" y="209"/>
                </a:moveTo>
                <a:cubicBezTo>
                  <a:pt x="492" y="195"/>
                  <a:pt x="503" y="184"/>
                  <a:pt x="517" y="184"/>
                </a:cubicBezTo>
                <a:cubicBezTo>
                  <a:pt x="531" y="184"/>
                  <a:pt x="542" y="195"/>
                  <a:pt x="542" y="209"/>
                </a:cubicBezTo>
                <a:cubicBezTo>
                  <a:pt x="542" y="222"/>
                  <a:pt x="531" y="234"/>
                  <a:pt x="517" y="234"/>
                </a:cubicBezTo>
                <a:cubicBezTo>
                  <a:pt x="503" y="234"/>
                  <a:pt x="492" y="222"/>
                  <a:pt x="492" y="209"/>
                </a:cubicBezTo>
                <a:close/>
                <a:moveTo>
                  <a:pt x="486" y="384"/>
                </a:moveTo>
                <a:cubicBezTo>
                  <a:pt x="462" y="396"/>
                  <a:pt x="438" y="397"/>
                  <a:pt x="422" y="395"/>
                </a:cubicBezTo>
                <a:cubicBezTo>
                  <a:pt x="415" y="393"/>
                  <a:pt x="413" y="384"/>
                  <a:pt x="420" y="381"/>
                </a:cubicBezTo>
                <a:cubicBezTo>
                  <a:pt x="432" y="375"/>
                  <a:pt x="442" y="365"/>
                  <a:pt x="450" y="353"/>
                </a:cubicBezTo>
                <a:cubicBezTo>
                  <a:pt x="451" y="355"/>
                  <a:pt x="451" y="356"/>
                  <a:pt x="452" y="356"/>
                </a:cubicBezTo>
                <a:cubicBezTo>
                  <a:pt x="462" y="366"/>
                  <a:pt x="473" y="376"/>
                  <a:pt x="486" y="384"/>
                </a:cubicBezTo>
                <a:close/>
                <a:moveTo>
                  <a:pt x="346" y="405"/>
                </a:moveTo>
                <a:cubicBezTo>
                  <a:pt x="336" y="441"/>
                  <a:pt x="326" y="442"/>
                  <a:pt x="321" y="439"/>
                </a:cubicBezTo>
                <a:cubicBezTo>
                  <a:pt x="313" y="477"/>
                  <a:pt x="293" y="527"/>
                  <a:pt x="226" y="530"/>
                </a:cubicBezTo>
                <a:cubicBezTo>
                  <a:pt x="157" y="525"/>
                  <a:pt x="136" y="474"/>
                  <a:pt x="130" y="434"/>
                </a:cubicBezTo>
                <a:cubicBezTo>
                  <a:pt x="125" y="434"/>
                  <a:pt x="117" y="425"/>
                  <a:pt x="110" y="399"/>
                </a:cubicBezTo>
                <a:cubicBezTo>
                  <a:pt x="100" y="361"/>
                  <a:pt x="111" y="356"/>
                  <a:pt x="120" y="356"/>
                </a:cubicBezTo>
                <a:cubicBezTo>
                  <a:pt x="112" y="336"/>
                  <a:pt x="112" y="317"/>
                  <a:pt x="117" y="299"/>
                </a:cubicBezTo>
                <a:cubicBezTo>
                  <a:pt x="122" y="277"/>
                  <a:pt x="133" y="261"/>
                  <a:pt x="146" y="247"/>
                </a:cubicBezTo>
                <a:cubicBezTo>
                  <a:pt x="153" y="239"/>
                  <a:pt x="163" y="231"/>
                  <a:pt x="173" y="225"/>
                </a:cubicBezTo>
                <a:cubicBezTo>
                  <a:pt x="181" y="220"/>
                  <a:pt x="190" y="215"/>
                  <a:pt x="200" y="211"/>
                </a:cubicBezTo>
                <a:lnTo>
                  <a:pt x="200" y="211"/>
                </a:lnTo>
                <a:lnTo>
                  <a:pt x="200" y="211"/>
                </a:lnTo>
                <a:cubicBezTo>
                  <a:pt x="207" y="208"/>
                  <a:pt x="215" y="207"/>
                  <a:pt x="223" y="206"/>
                </a:cubicBezTo>
                <a:cubicBezTo>
                  <a:pt x="250" y="203"/>
                  <a:pt x="270" y="210"/>
                  <a:pt x="283" y="218"/>
                </a:cubicBezTo>
                <a:cubicBezTo>
                  <a:pt x="305" y="230"/>
                  <a:pt x="312" y="246"/>
                  <a:pt x="312" y="246"/>
                </a:cubicBezTo>
                <a:cubicBezTo>
                  <a:pt x="312" y="246"/>
                  <a:pt x="366" y="250"/>
                  <a:pt x="342" y="361"/>
                </a:cubicBezTo>
                <a:lnTo>
                  <a:pt x="342" y="361"/>
                </a:lnTo>
                <a:cubicBezTo>
                  <a:pt x="349" y="366"/>
                  <a:pt x="354" y="376"/>
                  <a:pt x="346" y="405"/>
                </a:cubicBezTo>
                <a:close/>
                <a:moveTo>
                  <a:pt x="291" y="727"/>
                </a:moveTo>
                <a:cubicBezTo>
                  <a:pt x="270" y="732"/>
                  <a:pt x="248" y="735"/>
                  <a:pt x="227" y="735"/>
                </a:cubicBezTo>
                <a:cubicBezTo>
                  <a:pt x="135" y="735"/>
                  <a:pt x="51" y="690"/>
                  <a:pt x="0" y="620"/>
                </a:cubicBezTo>
                <a:cubicBezTo>
                  <a:pt x="3" y="597"/>
                  <a:pt x="13" y="572"/>
                  <a:pt x="42" y="565"/>
                </a:cubicBezTo>
                <a:cubicBezTo>
                  <a:pt x="100" y="550"/>
                  <a:pt x="147" y="517"/>
                  <a:pt x="147" y="517"/>
                </a:cubicBezTo>
                <a:lnTo>
                  <a:pt x="191" y="655"/>
                </a:lnTo>
                <a:lnTo>
                  <a:pt x="197" y="674"/>
                </a:lnTo>
                <a:lnTo>
                  <a:pt x="217" y="619"/>
                </a:lnTo>
                <a:cubicBezTo>
                  <a:pt x="168" y="551"/>
                  <a:pt x="230" y="554"/>
                  <a:pt x="230" y="554"/>
                </a:cubicBezTo>
                <a:cubicBezTo>
                  <a:pt x="230" y="554"/>
                  <a:pt x="291" y="551"/>
                  <a:pt x="242" y="619"/>
                </a:cubicBezTo>
                <a:lnTo>
                  <a:pt x="261" y="674"/>
                </a:lnTo>
                <a:lnTo>
                  <a:pt x="267" y="655"/>
                </a:lnTo>
                <a:lnTo>
                  <a:pt x="267" y="655"/>
                </a:lnTo>
                <a:lnTo>
                  <a:pt x="275" y="634"/>
                </a:lnTo>
                <a:lnTo>
                  <a:pt x="311" y="519"/>
                </a:lnTo>
                <a:cubicBezTo>
                  <a:pt x="311" y="519"/>
                  <a:pt x="357" y="551"/>
                  <a:pt x="416" y="566"/>
                </a:cubicBezTo>
                <a:cubicBezTo>
                  <a:pt x="443" y="574"/>
                  <a:pt x="455" y="597"/>
                  <a:pt x="458" y="620"/>
                </a:cubicBezTo>
                <a:cubicBezTo>
                  <a:pt x="416" y="674"/>
                  <a:pt x="357" y="712"/>
                  <a:pt x="291" y="727"/>
                </a:cubicBezTo>
                <a:close/>
                <a:moveTo>
                  <a:pt x="1085" y="405"/>
                </a:moveTo>
                <a:cubicBezTo>
                  <a:pt x="1074" y="441"/>
                  <a:pt x="1065" y="442"/>
                  <a:pt x="1060" y="439"/>
                </a:cubicBezTo>
                <a:cubicBezTo>
                  <a:pt x="1052" y="477"/>
                  <a:pt x="1032" y="527"/>
                  <a:pt x="965" y="530"/>
                </a:cubicBezTo>
                <a:cubicBezTo>
                  <a:pt x="896" y="525"/>
                  <a:pt x="875" y="474"/>
                  <a:pt x="868" y="434"/>
                </a:cubicBezTo>
                <a:cubicBezTo>
                  <a:pt x="863" y="434"/>
                  <a:pt x="856" y="425"/>
                  <a:pt x="848" y="399"/>
                </a:cubicBezTo>
                <a:cubicBezTo>
                  <a:pt x="838" y="361"/>
                  <a:pt x="850" y="356"/>
                  <a:pt x="858" y="356"/>
                </a:cubicBezTo>
                <a:cubicBezTo>
                  <a:pt x="851" y="336"/>
                  <a:pt x="851" y="317"/>
                  <a:pt x="856" y="299"/>
                </a:cubicBezTo>
                <a:cubicBezTo>
                  <a:pt x="861" y="277"/>
                  <a:pt x="872" y="261"/>
                  <a:pt x="885" y="247"/>
                </a:cubicBezTo>
                <a:cubicBezTo>
                  <a:pt x="892" y="239"/>
                  <a:pt x="902" y="231"/>
                  <a:pt x="912" y="225"/>
                </a:cubicBezTo>
                <a:cubicBezTo>
                  <a:pt x="920" y="220"/>
                  <a:pt x="928" y="215"/>
                  <a:pt x="938" y="211"/>
                </a:cubicBezTo>
                <a:lnTo>
                  <a:pt x="938" y="211"/>
                </a:lnTo>
                <a:lnTo>
                  <a:pt x="938" y="211"/>
                </a:lnTo>
                <a:cubicBezTo>
                  <a:pt x="946" y="208"/>
                  <a:pt x="953" y="207"/>
                  <a:pt x="962" y="206"/>
                </a:cubicBezTo>
                <a:cubicBezTo>
                  <a:pt x="988" y="203"/>
                  <a:pt x="1008" y="210"/>
                  <a:pt x="1022" y="218"/>
                </a:cubicBezTo>
                <a:cubicBezTo>
                  <a:pt x="1043" y="230"/>
                  <a:pt x="1051" y="246"/>
                  <a:pt x="1051" y="246"/>
                </a:cubicBezTo>
                <a:cubicBezTo>
                  <a:pt x="1051" y="246"/>
                  <a:pt x="1105" y="250"/>
                  <a:pt x="1081" y="361"/>
                </a:cubicBezTo>
                <a:lnTo>
                  <a:pt x="1081" y="361"/>
                </a:lnTo>
                <a:cubicBezTo>
                  <a:pt x="1088" y="366"/>
                  <a:pt x="1093" y="376"/>
                  <a:pt x="1085" y="405"/>
                </a:cubicBezTo>
                <a:close/>
                <a:moveTo>
                  <a:pt x="1030" y="727"/>
                </a:moveTo>
                <a:cubicBezTo>
                  <a:pt x="1008" y="732"/>
                  <a:pt x="987" y="735"/>
                  <a:pt x="966" y="735"/>
                </a:cubicBezTo>
                <a:cubicBezTo>
                  <a:pt x="873" y="735"/>
                  <a:pt x="790" y="690"/>
                  <a:pt x="738" y="620"/>
                </a:cubicBezTo>
                <a:cubicBezTo>
                  <a:pt x="742" y="597"/>
                  <a:pt x="752" y="572"/>
                  <a:pt x="781" y="565"/>
                </a:cubicBezTo>
                <a:cubicBezTo>
                  <a:pt x="838" y="550"/>
                  <a:pt x="886" y="517"/>
                  <a:pt x="886" y="517"/>
                </a:cubicBezTo>
                <a:lnTo>
                  <a:pt x="930" y="655"/>
                </a:lnTo>
                <a:lnTo>
                  <a:pt x="936" y="674"/>
                </a:lnTo>
                <a:lnTo>
                  <a:pt x="956" y="619"/>
                </a:lnTo>
                <a:cubicBezTo>
                  <a:pt x="907" y="551"/>
                  <a:pt x="968" y="554"/>
                  <a:pt x="968" y="554"/>
                </a:cubicBezTo>
                <a:cubicBezTo>
                  <a:pt x="968" y="554"/>
                  <a:pt x="1030" y="551"/>
                  <a:pt x="981" y="619"/>
                </a:cubicBezTo>
                <a:lnTo>
                  <a:pt x="1000" y="674"/>
                </a:lnTo>
                <a:lnTo>
                  <a:pt x="1006" y="655"/>
                </a:lnTo>
                <a:lnTo>
                  <a:pt x="1006" y="655"/>
                </a:lnTo>
                <a:lnTo>
                  <a:pt x="1013" y="634"/>
                </a:lnTo>
                <a:lnTo>
                  <a:pt x="1050" y="519"/>
                </a:lnTo>
                <a:cubicBezTo>
                  <a:pt x="1050" y="519"/>
                  <a:pt x="1096" y="551"/>
                  <a:pt x="1155" y="566"/>
                </a:cubicBezTo>
                <a:cubicBezTo>
                  <a:pt x="1182" y="574"/>
                  <a:pt x="1193" y="597"/>
                  <a:pt x="1197" y="620"/>
                </a:cubicBezTo>
                <a:cubicBezTo>
                  <a:pt x="1155" y="674"/>
                  <a:pt x="1097" y="712"/>
                  <a:pt x="1030" y="727"/>
                </a:cubicBez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a:solidFill>
                <a:prstClr val="black"/>
              </a:solidFill>
              <a:latin typeface="Arial" panose="020B0604020202020204" pitchFamily="34" charset="0"/>
              <a:cs typeface="Arial" panose="020B0604020202020204" pitchFamily="34" charset="0"/>
            </a:endParaRPr>
          </a:p>
        </p:txBody>
      </p:sp>
      <p:pic>
        <p:nvPicPr>
          <p:cNvPr id="7" name="Picture 6"/>
          <p:cNvPicPr/>
          <p:nvPr/>
        </p:nvPicPr>
        <p:blipFill rotWithShape="1">
          <a:blip r:embed="rId3"/>
          <a:srcRect l="66473" t="32600" r="13304" b="53562"/>
          <a:stretch/>
        </p:blipFill>
        <p:spPr bwMode="auto">
          <a:xfrm>
            <a:off x="464143" y="1207902"/>
            <a:ext cx="5769815" cy="1291598"/>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3"/>
          <a:srcRect l="66392" t="46811" r="13096" b="39351"/>
          <a:stretch/>
        </p:blipFill>
        <p:spPr bwMode="auto">
          <a:xfrm>
            <a:off x="1317090" y="2725511"/>
            <a:ext cx="5769815" cy="1291598"/>
          </a:xfrm>
          <a:prstGeom prst="rect">
            <a:avLst/>
          </a:prstGeom>
          <a:ln>
            <a:noFill/>
          </a:ln>
          <a:extLst>
            <a:ext uri="{53640926-AAD7-44D8-BBD7-CCE9431645EC}">
              <a14:shadowObscured xmlns:a14="http://schemas.microsoft.com/office/drawing/2010/main"/>
            </a:ext>
          </a:extLst>
        </p:spPr>
      </p:pic>
      <p:pic>
        <p:nvPicPr>
          <p:cNvPr id="9" name="Picture 8"/>
          <p:cNvPicPr/>
          <p:nvPr/>
        </p:nvPicPr>
        <p:blipFill rotWithShape="1">
          <a:blip r:embed="rId3"/>
          <a:srcRect l="66433" t="61887" r="13345" b="20442"/>
          <a:stretch/>
        </p:blipFill>
        <p:spPr bwMode="auto">
          <a:xfrm>
            <a:off x="2442580" y="4457458"/>
            <a:ext cx="5769815" cy="2074804"/>
          </a:xfrm>
          <a:prstGeom prst="rect">
            <a:avLst/>
          </a:prstGeom>
          <a:ln>
            <a:noFill/>
          </a:ln>
          <a:extLst>
            <a:ext uri="{53640926-AAD7-44D8-BBD7-CCE9431645EC}">
              <a14:shadowObscured xmlns:a14="http://schemas.microsoft.com/office/drawing/2010/main"/>
            </a:ext>
          </a:extLst>
        </p:spPr>
      </p:pic>
      <p:sp>
        <p:nvSpPr>
          <p:cNvPr id="11" name="TextBox 10">
            <a:extLst>
              <a:ext uri="{FF2B5EF4-FFF2-40B4-BE49-F238E27FC236}">
                <a16:creationId xmlns:a16="http://schemas.microsoft.com/office/drawing/2014/main" id="{75624A0F-5D43-4EC8-A659-32D2419B1A70}"/>
              </a:ext>
            </a:extLst>
          </p:cNvPr>
          <p:cNvSpPr txBox="1"/>
          <p:nvPr/>
        </p:nvSpPr>
        <p:spPr>
          <a:xfrm>
            <a:off x="96057" y="135757"/>
            <a:ext cx="621101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latin typeface="Calibri Light"/>
                <a:cs typeface="Calibri Light"/>
              </a:rPr>
              <a:t>Typical School Week</a:t>
            </a:r>
            <a:endParaRPr lang="en-US" sz="4400">
              <a:latin typeface="Calibri Light"/>
              <a:cs typeface="Calibri Light"/>
            </a:endParaRPr>
          </a:p>
        </p:txBody>
      </p:sp>
      <p:sp>
        <p:nvSpPr>
          <p:cNvPr id="12" name="TextBox 11"/>
          <p:cNvSpPr txBox="1"/>
          <p:nvPr/>
        </p:nvSpPr>
        <p:spPr>
          <a:xfrm>
            <a:off x="8337884" y="6280484"/>
            <a:ext cx="697832" cy="353865"/>
          </a:xfrm>
          <a:prstGeom prst="rect">
            <a:avLst/>
          </a:prstGeom>
          <a:solidFill>
            <a:schemeClr val="bg1"/>
          </a:solidFill>
          <a:ln>
            <a:noFill/>
          </a:ln>
        </p:spPr>
        <p:txBody>
          <a:bodyPr wrap="square" rtlCol="0">
            <a:spAutoFit/>
          </a:bodyPr>
          <a:lstStyle/>
          <a:p>
            <a:endParaRPr lang="en-US"/>
          </a:p>
        </p:txBody>
      </p:sp>
    </p:spTree>
    <p:extLst>
      <p:ext uri="{BB962C8B-B14F-4D97-AF65-F5344CB8AC3E}">
        <p14:creationId xmlns:p14="http://schemas.microsoft.com/office/powerpoint/2010/main" val="22976079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BISD">
      <a:dk1>
        <a:srgbClr val="000000"/>
      </a:dk1>
      <a:lt1>
        <a:srgbClr val="FFFFFF"/>
      </a:lt1>
      <a:dk2>
        <a:srgbClr val="8F2828"/>
      </a:dk2>
      <a:lt2>
        <a:srgbClr val="E1D7C9"/>
      </a:lt2>
      <a:accent1>
        <a:srgbClr val="205178"/>
      </a:accent1>
      <a:accent2>
        <a:srgbClr val="C5692E"/>
      </a:accent2>
      <a:accent3>
        <a:srgbClr val="4F863C"/>
      </a:accent3>
      <a:accent4>
        <a:srgbClr val="76265F"/>
      </a:accent4>
      <a:accent5>
        <a:srgbClr val="0D6F74"/>
      </a:accent5>
      <a:accent6>
        <a:srgbClr val="C39B2E"/>
      </a:accent6>
      <a:hlink>
        <a:srgbClr val="205178"/>
      </a:hlink>
      <a:folHlink>
        <a:srgbClr val="C39B2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7" id="{CAD52E3E-1F4F-F144-B93E-3EA90FD808BF}" vid="{C87BE6F2-FA0A-6745-8504-90B4D30180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E399C6DFB68274E8BD30110DAA82996" ma:contentTypeVersion="13" ma:contentTypeDescription="Create a new document." ma:contentTypeScope="" ma:versionID="9b8ca16efc953580b78bc3d8b29b0df5">
  <xsd:schema xmlns:xsd="http://www.w3.org/2001/XMLSchema" xmlns:xs="http://www.w3.org/2001/XMLSchema" xmlns:p="http://schemas.microsoft.com/office/2006/metadata/properties" xmlns:ns3="a55565d7-a3ae-4d79-acb0-fbdcef607ab2" xmlns:ns4="c1fc73a1-f086-4590-9938-9e356f32e4a0" targetNamespace="http://schemas.microsoft.com/office/2006/metadata/properties" ma:root="true" ma:fieldsID="07ee46bea2cbae8533601e4615f3d5ca" ns3:_="" ns4:_="">
    <xsd:import namespace="a55565d7-a3ae-4d79-acb0-fbdcef607ab2"/>
    <xsd:import namespace="c1fc73a1-f086-4590-9938-9e356f32e4a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5565d7-a3ae-4d79-acb0-fbdcef607ab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fc73a1-f086-4590-9938-9e356f32e4a0"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5C88B1-1104-4947-A2F9-2F6F6C6E7BD7}">
  <ds:schemaRefs>
    <ds:schemaRef ds:uri="c1fc73a1-f086-4590-9938-9e356f32e4a0"/>
    <ds:schemaRef ds:uri="http://purl.org/dc/terms/"/>
    <ds:schemaRef ds:uri="http://purl.org/dc/dcmitype/"/>
    <ds:schemaRef ds:uri="http://schemas.microsoft.com/office/2006/metadata/properties"/>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a55565d7-a3ae-4d79-acb0-fbdcef607ab2"/>
    <ds:schemaRef ds:uri="http://www.w3.org/XML/1998/namespace"/>
  </ds:schemaRefs>
</ds:datastoreItem>
</file>

<file path=customXml/itemProps2.xml><?xml version="1.0" encoding="utf-8"?>
<ds:datastoreItem xmlns:ds="http://schemas.openxmlformats.org/officeDocument/2006/customXml" ds:itemID="{BC234848-D9FA-4A57-B9D4-428DCB0E12AD}">
  <ds:schemaRefs>
    <ds:schemaRef ds:uri="http://schemas.microsoft.com/sharepoint/v3/contenttype/forms"/>
  </ds:schemaRefs>
</ds:datastoreItem>
</file>

<file path=customXml/itemProps3.xml><?xml version="1.0" encoding="utf-8"?>
<ds:datastoreItem xmlns:ds="http://schemas.openxmlformats.org/officeDocument/2006/customXml" ds:itemID="{F04ADD56-A2DA-4F29-9B2F-AA6EF8462F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5565d7-a3ae-4d79-acb0-fbdcef607ab2"/>
    <ds:schemaRef ds:uri="c1fc73a1-f086-4590-9938-9e356f32e4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Leadership Launch 2017 DrDupre-Template</Template>
  <TotalTime>4777</TotalTime>
  <Words>3611</Words>
  <Application>Microsoft Office PowerPoint</Application>
  <PresentationFormat>On-screen Show (4:3)</PresentationFormat>
  <Paragraphs>256</Paragraphs>
  <Slides>16</Slides>
  <Notes>16</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Wingdings</vt:lpstr>
      <vt:lpstr>Office Theme</vt:lpstr>
      <vt:lpstr>Instructional Expectations Parents </vt:lpstr>
      <vt:lpstr>Colony Bend Support Contacts </vt:lpstr>
      <vt:lpstr>How familiar are you with the instructional expectations for online learning as we start the  2020-21 school year?</vt:lpstr>
      <vt:lpstr>Session Goals  </vt:lpstr>
      <vt:lpstr>Overview </vt:lpstr>
      <vt:lpstr>Content will be provided through learning experiences that are:  </vt:lpstr>
      <vt:lpstr>Remote Synchronous</vt:lpstr>
      <vt:lpstr>Remote Asynchronous</vt:lpstr>
      <vt:lpstr>PowerPoint Presentation</vt:lpstr>
      <vt:lpstr>PowerPoint Presentation</vt:lpstr>
      <vt:lpstr>PowerPoint Presentation</vt:lpstr>
      <vt:lpstr>PowerPoint Presentation</vt:lpstr>
      <vt:lpstr>To progress monitor and assess, teachers will:</vt:lpstr>
      <vt:lpstr>Daily Attendance</vt:lpstr>
      <vt:lpstr>PowerPoint Presentation</vt:lpstr>
      <vt:lpstr>Q &amp; A Session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Raziuddin, Jasmine</dc:creator>
  <cp:lastModifiedBy>Hartman, Karol</cp:lastModifiedBy>
  <cp:revision>146</cp:revision>
  <cp:lastPrinted>2017-07-27T14:36:43Z</cp:lastPrinted>
  <dcterms:created xsi:type="dcterms:W3CDTF">2017-07-25T21:10:55Z</dcterms:created>
  <dcterms:modified xsi:type="dcterms:W3CDTF">2020-08-18T00:09:17Z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0x0101003E399C6DFB68274E8BD30110DAA82996</vt:lpwstr>
  </property>
</Properties>
</file>