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7" r:id="rId2"/>
    <p:sldId id="286" r:id="rId3"/>
    <p:sldId id="276" r:id="rId4"/>
    <p:sldId id="258" r:id="rId5"/>
    <p:sldId id="267" r:id="rId6"/>
    <p:sldId id="277" r:id="rId7"/>
    <p:sldId id="259" r:id="rId8"/>
    <p:sldId id="268" r:id="rId9"/>
    <p:sldId id="278" r:id="rId10"/>
    <p:sldId id="260" r:id="rId11"/>
    <p:sldId id="269" r:id="rId12"/>
    <p:sldId id="279" r:id="rId13"/>
    <p:sldId id="261" r:id="rId14"/>
    <p:sldId id="270" r:id="rId15"/>
    <p:sldId id="280" r:id="rId16"/>
    <p:sldId id="264" r:id="rId17"/>
    <p:sldId id="271" r:id="rId18"/>
    <p:sldId id="281" r:id="rId19"/>
    <p:sldId id="262" r:id="rId20"/>
    <p:sldId id="272" r:id="rId21"/>
    <p:sldId id="282" r:id="rId22"/>
    <p:sldId id="263" r:id="rId23"/>
    <p:sldId id="273" r:id="rId24"/>
    <p:sldId id="283" r:id="rId25"/>
    <p:sldId id="265" r:id="rId26"/>
    <p:sldId id="274" r:id="rId27"/>
    <p:sldId id="284" r:id="rId28"/>
    <p:sldId id="266" r:id="rId29"/>
    <p:sldId id="275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603"/>
    <a:srgbClr val="00FFFF"/>
    <a:srgbClr val="996633"/>
    <a:srgbClr val="BD25C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90E41-CE22-BD4E-976A-A417870551F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4C962-FE32-4A41-B24B-E44899983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8C7C-D989-CA49-A720-F46A5D37A12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364-750D-914E-8861-A3B856630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8C7C-D989-CA49-A720-F46A5D37A12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364-750D-914E-8861-A3B856630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2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8C7C-D989-CA49-A720-F46A5D37A12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364-750D-914E-8861-A3B856630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8C7C-D989-CA49-A720-F46A5D37A12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364-750D-914E-8861-A3B856630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7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8C7C-D989-CA49-A720-F46A5D37A12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364-750D-914E-8861-A3B856630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9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8C7C-D989-CA49-A720-F46A5D37A12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364-750D-914E-8861-A3B856630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8C7C-D989-CA49-A720-F46A5D37A12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364-750D-914E-8861-A3B856630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8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8C7C-D989-CA49-A720-F46A5D37A12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364-750D-914E-8861-A3B856630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1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8C7C-D989-CA49-A720-F46A5D37A12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364-750D-914E-8861-A3B856630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8C7C-D989-CA49-A720-F46A5D37A12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364-750D-914E-8861-A3B856630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6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8C7C-D989-CA49-A720-F46A5D37A12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364-750D-914E-8861-A3B856630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2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8C7C-D989-CA49-A720-F46A5D37A12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3364-750D-914E-8861-A3B856630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1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Periodic Table Trends Notes</a:t>
            </a:r>
            <a:endParaRPr lang="en-US" sz="72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2806700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dirty="0" smtClean="0"/>
              <a:t>Please set up Cornell Notes on Page </a:t>
            </a:r>
            <a:r>
              <a:rPr lang="en-US" sz="4400" b="1" dirty="0" smtClean="0"/>
              <a:t>72</a:t>
            </a:r>
            <a:endParaRPr lang="en-US" sz="4400" b="1" dirty="0" smtClean="0"/>
          </a:p>
          <a:p>
            <a:r>
              <a:rPr lang="en-US" sz="4400" b="1" dirty="0" smtClean="0"/>
              <a:t>You will need an extra sheet of paper added to the bottom.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5067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Essential Question:  What does the Periodic Table tell me about the elements?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314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Group 17 Halogens</a:t>
            </a:r>
            <a:endParaRPr lang="en-US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94" y="1600200"/>
            <a:ext cx="8229600" cy="503428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All the elements in this group are non-metals except for </a:t>
            </a:r>
            <a:r>
              <a:rPr lang="en-US" b="1" i="1" dirty="0" smtClean="0">
                <a:latin typeface="Comic Sans MS"/>
                <a:cs typeface="Comic Sans MS"/>
              </a:rPr>
              <a:t>At</a:t>
            </a:r>
            <a:r>
              <a:rPr lang="en-US" dirty="0" smtClean="0">
                <a:latin typeface="Comic Sans MS"/>
                <a:cs typeface="Comic Sans MS"/>
              </a:rPr>
              <a:t> (which is a Metalloid)</a:t>
            </a:r>
          </a:p>
          <a:p>
            <a:r>
              <a:rPr lang="en-US" dirty="0" smtClean="0">
                <a:latin typeface="Comic Sans MS"/>
                <a:cs typeface="Comic Sans MS"/>
              </a:rPr>
              <a:t>7 Valence Electrons</a:t>
            </a:r>
          </a:p>
          <a:p>
            <a:r>
              <a:rPr lang="en-US" dirty="0" smtClean="0">
                <a:latin typeface="Comic Sans MS"/>
                <a:cs typeface="Comic Sans MS"/>
              </a:rPr>
              <a:t>Most </a:t>
            </a:r>
            <a:r>
              <a:rPr lang="en-US" b="1" dirty="0" smtClean="0">
                <a:latin typeface="Comic Sans MS"/>
                <a:cs typeface="Comic Sans MS"/>
              </a:rPr>
              <a:t>reactive</a:t>
            </a:r>
            <a:r>
              <a:rPr lang="en-US" dirty="0" smtClean="0">
                <a:latin typeface="Comic Sans MS"/>
                <a:cs typeface="Comic Sans MS"/>
              </a:rPr>
              <a:t> Non-Metals</a:t>
            </a:r>
          </a:p>
          <a:p>
            <a:r>
              <a:rPr lang="en-US" dirty="0" smtClean="0">
                <a:latin typeface="Comic Sans MS"/>
                <a:cs typeface="Comic Sans MS"/>
              </a:rPr>
              <a:t>Salt-formers</a:t>
            </a:r>
          </a:p>
          <a:p>
            <a:r>
              <a:rPr lang="en-US" dirty="0" smtClean="0">
                <a:latin typeface="Comic Sans MS"/>
                <a:cs typeface="Comic Sans MS"/>
              </a:rPr>
              <a:t>Form some sort of salt with Group 1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NaCl</a:t>
            </a:r>
            <a:r>
              <a:rPr lang="en-US" dirty="0" smtClean="0">
                <a:latin typeface="Comic Sans MS"/>
                <a:cs typeface="Comic Sans MS"/>
              </a:rPr>
              <a:t> (sodium chloride) is table salt    that we put on food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92608">
            <a:off x="7635823" y="2070170"/>
            <a:ext cx="1050979" cy="1484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549">
            <a:off x="7767128" y="180705"/>
            <a:ext cx="1050979" cy="1484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91320">
            <a:off x="433193" y="158931"/>
            <a:ext cx="999224" cy="1411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73905">
            <a:off x="6564063" y="3341771"/>
            <a:ext cx="1050623" cy="1484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71585">
            <a:off x="7749611" y="5206121"/>
            <a:ext cx="1050979" cy="148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0" y="428655"/>
            <a:ext cx="8777220" cy="6429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37034" y="1790866"/>
            <a:ext cx="922011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</a:t>
            </a:r>
            <a:r>
              <a:rPr lang="en-US" sz="2800" b="1" baseline="-25000" dirty="0" smtClean="0">
                <a:solidFill>
                  <a:srgbClr val="996633"/>
                </a:solidFill>
              </a:rPr>
              <a:t>H</a:t>
            </a:r>
          </a:p>
          <a:p>
            <a:pPr algn="ctr"/>
            <a:endParaRPr lang="en-US" sz="300" b="1" dirty="0" smtClean="0"/>
          </a:p>
          <a:p>
            <a:pPr algn="ctr"/>
            <a:endParaRPr lang="en-US" sz="300" b="1" dirty="0"/>
          </a:p>
          <a:p>
            <a:pPr algn="ctr"/>
            <a:endParaRPr lang="en-US" sz="300" b="1" dirty="0" smtClean="0"/>
          </a:p>
          <a:p>
            <a:pPr algn="ctr"/>
            <a:endParaRPr lang="en-US" sz="300" b="1" dirty="0" smtClean="0"/>
          </a:p>
          <a:p>
            <a:pPr algn="ctr"/>
            <a:r>
              <a:rPr lang="en-US" sz="2400" b="1" dirty="0" err="1" smtClean="0"/>
              <a:t>Cl</a:t>
            </a:r>
            <a:r>
              <a:rPr lang="en-US" sz="2800" b="1" baseline="-25000" dirty="0" err="1" smtClean="0">
                <a:solidFill>
                  <a:srgbClr val="996633"/>
                </a:solidFill>
              </a:rPr>
              <a:t>H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700" b="1" dirty="0" smtClean="0"/>
          </a:p>
          <a:p>
            <a:pPr algn="ctr"/>
            <a:endParaRPr lang="en-US" sz="700" b="1" dirty="0" smtClean="0"/>
          </a:p>
          <a:p>
            <a:pPr algn="ctr"/>
            <a:r>
              <a:rPr lang="en-US" sz="2400" b="1" dirty="0" err="1" smtClean="0"/>
              <a:t>Br</a:t>
            </a:r>
            <a:r>
              <a:rPr lang="en-US" sz="2800" b="1" baseline="-25000" dirty="0" err="1" smtClean="0">
                <a:solidFill>
                  <a:srgbClr val="996633"/>
                </a:solidFill>
              </a:rPr>
              <a:t>H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700" b="1" dirty="0" smtClean="0"/>
          </a:p>
          <a:p>
            <a:pPr algn="ctr"/>
            <a:r>
              <a:rPr lang="en-US" sz="2400" b="1" dirty="0" smtClean="0"/>
              <a:t>I</a:t>
            </a:r>
            <a:r>
              <a:rPr lang="en-US" sz="2800" b="1" baseline="-25000" dirty="0" smtClean="0">
                <a:solidFill>
                  <a:srgbClr val="996633"/>
                </a:solidFill>
              </a:rPr>
              <a:t>H</a:t>
            </a:r>
            <a:endParaRPr lang="en-US" sz="2800" b="1" baseline="-25000" dirty="0">
              <a:solidFill>
                <a:srgbClr val="996633"/>
              </a:solidFill>
            </a:endParaRPr>
          </a:p>
          <a:p>
            <a:pPr algn="ctr"/>
            <a:endParaRPr lang="en-US" sz="500" b="1" dirty="0" smtClean="0"/>
          </a:p>
          <a:p>
            <a:pPr algn="ctr"/>
            <a:endParaRPr lang="en-US" sz="500" b="1" dirty="0" smtClean="0"/>
          </a:p>
          <a:p>
            <a:pPr algn="ctr"/>
            <a:r>
              <a:rPr lang="en-US" sz="2400" b="1" dirty="0" err="1" smtClean="0"/>
              <a:t>At</a:t>
            </a:r>
            <a:r>
              <a:rPr lang="en-US" sz="2800" b="1" baseline="-25000" dirty="0" err="1" smtClean="0">
                <a:solidFill>
                  <a:srgbClr val="996633"/>
                </a:solidFill>
              </a:rPr>
              <a:t>H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52921" y="1417637"/>
            <a:ext cx="476206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Mark the Halogens with the letter </a:t>
            </a:r>
            <a:r>
              <a:rPr lang="en-US" sz="2400" b="1" dirty="0" smtClean="0">
                <a:solidFill>
                  <a:srgbClr val="996633"/>
                </a:solidFill>
                <a:latin typeface="Comic Sans MS"/>
                <a:cs typeface="Comic Sans MS"/>
              </a:rPr>
              <a:t>H</a:t>
            </a:r>
            <a:r>
              <a:rPr lang="en-US" sz="2400" b="1" dirty="0" smtClean="0">
                <a:latin typeface="Comic Sans MS"/>
                <a:cs typeface="Comic Sans MS"/>
              </a:rPr>
              <a:t> in the lower right corner.</a:t>
            </a:r>
            <a:endParaRPr lang="en-US" sz="24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58573" y="4453133"/>
            <a:ext cx="2002447" cy="678407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-1" y="428655"/>
            <a:ext cx="2591495" cy="57062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0746" y="27463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Group 17 Halogens</a:t>
            </a:r>
            <a:endParaRPr lang="en-US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474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997" y="256554"/>
            <a:ext cx="7992581" cy="61188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 18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Noble Gases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9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Group 18 Noble Gases</a:t>
            </a:r>
            <a:endParaRPr lang="en-US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45" y="1600200"/>
            <a:ext cx="8229600" cy="50342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All Gases</a:t>
            </a:r>
          </a:p>
          <a:p>
            <a:r>
              <a:rPr lang="en-US" dirty="0" smtClean="0">
                <a:latin typeface="Comic Sans MS"/>
                <a:cs typeface="Comic Sans MS"/>
              </a:rPr>
              <a:t>8 Valence Electrons, except for </a:t>
            </a:r>
            <a:r>
              <a:rPr lang="en-US" b="1" i="1" dirty="0" smtClean="0">
                <a:latin typeface="Comic Sans MS"/>
                <a:cs typeface="Comic Sans MS"/>
              </a:rPr>
              <a:t>He</a:t>
            </a:r>
            <a:r>
              <a:rPr lang="en-US" dirty="0" smtClean="0">
                <a:latin typeface="Comic Sans MS"/>
                <a:cs typeface="Comic Sans MS"/>
              </a:rPr>
              <a:t>     which has 2 Valence Electrons</a:t>
            </a:r>
          </a:p>
          <a:p>
            <a:r>
              <a:rPr lang="en-US" dirty="0" smtClean="0">
                <a:latin typeface="Comic Sans MS"/>
                <a:cs typeface="Comic Sans MS"/>
              </a:rPr>
              <a:t>Rarely combine with other elements since all of their valence electrons are filled… they are </a:t>
            </a:r>
            <a:r>
              <a:rPr lang="en-US" b="1" dirty="0" smtClean="0">
                <a:latin typeface="Comic Sans MS"/>
                <a:cs typeface="Comic Sans MS"/>
              </a:rPr>
              <a:t>non-reactive</a:t>
            </a:r>
          </a:p>
          <a:p>
            <a:r>
              <a:rPr lang="en-US" b="1" i="1" dirty="0" smtClean="0">
                <a:latin typeface="Comic Sans MS"/>
                <a:cs typeface="Comic Sans MS"/>
              </a:rPr>
              <a:t>He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is used for balloons</a:t>
            </a:r>
          </a:p>
          <a:p>
            <a:r>
              <a:rPr lang="en-US" dirty="0" smtClean="0">
                <a:latin typeface="Comic Sans MS"/>
                <a:cs typeface="Comic Sans MS"/>
              </a:rPr>
              <a:t>Neon lights are made from Noble Gases</a:t>
            </a:r>
          </a:p>
          <a:p>
            <a:r>
              <a:rPr lang="en-US" b="1" i="1" dirty="0" err="1" smtClean="0">
                <a:latin typeface="Comic Sans MS"/>
                <a:cs typeface="Comic Sans MS"/>
              </a:rPr>
              <a:t>Ar</a:t>
            </a:r>
            <a:r>
              <a:rPr lang="en-US" dirty="0" smtClean="0">
                <a:latin typeface="Comic Sans MS"/>
                <a:cs typeface="Comic Sans MS"/>
              </a:rPr>
              <a:t> is used to make light bulbs</a:t>
            </a:r>
          </a:p>
          <a:p>
            <a:r>
              <a:rPr lang="en-US" b="1" i="1" dirty="0" smtClean="0">
                <a:latin typeface="Comic Sans MS"/>
                <a:cs typeface="Comic Sans MS"/>
              </a:rPr>
              <a:t>Kr</a:t>
            </a:r>
            <a:r>
              <a:rPr lang="en-US" dirty="0" smtClean="0">
                <a:latin typeface="Comic Sans MS"/>
                <a:cs typeface="Comic Sans MS"/>
              </a:rPr>
              <a:t> lights are used to illuminate          landing strips at airports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4955">
            <a:off x="270602" y="148338"/>
            <a:ext cx="961696" cy="1358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44163">
            <a:off x="7884492" y="153792"/>
            <a:ext cx="967221" cy="1366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7993">
            <a:off x="7535585" y="1480133"/>
            <a:ext cx="961696" cy="1358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434" y="3607099"/>
            <a:ext cx="967221" cy="1366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41470">
            <a:off x="7879235" y="5271175"/>
            <a:ext cx="967221" cy="1366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3026">
            <a:off x="6299075" y="5275897"/>
            <a:ext cx="1023593" cy="13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0" y="428655"/>
            <a:ext cx="8777220" cy="6429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98039" y="1339654"/>
            <a:ext cx="92201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He</a:t>
            </a:r>
            <a:r>
              <a:rPr lang="en-US" sz="2800" b="1" baseline="-25000" dirty="0" err="1" smtClean="0">
                <a:solidFill>
                  <a:srgbClr val="996633"/>
                </a:solidFill>
              </a:rPr>
              <a:t>N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300" b="1" dirty="0" smtClean="0"/>
          </a:p>
          <a:p>
            <a:pPr algn="ctr"/>
            <a:endParaRPr lang="en-US" sz="300" b="1" dirty="0"/>
          </a:p>
          <a:p>
            <a:pPr algn="ctr"/>
            <a:endParaRPr lang="en-US" sz="300" b="1" dirty="0" smtClean="0"/>
          </a:p>
          <a:p>
            <a:pPr algn="ctr"/>
            <a:endParaRPr lang="en-US" sz="300" b="1" dirty="0" smtClean="0"/>
          </a:p>
          <a:p>
            <a:pPr algn="ctr"/>
            <a:r>
              <a:rPr lang="en-US" sz="2400" b="1" dirty="0" err="1" smtClean="0"/>
              <a:t>Ne</a:t>
            </a:r>
            <a:r>
              <a:rPr lang="en-US" sz="2800" b="1" baseline="-25000" dirty="0" err="1">
                <a:solidFill>
                  <a:srgbClr val="996633"/>
                </a:solidFill>
              </a:rPr>
              <a:t>N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700" b="1" dirty="0" smtClean="0"/>
          </a:p>
          <a:p>
            <a:pPr algn="ctr"/>
            <a:r>
              <a:rPr lang="en-US" sz="2400" b="1" dirty="0" err="1" smtClean="0"/>
              <a:t>Ar</a:t>
            </a:r>
            <a:r>
              <a:rPr lang="en-US" sz="2800" b="1" baseline="-25000" dirty="0" err="1">
                <a:solidFill>
                  <a:srgbClr val="996633"/>
                </a:solidFill>
              </a:rPr>
              <a:t>N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700" b="1" dirty="0" smtClean="0"/>
          </a:p>
          <a:p>
            <a:pPr algn="ctr"/>
            <a:endParaRPr lang="en-US" sz="700" b="1" dirty="0" smtClean="0"/>
          </a:p>
          <a:p>
            <a:pPr algn="ctr"/>
            <a:r>
              <a:rPr lang="en-US" sz="2400" b="1" dirty="0" err="1" smtClean="0"/>
              <a:t>Kr</a:t>
            </a:r>
            <a:r>
              <a:rPr lang="en-US" sz="2800" b="1" baseline="-25000" dirty="0" err="1">
                <a:solidFill>
                  <a:srgbClr val="996633"/>
                </a:solidFill>
              </a:rPr>
              <a:t>N</a:t>
            </a:r>
            <a:endParaRPr lang="en-US" sz="2800" b="1" baseline="-25000" dirty="0">
              <a:solidFill>
                <a:srgbClr val="996633"/>
              </a:solidFill>
            </a:endParaRPr>
          </a:p>
          <a:p>
            <a:pPr algn="ctr"/>
            <a:endParaRPr lang="en-US" sz="500" b="1" dirty="0" smtClean="0"/>
          </a:p>
          <a:p>
            <a:pPr algn="ctr"/>
            <a:endParaRPr lang="en-US" sz="500" b="1" dirty="0" smtClean="0"/>
          </a:p>
          <a:p>
            <a:pPr algn="ctr"/>
            <a:r>
              <a:rPr lang="en-US" sz="2400" b="1" dirty="0" err="1" smtClean="0"/>
              <a:t>Xe</a:t>
            </a:r>
            <a:r>
              <a:rPr lang="en-US" sz="2800" b="1" baseline="-25000" dirty="0" err="1" smtClean="0">
                <a:solidFill>
                  <a:srgbClr val="996633"/>
                </a:solidFill>
              </a:rPr>
              <a:t>N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500" b="1" dirty="0" smtClean="0"/>
          </a:p>
          <a:p>
            <a:pPr algn="ctr"/>
            <a:r>
              <a:rPr lang="en-US" sz="2400" b="1" dirty="0" err="1" smtClean="0"/>
              <a:t>Rn</a:t>
            </a:r>
            <a:r>
              <a:rPr lang="en-US" sz="2800" b="1" baseline="-25000" dirty="0" err="1">
                <a:solidFill>
                  <a:srgbClr val="996633"/>
                </a:solidFill>
              </a:rPr>
              <a:t>N</a:t>
            </a:r>
            <a:endParaRPr lang="en-US" sz="2800" b="1" baseline="-25000" dirty="0" smtClean="0"/>
          </a:p>
          <a:p>
            <a:pPr algn="ctr"/>
            <a:endParaRPr lang="en-US" sz="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52921" y="1339654"/>
            <a:ext cx="476206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Mark the Noble Gases with the letter </a:t>
            </a:r>
            <a:r>
              <a:rPr lang="en-US" sz="2400" b="1" dirty="0" smtClean="0">
                <a:solidFill>
                  <a:srgbClr val="996633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latin typeface="Comic Sans MS"/>
                <a:cs typeface="Comic Sans MS"/>
              </a:rPr>
              <a:t> in the lower right corner.</a:t>
            </a:r>
            <a:endParaRPr lang="en-US" sz="24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58573" y="4453133"/>
            <a:ext cx="2002447" cy="678407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3799" y="269083"/>
            <a:ext cx="2305061" cy="57062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6908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Group 18 Noble Gases</a:t>
            </a:r>
            <a:endParaRPr lang="en-US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478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997" y="256554"/>
            <a:ext cx="7992581" cy="61188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Non-Metals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8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Non-Metals</a:t>
            </a:r>
            <a:endParaRPr lang="en-US" b="1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67" y="1600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On the right side of the periodic table, except for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i="1" dirty="0" smtClean="0">
                <a:latin typeface="Comic Sans MS"/>
                <a:cs typeface="Comic Sans MS"/>
              </a:rPr>
              <a:t>H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(the lightest element on Earth)</a:t>
            </a:r>
          </a:p>
          <a:p>
            <a:r>
              <a:rPr lang="en-US" dirty="0" smtClean="0">
                <a:latin typeface="Comic Sans MS"/>
                <a:cs typeface="Comic Sans MS"/>
              </a:rPr>
              <a:t>Usually gases or brittle solids at room temperature</a:t>
            </a:r>
          </a:p>
          <a:p>
            <a:r>
              <a:rPr lang="en-US" dirty="0" smtClean="0">
                <a:latin typeface="Comic Sans MS"/>
                <a:cs typeface="Comic Sans MS"/>
              </a:rPr>
              <a:t>Poor conductors of heat and electricity</a:t>
            </a:r>
          </a:p>
          <a:p>
            <a:r>
              <a:rPr lang="en-US" dirty="0" smtClean="0">
                <a:latin typeface="Comic Sans MS"/>
                <a:cs typeface="Comic Sans MS"/>
              </a:rPr>
              <a:t>Include many elements that               are essential for our lives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8133">
            <a:off x="7966133" y="2688769"/>
            <a:ext cx="971667" cy="1372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134" y="382028"/>
            <a:ext cx="971667" cy="1372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3030">
            <a:off x="6607053" y="154331"/>
            <a:ext cx="971667" cy="1372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8849">
            <a:off x="7671721" y="5125410"/>
            <a:ext cx="971667" cy="1372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59869">
            <a:off x="6121457" y="5121131"/>
            <a:ext cx="971667" cy="1372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7688">
            <a:off x="1215693" y="179074"/>
            <a:ext cx="971667" cy="13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0" y="428655"/>
            <a:ext cx="8777220" cy="64293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99778" y="1378209"/>
            <a:ext cx="517978" cy="3074924"/>
          </a:xfrm>
          <a:prstGeom prst="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2921" y="1410028"/>
            <a:ext cx="476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Color the Non-Metals: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Yellow</a:t>
            </a:r>
            <a:endParaRPr lang="en-US" sz="2400" b="1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58573" y="4453133"/>
            <a:ext cx="2002447" cy="57062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856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Non-Metals</a:t>
            </a:r>
            <a:endParaRPr lang="en-US" b="1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46756" y="1854981"/>
            <a:ext cx="453022" cy="2022097"/>
          </a:xfrm>
          <a:prstGeom prst="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3734" y="1854982"/>
            <a:ext cx="453022" cy="1570886"/>
          </a:xfrm>
          <a:prstGeom prst="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0712" y="1854981"/>
            <a:ext cx="453022" cy="1002693"/>
          </a:xfrm>
          <a:prstGeom prst="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6129" y="1854982"/>
            <a:ext cx="574583" cy="451211"/>
          </a:xfrm>
          <a:prstGeom prst="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3801" y="1420482"/>
            <a:ext cx="451142" cy="451211"/>
          </a:xfrm>
          <a:prstGeom prst="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8039" y="1339654"/>
            <a:ext cx="92201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He</a:t>
            </a:r>
            <a:r>
              <a:rPr lang="en-US" sz="2800" b="1" baseline="-25000" dirty="0" err="1" smtClean="0">
                <a:solidFill>
                  <a:srgbClr val="996633"/>
                </a:solidFill>
              </a:rPr>
              <a:t>N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300" b="1" dirty="0" smtClean="0"/>
          </a:p>
          <a:p>
            <a:pPr algn="ctr"/>
            <a:endParaRPr lang="en-US" sz="300" b="1" dirty="0"/>
          </a:p>
          <a:p>
            <a:pPr algn="ctr"/>
            <a:endParaRPr lang="en-US" sz="300" b="1" dirty="0" smtClean="0"/>
          </a:p>
          <a:p>
            <a:pPr algn="ctr"/>
            <a:endParaRPr lang="en-US" sz="300" b="1" dirty="0" smtClean="0"/>
          </a:p>
          <a:p>
            <a:pPr algn="ctr"/>
            <a:r>
              <a:rPr lang="en-US" sz="2400" b="1" dirty="0" err="1" smtClean="0"/>
              <a:t>Ne</a:t>
            </a:r>
            <a:r>
              <a:rPr lang="en-US" sz="2800" b="1" baseline="-25000" dirty="0" err="1">
                <a:solidFill>
                  <a:srgbClr val="996633"/>
                </a:solidFill>
              </a:rPr>
              <a:t>N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700" b="1" dirty="0" smtClean="0"/>
          </a:p>
          <a:p>
            <a:pPr algn="ctr"/>
            <a:r>
              <a:rPr lang="en-US" sz="2400" b="1" dirty="0" err="1" smtClean="0"/>
              <a:t>Ar</a:t>
            </a:r>
            <a:r>
              <a:rPr lang="en-US" sz="2800" b="1" baseline="-25000" dirty="0" err="1">
                <a:solidFill>
                  <a:srgbClr val="996633"/>
                </a:solidFill>
              </a:rPr>
              <a:t>N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700" b="1" dirty="0" smtClean="0"/>
          </a:p>
          <a:p>
            <a:pPr algn="ctr"/>
            <a:endParaRPr lang="en-US" sz="700" b="1" dirty="0" smtClean="0"/>
          </a:p>
          <a:p>
            <a:pPr algn="ctr"/>
            <a:r>
              <a:rPr lang="en-US" sz="2400" b="1" dirty="0" err="1" smtClean="0"/>
              <a:t>Kr</a:t>
            </a:r>
            <a:r>
              <a:rPr lang="en-US" sz="2800" b="1" baseline="-25000" dirty="0" err="1">
                <a:solidFill>
                  <a:srgbClr val="996633"/>
                </a:solidFill>
              </a:rPr>
              <a:t>N</a:t>
            </a:r>
            <a:endParaRPr lang="en-US" sz="2800" b="1" baseline="-25000" dirty="0">
              <a:solidFill>
                <a:srgbClr val="996633"/>
              </a:solidFill>
            </a:endParaRPr>
          </a:p>
          <a:p>
            <a:pPr algn="ctr"/>
            <a:endParaRPr lang="en-US" sz="500" b="1" dirty="0" smtClean="0"/>
          </a:p>
          <a:p>
            <a:pPr algn="ctr"/>
            <a:endParaRPr lang="en-US" sz="500" b="1" dirty="0" smtClean="0"/>
          </a:p>
          <a:p>
            <a:pPr algn="ctr"/>
            <a:r>
              <a:rPr lang="en-US" sz="2400" b="1" dirty="0" err="1" smtClean="0"/>
              <a:t>Xe</a:t>
            </a:r>
            <a:r>
              <a:rPr lang="en-US" sz="2800" b="1" baseline="-25000" dirty="0" err="1" smtClean="0">
                <a:solidFill>
                  <a:srgbClr val="996633"/>
                </a:solidFill>
              </a:rPr>
              <a:t>N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500" b="1" dirty="0" smtClean="0"/>
          </a:p>
          <a:p>
            <a:pPr algn="ctr"/>
            <a:r>
              <a:rPr lang="en-US" sz="2400" b="1" dirty="0" err="1" smtClean="0"/>
              <a:t>Rn</a:t>
            </a:r>
            <a:r>
              <a:rPr lang="en-US" sz="2800" b="1" baseline="-25000" dirty="0" err="1">
                <a:solidFill>
                  <a:srgbClr val="996633"/>
                </a:solidFill>
              </a:rPr>
              <a:t>N</a:t>
            </a:r>
            <a:endParaRPr lang="en-US" sz="2800" b="1" baseline="-25000" dirty="0" smtClean="0"/>
          </a:p>
          <a:p>
            <a:pPr algn="ctr"/>
            <a:endParaRPr lang="en-US" sz="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37034" y="1790866"/>
            <a:ext cx="922011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</a:t>
            </a:r>
            <a:r>
              <a:rPr lang="en-US" sz="2800" b="1" baseline="-25000" dirty="0" smtClean="0">
                <a:solidFill>
                  <a:srgbClr val="996633"/>
                </a:solidFill>
              </a:rPr>
              <a:t>H</a:t>
            </a:r>
          </a:p>
          <a:p>
            <a:pPr algn="ctr"/>
            <a:endParaRPr lang="en-US" sz="300" b="1" dirty="0" smtClean="0"/>
          </a:p>
          <a:p>
            <a:pPr algn="ctr"/>
            <a:endParaRPr lang="en-US" sz="300" b="1" dirty="0"/>
          </a:p>
          <a:p>
            <a:pPr algn="ctr"/>
            <a:endParaRPr lang="en-US" sz="300" b="1" dirty="0" smtClean="0"/>
          </a:p>
          <a:p>
            <a:pPr algn="ctr"/>
            <a:endParaRPr lang="en-US" sz="300" b="1" dirty="0" smtClean="0"/>
          </a:p>
          <a:p>
            <a:pPr algn="ctr"/>
            <a:r>
              <a:rPr lang="en-US" sz="2400" b="1" dirty="0" err="1" smtClean="0"/>
              <a:t>Cl</a:t>
            </a:r>
            <a:r>
              <a:rPr lang="en-US" sz="2800" b="1" baseline="-25000" dirty="0" err="1" smtClean="0">
                <a:solidFill>
                  <a:srgbClr val="996633"/>
                </a:solidFill>
              </a:rPr>
              <a:t>H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700" b="1" dirty="0" smtClean="0"/>
          </a:p>
          <a:p>
            <a:pPr algn="ctr"/>
            <a:endParaRPr lang="en-US" sz="700" b="1" dirty="0" smtClean="0"/>
          </a:p>
          <a:p>
            <a:pPr algn="ctr"/>
            <a:r>
              <a:rPr lang="en-US" sz="2400" b="1" dirty="0" err="1" smtClean="0"/>
              <a:t>Br</a:t>
            </a:r>
            <a:r>
              <a:rPr lang="en-US" sz="2800" b="1" baseline="-25000" dirty="0" err="1" smtClean="0">
                <a:solidFill>
                  <a:srgbClr val="996633"/>
                </a:solidFill>
              </a:rPr>
              <a:t>H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700" b="1" dirty="0" smtClean="0"/>
          </a:p>
          <a:p>
            <a:pPr algn="ctr"/>
            <a:r>
              <a:rPr lang="en-US" sz="2400" b="1" dirty="0" smtClean="0"/>
              <a:t>I</a:t>
            </a:r>
            <a:r>
              <a:rPr lang="en-US" sz="2800" b="1" baseline="-25000" dirty="0" smtClean="0">
                <a:solidFill>
                  <a:srgbClr val="996633"/>
                </a:solidFill>
              </a:rPr>
              <a:t>H</a:t>
            </a:r>
            <a:endParaRPr lang="en-US" sz="2800" b="1" baseline="-25000" dirty="0">
              <a:solidFill>
                <a:srgbClr val="996633"/>
              </a:solidFill>
            </a:endParaRPr>
          </a:p>
          <a:p>
            <a:pPr algn="ctr"/>
            <a:endParaRPr lang="en-US" sz="500" b="1" dirty="0" smtClean="0"/>
          </a:p>
          <a:p>
            <a:pPr algn="ctr"/>
            <a:endParaRPr lang="en-US" sz="500" b="1" dirty="0" smtClean="0"/>
          </a:p>
          <a:p>
            <a:pPr algn="ctr"/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25666" y="1841001"/>
            <a:ext cx="92201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300" b="1" dirty="0" smtClean="0"/>
          </a:p>
          <a:p>
            <a:pPr algn="ctr"/>
            <a:endParaRPr lang="en-US" sz="300" b="1" dirty="0"/>
          </a:p>
          <a:p>
            <a:pPr algn="ctr"/>
            <a:endParaRPr lang="en-US" sz="300" b="1" dirty="0" smtClean="0"/>
          </a:p>
          <a:p>
            <a:pPr algn="ctr"/>
            <a:endParaRPr lang="en-US" sz="300" b="1" dirty="0" smtClean="0"/>
          </a:p>
          <a:p>
            <a:pPr algn="ctr"/>
            <a:r>
              <a:rPr lang="en-US" sz="2400" b="1" dirty="0"/>
              <a:t>S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700" b="1" dirty="0" smtClean="0"/>
          </a:p>
          <a:p>
            <a:pPr algn="ctr"/>
            <a:r>
              <a:rPr lang="en-US" sz="2400" b="1" dirty="0" smtClean="0"/>
              <a:t>As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715023" y="1871693"/>
            <a:ext cx="92201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</a:t>
            </a:r>
            <a:endParaRPr lang="en-US" sz="300" b="1" dirty="0"/>
          </a:p>
          <a:p>
            <a:pPr algn="ctr"/>
            <a:endParaRPr lang="en-US" sz="300" b="1" dirty="0" smtClean="0"/>
          </a:p>
          <a:p>
            <a:pPr algn="ctr"/>
            <a:endParaRPr lang="en-US" sz="300" b="1" dirty="0" smtClean="0"/>
          </a:p>
          <a:p>
            <a:pPr algn="ctr"/>
            <a:endParaRPr lang="en-US" sz="300" b="1" dirty="0" smtClean="0"/>
          </a:p>
          <a:p>
            <a:pPr algn="ctr"/>
            <a:r>
              <a:rPr lang="en-US" sz="2400" b="1" dirty="0"/>
              <a:t>P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03655" y="1846755"/>
            <a:ext cx="92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-37222" y="1401801"/>
            <a:ext cx="92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0" y="428655"/>
            <a:ext cx="2886566" cy="57062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997" y="256554"/>
            <a:ext cx="7992581" cy="61188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Metalloids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Metalloids (The </a:t>
            </a:r>
            <a:r>
              <a:rPr lang="en-US" b="1" dirty="0" err="1" smtClean="0">
                <a:solidFill>
                  <a:srgbClr val="FF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Zig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Zag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Line)</a:t>
            </a:r>
            <a:endParaRPr lang="en-US" b="1" dirty="0">
              <a:solidFill>
                <a:srgbClr val="FF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45" y="1550064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These elements are between the metals and non-metals on the periodic table</a:t>
            </a:r>
          </a:p>
          <a:p>
            <a:r>
              <a:rPr lang="en-US" dirty="0">
                <a:latin typeface="Comic Sans MS"/>
                <a:cs typeface="Comic Sans MS"/>
              </a:rPr>
              <a:t>S</a:t>
            </a:r>
            <a:r>
              <a:rPr lang="en-US" dirty="0" smtClean="0">
                <a:latin typeface="Comic Sans MS"/>
                <a:cs typeface="Comic Sans MS"/>
              </a:rPr>
              <a:t>hare some properties with metals and some with non-metals</a:t>
            </a:r>
          </a:p>
          <a:p>
            <a:r>
              <a:rPr lang="en-US" dirty="0" smtClean="0">
                <a:latin typeface="Comic Sans MS"/>
                <a:cs typeface="Comic Sans MS"/>
              </a:rPr>
              <a:t>Semi-conductors</a:t>
            </a:r>
          </a:p>
          <a:p>
            <a:r>
              <a:rPr lang="en-US" dirty="0" smtClean="0">
                <a:latin typeface="Comic Sans MS"/>
                <a:cs typeface="Comic Sans MS"/>
              </a:rPr>
              <a:t>Used in computers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137" y="3380109"/>
            <a:ext cx="1178038" cy="1178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026" y="4127065"/>
            <a:ext cx="1178038" cy="1178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068" y="5546203"/>
            <a:ext cx="1178038" cy="1178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896" y="4906351"/>
            <a:ext cx="1161158" cy="1161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365" y="5538643"/>
            <a:ext cx="1147659" cy="1147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750" y="4951315"/>
            <a:ext cx="1161158" cy="1161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8316" y="5546203"/>
            <a:ext cx="1178038" cy="1178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45" y="4899768"/>
            <a:ext cx="1178038" cy="11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276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Groups </a:t>
            </a:r>
            <a:r>
              <a:rPr lang="en-US" sz="8000" dirty="0" err="1" smtClean="0"/>
              <a:t>vs</a:t>
            </a:r>
            <a:r>
              <a:rPr lang="en-US" sz="8000" dirty="0" smtClean="0"/>
              <a:t> Periods: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676400"/>
            <a:ext cx="4724400" cy="45259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Groups/Families:</a:t>
            </a:r>
          </a:p>
          <a:p>
            <a:pPr lvl="1"/>
            <a:r>
              <a:rPr lang="en-US" sz="3600" b="1" dirty="0" smtClean="0">
                <a:solidFill>
                  <a:srgbClr val="000090"/>
                </a:solidFill>
              </a:rPr>
              <a:t>18 Groups</a:t>
            </a:r>
          </a:p>
          <a:p>
            <a:pPr lvl="1"/>
            <a:r>
              <a:rPr lang="en-US" sz="3600" b="1" dirty="0" smtClean="0">
                <a:solidFill>
                  <a:srgbClr val="000090"/>
                </a:solidFill>
              </a:rPr>
              <a:t>Have same Valence Electrons (except for Transition Metals)</a:t>
            </a:r>
          </a:p>
          <a:p>
            <a:pPr lvl="1"/>
            <a:r>
              <a:rPr lang="en-US" sz="3600" b="1" dirty="0" smtClean="0">
                <a:solidFill>
                  <a:srgbClr val="000090"/>
                </a:solidFill>
              </a:rPr>
              <a:t>Have similar chemical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676400"/>
            <a:ext cx="4038600" cy="452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Periods: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7 Periods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Tells the Energy Level or Energy Shell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0" y="428655"/>
            <a:ext cx="8777220" cy="64293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14986" y="1838270"/>
            <a:ext cx="517978" cy="484635"/>
          </a:xfrm>
          <a:prstGeom prst="rect">
            <a:avLst/>
          </a:prstGeom>
          <a:solidFill>
            <a:srgbClr val="FF00FF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2921" y="1423654"/>
            <a:ext cx="476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Color the Metalloids: </a:t>
            </a:r>
            <a:r>
              <a:rPr lang="en-US" sz="24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Pink</a:t>
            </a:r>
            <a:endParaRPr lang="en-US" sz="2400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58573" y="4453133"/>
            <a:ext cx="2002447" cy="57062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99545" y="2322905"/>
            <a:ext cx="517978" cy="1102962"/>
          </a:xfrm>
          <a:prstGeom prst="rect">
            <a:avLst/>
          </a:prstGeom>
          <a:solidFill>
            <a:srgbClr val="FF00FF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17523" y="2874386"/>
            <a:ext cx="425360" cy="1102962"/>
          </a:xfrm>
          <a:prstGeom prst="rect">
            <a:avLst/>
          </a:prstGeom>
          <a:solidFill>
            <a:srgbClr val="FF00FF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42883" y="3350171"/>
            <a:ext cx="535265" cy="1102962"/>
          </a:xfrm>
          <a:prstGeom prst="rect">
            <a:avLst/>
          </a:prstGeom>
          <a:solidFill>
            <a:srgbClr val="FF00FF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78148" y="3968498"/>
            <a:ext cx="509770" cy="484635"/>
          </a:xfrm>
          <a:prstGeom prst="rect">
            <a:avLst/>
          </a:prstGeom>
          <a:solidFill>
            <a:srgbClr val="FF00FF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0214" y="2340080"/>
            <a:ext cx="668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</a:t>
            </a:r>
          </a:p>
          <a:p>
            <a:pPr algn="ctr"/>
            <a:endParaRPr lang="en-US" sz="300" b="1" dirty="0" smtClean="0"/>
          </a:p>
          <a:p>
            <a:pPr algn="ctr"/>
            <a:r>
              <a:rPr lang="en-US" sz="2800" b="1" dirty="0" err="1" smtClean="0"/>
              <a:t>Ge</a:t>
            </a:r>
            <a:endParaRPr lang="en-US" sz="2800" b="1" dirty="0" smtClean="0"/>
          </a:p>
          <a:p>
            <a:pPr algn="ctr"/>
            <a:endParaRPr lang="en-US" sz="7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839071" y="1786082"/>
            <a:ext cx="6683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</a:t>
            </a:r>
            <a:endParaRPr lang="en-US" sz="2800" b="1" dirty="0" smtClean="0"/>
          </a:p>
          <a:p>
            <a:pPr algn="ctr"/>
            <a:endParaRPr lang="en-US" sz="7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799112" y="2860502"/>
            <a:ext cx="66835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</a:t>
            </a:r>
          </a:p>
          <a:p>
            <a:pPr algn="ctr"/>
            <a:endParaRPr lang="en-US" sz="300" b="1" dirty="0" smtClean="0"/>
          </a:p>
          <a:p>
            <a:pPr algn="ctr"/>
            <a:endParaRPr lang="en-US" sz="300" b="1" dirty="0" smtClean="0"/>
          </a:p>
          <a:p>
            <a:pPr algn="ctr"/>
            <a:r>
              <a:rPr lang="en-US" sz="2800" b="1" dirty="0" err="1" smtClean="0"/>
              <a:t>Sb</a:t>
            </a:r>
            <a:endParaRPr lang="en-US" sz="2800" b="1" dirty="0" smtClean="0"/>
          </a:p>
          <a:p>
            <a:pPr algn="ctr"/>
            <a:endParaRPr lang="en-US" sz="7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250838" y="3345137"/>
            <a:ext cx="66835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Te</a:t>
            </a:r>
            <a:endParaRPr lang="en-US" sz="2800" b="1" dirty="0" smtClean="0"/>
          </a:p>
          <a:p>
            <a:pPr algn="ctr"/>
            <a:endParaRPr lang="en-US" sz="300" b="1" dirty="0" smtClean="0"/>
          </a:p>
          <a:p>
            <a:pPr algn="ctr"/>
            <a:endParaRPr lang="en-US" sz="300" b="1" dirty="0"/>
          </a:p>
          <a:p>
            <a:pPr algn="ctr"/>
            <a:endParaRPr lang="en-US" sz="300" b="1" dirty="0" smtClean="0"/>
          </a:p>
          <a:p>
            <a:pPr algn="ctr"/>
            <a:r>
              <a:rPr lang="en-US" sz="2800" b="1" dirty="0" smtClean="0"/>
              <a:t>Po</a:t>
            </a:r>
          </a:p>
          <a:p>
            <a:pPr algn="ctr"/>
            <a:endParaRPr lang="en-US" sz="7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609352" y="3968498"/>
            <a:ext cx="105078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At</a:t>
            </a:r>
            <a:r>
              <a:rPr lang="en-US" sz="2800" b="1" baseline="-25000" dirty="0" err="1" smtClean="0">
                <a:solidFill>
                  <a:srgbClr val="99663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endParaRPr lang="en-US" sz="2800" b="1" baseline="-25000" dirty="0" smtClean="0">
              <a:solidFill>
                <a:srgbClr val="99663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700" b="1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0" y="281911"/>
            <a:ext cx="2450374" cy="57062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0539" y="42865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Metalloids (The </a:t>
            </a:r>
            <a:r>
              <a:rPr lang="en-US" b="1" dirty="0" err="1" smtClean="0">
                <a:solidFill>
                  <a:srgbClr val="FF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Zig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Zag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Line)</a:t>
            </a:r>
            <a:endParaRPr lang="en-US" b="1" dirty="0">
              <a:solidFill>
                <a:srgbClr val="FF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468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997" y="256554"/>
            <a:ext cx="7992581" cy="61188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Transition Metals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Metals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4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67" y="1993900"/>
            <a:ext cx="8229600" cy="4137489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Most transition metals have higher melting points than other metals</a:t>
            </a:r>
          </a:p>
          <a:p>
            <a:r>
              <a:rPr lang="en-US" dirty="0" smtClean="0">
                <a:latin typeface="Comic Sans MS"/>
                <a:cs typeface="Comic Sans MS"/>
              </a:rPr>
              <a:t>Used in a variety of products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The Iron Triad makes Steel (</a:t>
            </a:r>
            <a:r>
              <a:rPr lang="en-US" b="1" i="1" dirty="0" smtClean="0">
                <a:latin typeface="Comic Sans MS"/>
                <a:cs typeface="Comic Sans MS"/>
              </a:rPr>
              <a:t>Fe</a:t>
            </a:r>
            <a:r>
              <a:rPr lang="en-US" dirty="0" smtClean="0">
                <a:latin typeface="Comic Sans MS"/>
                <a:cs typeface="Comic Sans MS"/>
              </a:rPr>
              <a:t>, </a:t>
            </a:r>
            <a:r>
              <a:rPr lang="en-US" b="1" i="1" dirty="0" smtClean="0">
                <a:latin typeface="Comic Sans MS"/>
                <a:cs typeface="Comic Sans MS"/>
              </a:rPr>
              <a:t>Co</a:t>
            </a:r>
            <a:r>
              <a:rPr lang="en-US" dirty="0" smtClean="0">
                <a:latin typeface="Comic Sans MS"/>
                <a:cs typeface="Comic Sans MS"/>
              </a:rPr>
              <a:t>, </a:t>
            </a:r>
            <a:r>
              <a:rPr lang="en-US" b="1" i="1" dirty="0" smtClean="0">
                <a:latin typeface="Comic Sans MS"/>
                <a:cs typeface="Comic Sans MS"/>
              </a:rPr>
              <a:t>Ni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58635">
            <a:off x="7200455" y="2406547"/>
            <a:ext cx="1154672" cy="1154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14159">
            <a:off x="1957439" y="5508499"/>
            <a:ext cx="1289198" cy="1289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9399">
            <a:off x="5844671" y="5449659"/>
            <a:ext cx="1363459" cy="1363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05843">
            <a:off x="181188" y="262939"/>
            <a:ext cx="1156241" cy="1156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901" y="4912308"/>
            <a:ext cx="1363459" cy="1363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60916">
            <a:off x="1292740" y="4230579"/>
            <a:ext cx="1363459" cy="13634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9300">
            <a:off x="4514206" y="4879051"/>
            <a:ext cx="1363459" cy="1363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26297">
            <a:off x="219788" y="5331084"/>
            <a:ext cx="1289198" cy="1289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6043" y="4304840"/>
            <a:ext cx="1289198" cy="12891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274810">
            <a:off x="7549804" y="1504905"/>
            <a:ext cx="1289198" cy="12891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614418">
            <a:off x="7607413" y="5196827"/>
            <a:ext cx="1289198" cy="1289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56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Group 3 to Metalloids </a:t>
            </a:r>
            <a:br>
              <a:rPr lang="en-US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</a:br>
            <a:r>
              <a:rPr lang="en-US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Transition Metals and Other Metals</a:t>
            </a:r>
            <a:endParaRPr lang="en-US" b="1" dirty="0"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7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0" y="428655"/>
            <a:ext cx="8777220" cy="64293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2268" y="2820134"/>
            <a:ext cx="4772717" cy="2093060"/>
          </a:xfrm>
          <a:prstGeom prst="rect">
            <a:avLst/>
          </a:prstGeom>
          <a:solidFill>
            <a:srgbClr val="0000FF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2921" y="1429354"/>
            <a:ext cx="4762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mic Sans MS"/>
                <a:cs typeface="Comic Sans MS"/>
              </a:rPr>
              <a:t>Mark the Iron Triad with the letter </a:t>
            </a:r>
            <a:r>
              <a:rPr lang="en-US" sz="2000" b="1" dirty="0" smtClean="0">
                <a:solidFill>
                  <a:srgbClr val="996633"/>
                </a:solidFill>
                <a:latin typeface="Comic Sans MS"/>
                <a:cs typeface="Comic Sans MS"/>
              </a:rPr>
              <a:t>I</a:t>
            </a:r>
            <a:r>
              <a:rPr lang="en-US" sz="2000" b="1" dirty="0" smtClean="0">
                <a:latin typeface="Comic Sans MS"/>
                <a:cs typeface="Comic Sans MS"/>
              </a:rPr>
              <a:t> in the bottom right corner.  Color the Transition Metals: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Blue </a:t>
            </a:r>
            <a:r>
              <a:rPr lang="en-US" sz="2000" b="1" dirty="0" smtClean="0">
                <a:latin typeface="Comic Sans MS"/>
                <a:cs typeface="Comic Sans MS"/>
              </a:rPr>
              <a:t>and Other Metals: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00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Light Blue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58573" y="4453133"/>
            <a:ext cx="2002447" cy="57062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14986" y="2360073"/>
            <a:ext cx="521695" cy="2093060"/>
          </a:xfrm>
          <a:prstGeom prst="rect">
            <a:avLst/>
          </a:prstGeom>
          <a:solidFill>
            <a:srgbClr val="00FFFF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36681" y="3406603"/>
            <a:ext cx="413247" cy="1046530"/>
          </a:xfrm>
          <a:prstGeom prst="rect">
            <a:avLst/>
          </a:prstGeom>
          <a:solidFill>
            <a:srgbClr val="00FFFF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49928" y="3929868"/>
            <a:ext cx="517625" cy="523265"/>
          </a:xfrm>
          <a:prstGeom prst="rect">
            <a:avLst/>
          </a:prstGeom>
          <a:solidFill>
            <a:srgbClr val="00FFFF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4985" y="2360073"/>
            <a:ext cx="175684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Al</a:t>
            </a:r>
          </a:p>
          <a:p>
            <a:endParaRPr lang="en-US" sz="300" b="1" dirty="0" smtClean="0"/>
          </a:p>
          <a:p>
            <a:r>
              <a:rPr lang="en-US" sz="2800" b="1" dirty="0" err="1" smtClean="0"/>
              <a:t>Ga</a:t>
            </a:r>
            <a:endParaRPr lang="en-US" sz="2800" b="1" dirty="0" smtClean="0"/>
          </a:p>
          <a:p>
            <a:endParaRPr lang="en-US" sz="700" b="1" dirty="0" smtClean="0"/>
          </a:p>
          <a:p>
            <a:r>
              <a:rPr lang="en-US" sz="2800" b="1" dirty="0" smtClean="0"/>
              <a:t>In </a:t>
            </a:r>
            <a:r>
              <a:rPr lang="en-US" sz="1200" b="1" dirty="0" smtClean="0"/>
              <a:t>   </a:t>
            </a:r>
            <a:r>
              <a:rPr lang="en-US" sz="2800" b="1" dirty="0" err="1" smtClean="0"/>
              <a:t>Sn</a:t>
            </a:r>
            <a:endParaRPr lang="en-US" sz="2800" b="1" dirty="0" smtClean="0"/>
          </a:p>
          <a:p>
            <a:endParaRPr lang="en-US" sz="700" b="1" dirty="0" smtClean="0"/>
          </a:p>
          <a:p>
            <a:r>
              <a:rPr lang="en-US" sz="2800" b="1" dirty="0" smtClean="0"/>
              <a:t>Ti  </a:t>
            </a:r>
            <a:r>
              <a:rPr lang="en-US" sz="1200" b="1" dirty="0"/>
              <a:t> </a:t>
            </a:r>
            <a:r>
              <a:rPr lang="en-US" sz="2800" b="1" dirty="0" err="1" smtClean="0"/>
              <a:t>Pb</a:t>
            </a:r>
            <a:r>
              <a:rPr lang="en-US" sz="2800" b="1" dirty="0" smtClean="0"/>
              <a:t>  Bi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05322" y="2808740"/>
            <a:ext cx="207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Fe</a:t>
            </a:r>
            <a:r>
              <a:rPr lang="en-US" sz="2800" b="1" baseline="-25000" dirty="0" err="1" smtClean="0">
                <a:solidFill>
                  <a:srgbClr val="996633"/>
                </a:solidFill>
                <a:latin typeface="Comic Sans MS"/>
                <a:cs typeface="Comic Sans MS"/>
              </a:rPr>
              <a:t>I</a:t>
            </a:r>
            <a:r>
              <a:rPr lang="en-US" sz="600" b="1" dirty="0" smtClean="0"/>
              <a:t> </a:t>
            </a:r>
            <a:r>
              <a:rPr lang="en-US" sz="2800" b="1" dirty="0" err="1" smtClean="0"/>
              <a:t>Co</a:t>
            </a:r>
            <a:r>
              <a:rPr lang="en-US" sz="2800" b="1" baseline="-25000" dirty="0" err="1" smtClean="0">
                <a:solidFill>
                  <a:srgbClr val="996633"/>
                </a:solidFill>
                <a:latin typeface="Comic Sans MS"/>
                <a:cs typeface="Comic Sans MS"/>
              </a:rPr>
              <a:t>I</a:t>
            </a:r>
            <a:r>
              <a:rPr lang="en-US" sz="200" b="1" dirty="0" smtClean="0"/>
              <a:t> </a:t>
            </a:r>
            <a:r>
              <a:rPr lang="en-US" sz="2800" b="1" dirty="0" err="1" smtClean="0"/>
              <a:t>Ni</a:t>
            </a:r>
            <a:r>
              <a:rPr lang="en-US" sz="2800" b="1" baseline="-25000" dirty="0" err="1" smtClean="0">
                <a:solidFill>
                  <a:srgbClr val="996633"/>
                </a:solidFill>
                <a:latin typeface="Comic Sans MS"/>
                <a:cs typeface="Comic Sans MS"/>
              </a:rPr>
              <a:t>I</a:t>
            </a:r>
            <a:endParaRPr lang="en-US" sz="2800" b="1" baseline="-25000" dirty="0" smtClean="0">
              <a:solidFill>
                <a:srgbClr val="996633"/>
              </a:solidFill>
            </a:endParaRPr>
          </a:p>
          <a:p>
            <a:pPr algn="ctr"/>
            <a:endParaRPr lang="en-US" sz="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22262" y="428655"/>
            <a:ext cx="2189623" cy="57062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7666" y="264844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Group 3 to Metalloids </a:t>
            </a:r>
            <a:br>
              <a:rPr lang="en-US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</a:br>
            <a:r>
              <a:rPr lang="en-US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Transition Metals and Other Metals</a:t>
            </a:r>
            <a:endParaRPr lang="en-US" b="1" dirty="0"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266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997" y="256554"/>
            <a:ext cx="7992581" cy="61188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D25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Lanthanides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Actinides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8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BD25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Lanthanides (Rare Earth Metals) </a:t>
            </a:r>
            <a:r>
              <a:rPr lang="en-US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and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Actinides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Lanthanides: Soft metals that can be cut with a knife.  Hard to separate when found in the same ore.</a:t>
            </a:r>
          </a:p>
          <a:p>
            <a:r>
              <a:rPr lang="en-US" dirty="0" smtClean="0">
                <a:latin typeface="Comic Sans MS"/>
                <a:cs typeface="Comic Sans MS"/>
              </a:rPr>
              <a:t>Actinides: Radioactive, unstable, and decay to form other elements.  Most are synthetic (man made) elements.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2396" b="7625"/>
          <a:stretch/>
        </p:blipFill>
        <p:spPr>
          <a:xfrm>
            <a:off x="0" y="4799198"/>
            <a:ext cx="9144000" cy="18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0" y="428655"/>
            <a:ext cx="8777220" cy="64293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800" y="5375072"/>
            <a:ext cx="8653588" cy="519986"/>
          </a:xfrm>
          <a:prstGeom prst="rect">
            <a:avLst/>
          </a:prstGeom>
          <a:solidFill>
            <a:srgbClr val="BD25C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2921" y="1989137"/>
            <a:ext cx="4762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Color the Lanthanides: </a:t>
            </a:r>
            <a:r>
              <a:rPr lang="en-US" sz="2400" b="1" dirty="0" smtClean="0">
                <a:solidFill>
                  <a:srgbClr val="BD25C0"/>
                </a:solidFill>
                <a:latin typeface="Comic Sans MS"/>
                <a:cs typeface="Comic Sans MS"/>
              </a:rPr>
              <a:t>Purple</a:t>
            </a:r>
          </a:p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Color the Actinides: </a:t>
            </a:r>
            <a:r>
              <a:rPr lang="en-US" sz="24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Orange</a:t>
            </a:r>
            <a:endParaRPr lang="en-US" sz="2400" b="1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58573" y="4453133"/>
            <a:ext cx="2002447" cy="57062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3800" y="5895058"/>
            <a:ext cx="8653588" cy="519986"/>
          </a:xfrm>
          <a:prstGeom prst="rect">
            <a:avLst/>
          </a:prstGeom>
          <a:solidFill>
            <a:srgbClr val="FF66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3799" y="409958"/>
            <a:ext cx="2253745" cy="57062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44405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BD25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Lanthanides (Rare Earth Metals) </a:t>
            </a:r>
            <a:r>
              <a:rPr lang="en-US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and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Actinides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72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997" y="256554"/>
            <a:ext cx="7992581" cy="61188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60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649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Other Information</a:t>
            </a:r>
            <a:endParaRPr lang="en-US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55" y="1147385"/>
            <a:ext cx="8500045" cy="57229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State of Matter:</a:t>
            </a:r>
          </a:p>
          <a:p>
            <a:pPr lvl="1"/>
            <a:r>
              <a:rPr lang="en-US" sz="2600" b="1" dirty="0" smtClean="0">
                <a:latin typeface="Comic Sans MS"/>
                <a:cs typeface="Comic Sans MS"/>
              </a:rPr>
              <a:t>Solids</a:t>
            </a:r>
            <a:r>
              <a:rPr lang="en-US" sz="2600" dirty="0" smtClean="0">
                <a:latin typeface="Comic Sans MS"/>
                <a:cs typeface="Comic Sans MS"/>
              </a:rPr>
              <a:t>: most of the elements are solids at room temperature</a:t>
            </a:r>
          </a:p>
          <a:p>
            <a:pPr lvl="1"/>
            <a:r>
              <a:rPr lang="en-US" sz="2600" b="1" dirty="0" smtClean="0">
                <a:latin typeface="Comic Sans MS"/>
                <a:cs typeface="Comic Sans MS"/>
              </a:rPr>
              <a:t>Liquids</a:t>
            </a:r>
            <a:r>
              <a:rPr lang="en-US" sz="2600" dirty="0" smtClean="0">
                <a:latin typeface="Comic Sans MS"/>
                <a:cs typeface="Comic Sans MS"/>
              </a:rPr>
              <a:t>: 2 elements: They include </a:t>
            </a:r>
            <a:r>
              <a:rPr lang="en-US" sz="2600" b="1" i="1" dirty="0" smtClean="0">
                <a:latin typeface="Comic Sans MS"/>
                <a:cs typeface="Comic Sans MS"/>
              </a:rPr>
              <a:t>Hg</a:t>
            </a:r>
            <a:r>
              <a:rPr lang="en-US" sz="2600" dirty="0" smtClean="0">
                <a:latin typeface="Comic Sans MS"/>
                <a:cs typeface="Comic Sans MS"/>
              </a:rPr>
              <a:t> Mercury and </a:t>
            </a:r>
            <a:r>
              <a:rPr lang="en-US" sz="2600" b="1" i="1" dirty="0" smtClean="0">
                <a:latin typeface="Comic Sans MS"/>
                <a:cs typeface="Comic Sans MS"/>
              </a:rPr>
              <a:t>Br</a:t>
            </a:r>
            <a:r>
              <a:rPr lang="en-US" sz="2600" dirty="0" smtClean="0">
                <a:latin typeface="Comic Sans MS"/>
                <a:cs typeface="Comic Sans MS"/>
              </a:rPr>
              <a:t> Bromine</a:t>
            </a:r>
          </a:p>
          <a:p>
            <a:pPr lvl="1"/>
            <a:r>
              <a:rPr lang="en-US" sz="2600" b="1" dirty="0" smtClean="0">
                <a:latin typeface="Comic Sans MS"/>
                <a:cs typeface="Comic Sans MS"/>
              </a:rPr>
              <a:t>Gases</a:t>
            </a:r>
            <a:r>
              <a:rPr lang="en-US" sz="2600" dirty="0" smtClean="0">
                <a:latin typeface="Comic Sans MS"/>
                <a:cs typeface="Comic Sans MS"/>
              </a:rPr>
              <a:t>: 11 elements: They include </a:t>
            </a:r>
            <a:r>
              <a:rPr lang="en-US" sz="2600" b="1" i="1" dirty="0" smtClean="0">
                <a:latin typeface="Comic Sans MS"/>
                <a:cs typeface="Comic Sans MS"/>
              </a:rPr>
              <a:t>H</a:t>
            </a:r>
            <a:r>
              <a:rPr lang="en-US" sz="2600" dirty="0" smtClean="0">
                <a:latin typeface="Comic Sans MS"/>
                <a:cs typeface="Comic Sans MS"/>
              </a:rPr>
              <a:t> Hydrogen, </a:t>
            </a:r>
            <a:r>
              <a:rPr lang="en-US" sz="2600" b="1" i="1" dirty="0" smtClean="0">
                <a:latin typeface="Comic Sans MS"/>
                <a:cs typeface="Comic Sans MS"/>
              </a:rPr>
              <a:t>N </a:t>
            </a:r>
            <a:r>
              <a:rPr lang="en-US" sz="2600" dirty="0" smtClean="0">
                <a:latin typeface="Comic Sans MS"/>
                <a:cs typeface="Comic Sans MS"/>
              </a:rPr>
              <a:t>Nitrogen, </a:t>
            </a:r>
            <a:r>
              <a:rPr lang="en-US" sz="2600" b="1" i="1" dirty="0" smtClean="0">
                <a:latin typeface="Comic Sans MS"/>
                <a:cs typeface="Comic Sans MS"/>
              </a:rPr>
              <a:t>O</a:t>
            </a:r>
            <a:r>
              <a:rPr lang="en-US" sz="2600" dirty="0" smtClean="0">
                <a:latin typeface="Comic Sans MS"/>
                <a:cs typeface="Comic Sans MS"/>
              </a:rPr>
              <a:t> Oxygen, </a:t>
            </a:r>
            <a:r>
              <a:rPr lang="en-US" sz="2600" b="1" i="1" dirty="0" smtClean="0">
                <a:latin typeface="Comic Sans MS"/>
                <a:cs typeface="Comic Sans MS"/>
              </a:rPr>
              <a:t>F</a:t>
            </a:r>
            <a:r>
              <a:rPr lang="en-US" sz="2600" dirty="0" smtClean="0">
                <a:latin typeface="Comic Sans MS"/>
                <a:cs typeface="Comic Sans MS"/>
              </a:rPr>
              <a:t> Fluorine, </a:t>
            </a:r>
            <a:r>
              <a:rPr lang="en-US" sz="2600" b="1" i="1" dirty="0" err="1" smtClean="0">
                <a:latin typeface="Comic Sans MS"/>
                <a:cs typeface="Comic Sans MS"/>
              </a:rPr>
              <a:t>Cl</a:t>
            </a:r>
            <a:r>
              <a:rPr lang="en-US" sz="2600" dirty="0" smtClean="0">
                <a:latin typeface="Comic Sans MS"/>
                <a:cs typeface="Comic Sans MS"/>
              </a:rPr>
              <a:t> Chlorine, and all of the Noble Gases</a:t>
            </a:r>
          </a:p>
          <a:p>
            <a:r>
              <a:rPr lang="en-US" dirty="0" smtClean="0">
                <a:latin typeface="Comic Sans MS"/>
                <a:cs typeface="Comic Sans MS"/>
              </a:rPr>
              <a:t>Group Numbers tell you the             Valence Electrons: </a:t>
            </a:r>
          </a:p>
          <a:p>
            <a:pPr lvl="1"/>
            <a:r>
              <a:rPr lang="en-US" sz="2600" dirty="0" smtClean="0">
                <a:latin typeface="Comic Sans MS"/>
                <a:cs typeface="Comic Sans MS"/>
              </a:rPr>
              <a:t>Group 1=1, Group 2=2, Group 13=3, Group 15=5, Group 18=8 except for </a:t>
            </a:r>
            <a:r>
              <a:rPr lang="en-US" sz="2600" b="1" i="1" dirty="0" smtClean="0">
                <a:latin typeface="Comic Sans MS"/>
                <a:cs typeface="Comic Sans MS"/>
              </a:rPr>
              <a:t>He</a:t>
            </a:r>
            <a:r>
              <a:rPr lang="en-US" sz="2600" dirty="0" smtClean="0">
                <a:latin typeface="Comic Sans MS"/>
                <a:cs typeface="Comic Sans MS"/>
              </a:rPr>
              <a:t>=2</a:t>
            </a:r>
          </a:p>
          <a:p>
            <a:r>
              <a:rPr lang="en-US" dirty="0" smtClean="0">
                <a:latin typeface="Comic Sans MS"/>
                <a:cs typeface="Comic Sans MS"/>
              </a:rPr>
              <a:t>Periods tell you the Energy Level (shell).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92" y="103933"/>
            <a:ext cx="1554542" cy="1165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269" y="103933"/>
            <a:ext cx="1554543" cy="1165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521" y="4094772"/>
            <a:ext cx="2813291" cy="12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048" y="464913"/>
            <a:ext cx="8564982" cy="6429345"/>
            <a:chOff x="-37222" y="428655"/>
            <a:chExt cx="9091272" cy="64293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800" y="428655"/>
              <a:ext cx="8777220" cy="642934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52921" y="875854"/>
              <a:ext cx="476206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mic Sans MS"/>
                  <a:cs typeface="Comic Sans MS"/>
                </a:rPr>
                <a:t>Gases: Mark a letter </a:t>
              </a:r>
              <a:r>
                <a:rPr lang="en-US" sz="2400" b="1" dirty="0" smtClean="0">
                  <a:solidFill>
                    <a:srgbClr val="996633"/>
                  </a:solidFill>
                  <a:latin typeface="Comic Sans MS"/>
                  <a:cs typeface="Comic Sans MS"/>
                </a:rPr>
                <a:t>G</a:t>
              </a:r>
              <a:r>
                <a:rPr lang="en-US" sz="2400" b="1" dirty="0" smtClean="0">
                  <a:latin typeface="Comic Sans MS"/>
                  <a:cs typeface="Comic Sans MS"/>
                </a:rPr>
                <a:t> in the left corner.</a:t>
              </a:r>
            </a:p>
            <a:p>
              <a:pPr algn="ctr"/>
              <a:r>
                <a:rPr lang="en-US" sz="2400" b="1" dirty="0" smtClean="0">
                  <a:latin typeface="Comic Sans MS"/>
                  <a:cs typeface="Comic Sans MS"/>
                </a:rPr>
                <a:t>Liquids: Mark a letter </a:t>
              </a:r>
              <a:r>
                <a:rPr lang="en-US" sz="2400" b="1" dirty="0" smtClean="0">
                  <a:solidFill>
                    <a:srgbClr val="996633"/>
                  </a:solidFill>
                  <a:latin typeface="Comic Sans MS"/>
                  <a:cs typeface="Comic Sans MS"/>
                </a:rPr>
                <a:t>L</a:t>
              </a:r>
              <a:r>
                <a:rPr lang="en-US" sz="2400" b="1" dirty="0" smtClean="0">
                  <a:latin typeface="Comic Sans MS"/>
                  <a:cs typeface="Comic Sans MS"/>
                </a:rPr>
                <a:t> in the left corner.</a:t>
              </a:r>
            </a:p>
            <a:p>
              <a:pPr algn="ctr"/>
              <a:r>
                <a:rPr lang="en-US" sz="2400" b="1" dirty="0" smtClean="0">
                  <a:latin typeface="Comic Sans MS"/>
                  <a:cs typeface="Comic Sans MS"/>
                </a:rPr>
                <a:t>Solids: All other elements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58573" y="4453133"/>
              <a:ext cx="2002447" cy="57062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37222" y="1401801"/>
              <a:ext cx="9220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baseline="-25000" dirty="0">
                  <a:solidFill>
                    <a:srgbClr val="996633"/>
                  </a:solidFill>
                </a:rPr>
                <a:t>G</a:t>
              </a:r>
              <a:r>
                <a:rPr lang="en-US" sz="2400" b="1" dirty="0" smtClean="0"/>
                <a:t>H</a:t>
              </a:r>
              <a:endParaRPr lang="en-US" sz="2800" b="1" baseline="-25000" dirty="0" smtClean="0">
                <a:solidFill>
                  <a:srgbClr val="996633"/>
                </a:solidFill>
              </a:endParaRPr>
            </a:p>
            <a:p>
              <a:pPr algn="ctr"/>
              <a:endParaRPr lang="en-US" sz="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5823" y="3953349"/>
              <a:ext cx="9220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baseline="-25000" dirty="0" err="1">
                  <a:solidFill>
                    <a:srgbClr val="996633"/>
                  </a:solidFill>
                </a:rPr>
                <a:t>L</a:t>
              </a:r>
              <a:r>
                <a:rPr lang="en-US" sz="2400" b="1" dirty="0" err="1" smtClean="0"/>
                <a:t>Hg</a:t>
              </a:r>
              <a:endParaRPr lang="en-US" sz="2800" b="1" baseline="-25000" dirty="0" smtClean="0">
                <a:solidFill>
                  <a:srgbClr val="996633"/>
                </a:solidFill>
              </a:endParaRPr>
            </a:p>
            <a:p>
              <a:pPr algn="ctr"/>
              <a:endParaRPr lang="en-US" sz="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32039" y="1380545"/>
              <a:ext cx="922011" cy="3026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baseline="-25000" dirty="0" err="1" smtClean="0">
                  <a:solidFill>
                    <a:srgbClr val="996633"/>
                  </a:solidFill>
                </a:rPr>
                <a:t>G</a:t>
              </a:r>
              <a:r>
                <a:rPr lang="en-US" b="1" dirty="0" err="1" smtClean="0"/>
                <a:t>He</a:t>
              </a:r>
              <a:r>
                <a:rPr lang="en-US" sz="2000" b="1" baseline="-25000" dirty="0" err="1" smtClean="0">
                  <a:solidFill>
                    <a:srgbClr val="996633"/>
                  </a:solidFill>
                </a:rPr>
                <a:t>N</a:t>
              </a:r>
              <a:endParaRPr lang="en-US" sz="2000" b="1" baseline="-25000" dirty="0" smtClean="0">
                <a:solidFill>
                  <a:srgbClr val="996633"/>
                </a:solidFill>
              </a:endParaRPr>
            </a:p>
            <a:p>
              <a:pPr algn="ctr"/>
              <a:endParaRPr lang="en-US" sz="1000" b="1" baseline="-25000" dirty="0" smtClean="0">
                <a:solidFill>
                  <a:srgbClr val="996633"/>
                </a:solidFill>
              </a:endParaRPr>
            </a:p>
            <a:p>
              <a:pPr algn="ctr"/>
              <a:endParaRPr lang="en-US" sz="100" b="1" dirty="0" smtClean="0"/>
            </a:p>
            <a:p>
              <a:pPr algn="ctr"/>
              <a:endParaRPr lang="en-US" sz="100" b="1" dirty="0"/>
            </a:p>
            <a:p>
              <a:pPr algn="ctr"/>
              <a:endParaRPr lang="en-US" sz="100" b="1" dirty="0" smtClean="0"/>
            </a:p>
            <a:p>
              <a:pPr algn="ctr"/>
              <a:endParaRPr lang="en-US" sz="100" b="1" dirty="0" smtClean="0"/>
            </a:p>
            <a:p>
              <a:pPr algn="ctr"/>
              <a:r>
                <a:rPr lang="en-US" b="1" baseline="-25000" dirty="0" err="1" smtClean="0">
                  <a:solidFill>
                    <a:srgbClr val="996633"/>
                  </a:solidFill>
                </a:rPr>
                <a:t>G</a:t>
              </a:r>
              <a:r>
                <a:rPr lang="en-US" b="1" dirty="0" err="1" smtClean="0"/>
                <a:t>Ne</a:t>
              </a:r>
              <a:r>
                <a:rPr lang="en-US" sz="2000" b="1" baseline="-25000" dirty="0" err="1" smtClean="0">
                  <a:solidFill>
                    <a:srgbClr val="996633"/>
                  </a:solidFill>
                </a:rPr>
                <a:t>N</a:t>
              </a:r>
              <a:endParaRPr lang="en-US" sz="2000" b="1" baseline="-25000" dirty="0" smtClean="0">
                <a:solidFill>
                  <a:srgbClr val="996633"/>
                </a:solidFill>
              </a:endParaRPr>
            </a:p>
            <a:p>
              <a:pPr algn="ctr"/>
              <a:endParaRPr lang="en-US" sz="500" b="1" dirty="0" smtClean="0"/>
            </a:p>
            <a:p>
              <a:pPr algn="ctr"/>
              <a:endParaRPr lang="en-US" sz="500" b="1" dirty="0"/>
            </a:p>
            <a:p>
              <a:pPr algn="ctr"/>
              <a:endParaRPr lang="en-US" sz="500" b="1" dirty="0" smtClean="0"/>
            </a:p>
            <a:p>
              <a:pPr algn="ctr"/>
              <a:endParaRPr lang="en-US" sz="500" b="1" dirty="0" smtClean="0"/>
            </a:p>
            <a:p>
              <a:pPr algn="ctr"/>
              <a:r>
                <a:rPr lang="en-US" b="1" baseline="-25000" dirty="0" err="1" smtClean="0">
                  <a:solidFill>
                    <a:srgbClr val="996633"/>
                  </a:solidFill>
                </a:rPr>
                <a:t>G</a:t>
              </a:r>
              <a:r>
                <a:rPr lang="en-US" b="1" dirty="0" err="1" smtClean="0"/>
                <a:t>Ar</a:t>
              </a:r>
              <a:r>
                <a:rPr lang="en-US" sz="2000" b="1" baseline="-25000" dirty="0" err="1" smtClean="0">
                  <a:solidFill>
                    <a:srgbClr val="996633"/>
                  </a:solidFill>
                </a:rPr>
                <a:t>N</a:t>
              </a:r>
              <a:endParaRPr lang="en-US" sz="2000" b="1" baseline="-25000" dirty="0" smtClean="0">
                <a:solidFill>
                  <a:srgbClr val="996633"/>
                </a:solidFill>
              </a:endParaRPr>
            </a:p>
            <a:p>
              <a:pPr algn="ctr"/>
              <a:endParaRPr lang="en-US" sz="500" b="1" dirty="0" smtClean="0"/>
            </a:p>
            <a:p>
              <a:pPr algn="ctr"/>
              <a:endParaRPr lang="en-US" sz="500" b="1" dirty="0" smtClean="0"/>
            </a:p>
            <a:p>
              <a:pPr algn="ctr"/>
              <a:endParaRPr lang="en-US" sz="500" b="1" dirty="0" smtClean="0"/>
            </a:p>
            <a:p>
              <a:pPr algn="ctr"/>
              <a:r>
                <a:rPr lang="en-US" b="1" baseline="-25000" dirty="0" err="1" smtClean="0">
                  <a:solidFill>
                    <a:srgbClr val="996633"/>
                  </a:solidFill>
                </a:rPr>
                <a:t>G</a:t>
              </a:r>
              <a:r>
                <a:rPr lang="en-US" b="1" dirty="0" err="1" smtClean="0"/>
                <a:t>Kr</a:t>
              </a:r>
              <a:r>
                <a:rPr lang="en-US" sz="2000" b="1" baseline="-25000" dirty="0" err="1" smtClean="0">
                  <a:solidFill>
                    <a:srgbClr val="996633"/>
                  </a:solidFill>
                </a:rPr>
                <a:t>N</a:t>
              </a:r>
              <a:endParaRPr lang="en-US" sz="2000" b="1" baseline="-25000" dirty="0">
                <a:solidFill>
                  <a:srgbClr val="996633"/>
                </a:solidFill>
              </a:endParaRPr>
            </a:p>
            <a:p>
              <a:pPr algn="ctr"/>
              <a:endParaRPr lang="en-US" sz="300" b="1" dirty="0" smtClean="0"/>
            </a:p>
            <a:p>
              <a:pPr algn="ctr"/>
              <a:endParaRPr lang="en-US" sz="300" b="1" dirty="0" smtClean="0"/>
            </a:p>
            <a:p>
              <a:pPr algn="ctr"/>
              <a:endParaRPr lang="en-US" sz="300" b="1" dirty="0" smtClean="0"/>
            </a:p>
            <a:p>
              <a:pPr algn="ctr"/>
              <a:endParaRPr lang="en-US" sz="300" b="1" dirty="0"/>
            </a:p>
            <a:p>
              <a:pPr algn="ctr"/>
              <a:endParaRPr lang="en-US" sz="300" b="1" dirty="0" smtClean="0"/>
            </a:p>
            <a:p>
              <a:pPr algn="ctr"/>
              <a:r>
                <a:rPr lang="en-US" b="1" baseline="-25000" dirty="0" err="1" smtClean="0">
                  <a:solidFill>
                    <a:srgbClr val="996633"/>
                  </a:solidFill>
                </a:rPr>
                <a:t>G</a:t>
              </a:r>
              <a:r>
                <a:rPr lang="en-US" b="1" dirty="0" err="1" smtClean="0"/>
                <a:t>Xe</a:t>
              </a:r>
              <a:r>
                <a:rPr lang="en-US" sz="2000" b="1" baseline="-25000" dirty="0" err="1" smtClean="0">
                  <a:solidFill>
                    <a:srgbClr val="996633"/>
                  </a:solidFill>
                </a:rPr>
                <a:t>N</a:t>
              </a:r>
              <a:endParaRPr lang="en-US" sz="2000" b="1" baseline="-25000" dirty="0" smtClean="0">
                <a:solidFill>
                  <a:srgbClr val="996633"/>
                </a:solidFill>
              </a:endParaRPr>
            </a:p>
            <a:p>
              <a:pPr algn="ctr"/>
              <a:endParaRPr lang="en-US" sz="300" b="1" dirty="0" smtClean="0"/>
            </a:p>
            <a:p>
              <a:pPr algn="ctr"/>
              <a:endParaRPr lang="en-US" sz="300" b="1" dirty="0"/>
            </a:p>
            <a:p>
              <a:pPr algn="ctr"/>
              <a:endParaRPr lang="en-US" sz="300" b="1" dirty="0" smtClean="0"/>
            </a:p>
            <a:p>
              <a:pPr algn="ctr"/>
              <a:endParaRPr lang="en-US" sz="300" b="1" dirty="0"/>
            </a:p>
            <a:p>
              <a:pPr algn="ctr"/>
              <a:endParaRPr lang="en-US" sz="300" b="1" dirty="0" smtClean="0"/>
            </a:p>
            <a:p>
              <a:pPr algn="ctr"/>
              <a:endParaRPr lang="en-US" sz="300" b="1" dirty="0" smtClean="0"/>
            </a:p>
            <a:p>
              <a:pPr algn="ctr"/>
              <a:r>
                <a:rPr lang="en-US" b="1" baseline="-25000" dirty="0" err="1" smtClean="0">
                  <a:solidFill>
                    <a:srgbClr val="996633"/>
                  </a:solidFill>
                </a:rPr>
                <a:t>G</a:t>
              </a:r>
              <a:r>
                <a:rPr lang="en-US" b="1" dirty="0" err="1" smtClean="0"/>
                <a:t>Rn</a:t>
              </a:r>
              <a:r>
                <a:rPr lang="en-US" sz="2000" b="1" baseline="-25000" dirty="0" err="1" smtClean="0">
                  <a:solidFill>
                    <a:srgbClr val="996633"/>
                  </a:solidFill>
                </a:rPr>
                <a:t>N</a:t>
              </a:r>
              <a:endParaRPr lang="en-US" sz="2000" b="1" baseline="-25000" dirty="0" smtClean="0"/>
            </a:p>
            <a:p>
              <a:pPr algn="ctr"/>
              <a:endParaRPr lang="en-US" sz="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64420" y="1815811"/>
              <a:ext cx="2079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-25000" dirty="0" smtClean="0">
                  <a:solidFill>
                    <a:srgbClr val="996633"/>
                  </a:solidFill>
                </a:rPr>
                <a:t>G</a:t>
              </a:r>
              <a:r>
                <a:rPr lang="en-US" sz="2400" b="1" dirty="0" smtClean="0"/>
                <a:t>N </a:t>
              </a:r>
              <a:r>
                <a:rPr lang="en-US" sz="1100" b="1" dirty="0" smtClean="0"/>
                <a:t>  </a:t>
              </a:r>
              <a:r>
                <a:rPr lang="en-US" sz="2400" b="1" baseline="-25000" dirty="0" smtClean="0">
                  <a:solidFill>
                    <a:srgbClr val="996633"/>
                  </a:solidFill>
                </a:rPr>
                <a:t>G</a:t>
              </a:r>
              <a:r>
                <a:rPr lang="en-US" sz="2400" b="1" dirty="0" smtClean="0"/>
                <a:t>O  </a:t>
              </a:r>
              <a:r>
                <a:rPr lang="en-US" sz="2400" b="1" baseline="-25000" dirty="0" smtClean="0">
                  <a:solidFill>
                    <a:srgbClr val="996633"/>
                  </a:solidFill>
                </a:rPr>
                <a:t>G</a:t>
              </a:r>
              <a:r>
                <a:rPr lang="en-US" sz="2400" b="1" dirty="0" smtClean="0"/>
                <a:t>F</a:t>
              </a:r>
              <a:r>
                <a:rPr lang="en-US" sz="2400" b="1" baseline="-25000" dirty="0" smtClean="0">
                  <a:solidFill>
                    <a:srgbClr val="996633"/>
                  </a:solidFill>
                </a:rPr>
                <a:t>H</a:t>
              </a:r>
              <a:endParaRPr lang="en-US" sz="2800" b="1" baseline="-25000" dirty="0" smtClean="0">
                <a:solidFill>
                  <a:srgbClr val="996633"/>
                </a:solidFill>
              </a:endParaRPr>
            </a:p>
            <a:p>
              <a:endParaRPr lang="en-US" sz="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80524" y="2362467"/>
              <a:ext cx="835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baseline="-25000" dirty="0" err="1" smtClean="0">
                  <a:solidFill>
                    <a:srgbClr val="996633"/>
                  </a:solidFill>
                </a:rPr>
                <a:t>G</a:t>
              </a:r>
              <a:r>
                <a:rPr lang="en-US" sz="2000" b="1" dirty="0" err="1" smtClean="0"/>
                <a:t>Cl</a:t>
              </a:r>
              <a:r>
                <a:rPr lang="en-US" sz="2000" b="1" baseline="-25000" dirty="0" err="1" smtClean="0">
                  <a:solidFill>
                    <a:srgbClr val="996633"/>
                  </a:solidFill>
                </a:rPr>
                <a:t>H</a:t>
              </a:r>
              <a:endParaRPr lang="en-US" sz="2400" b="1" baseline="-25000" dirty="0" smtClean="0">
                <a:solidFill>
                  <a:srgbClr val="996633"/>
                </a:solidFill>
              </a:endParaRPr>
            </a:p>
            <a:p>
              <a:pPr algn="ctr"/>
              <a:endParaRPr lang="en-US" sz="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80524" y="2868901"/>
              <a:ext cx="835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baseline="-25000" dirty="0" err="1" smtClean="0">
                  <a:solidFill>
                    <a:srgbClr val="996633"/>
                  </a:solidFill>
                </a:rPr>
                <a:t>L</a:t>
              </a:r>
              <a:r>
                <a:rPr lang="en-US" sz="2000" b="1" dirty="0" err="1" smtClean="0"/>
                <a:t>Br</a:t>
              </a:r>
              <a:r>
                <a:rPr lang="en-US" sz="2000" b="1" baseline="-25000" dirty="0" err="1" smtClean="0">
                  <a:solidFill>
                    <a:srgbClr val="996633"/>
                  </a:solidFill>
                </a:rPr>
                <a:t>H</a:t>
              </a:r>
              <a:endParaRPr lang="en-US" sz="2400" b="1" baseline="-25000" dirty="0" smtClean="0">
                <a:solidFill>
                  <a:srgbClr val="996633"/>
                </a:solidFill>
              </a:endParaRPr>
            </a:p>
            <a:p>
              <a:pPr algn="ctr"/>
              <a:endParaRPr lang="en-US" sz="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37222" y="932947"/>
              <a:ext cx="9220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4603"/>
                  </a:solidFill>
                </a:rPr>
                <a:t>1Ve</a:t>
              </a:r>
              <a:r>
                <a:rPr lang="en-US" b="1" baseline="30000" dirty="0" smtClean="0">
                  <a:solidFill>
                    <a:srgbClr val="FF4603"/>
                  </a:solidFill>
                </a:rPr>
                <a:t>-</a:t>
              </a:r>
              <a:endParaRPr lang="en-US" sz="2000" b="1" baseline="30000" dirty="0" smtClean="0">
                <a:solidFill>
                  <a:srgbClr val="FF4603"/>
                </a:solidFill>
              </a:endParaRPr>
            </a:p>
            <a:p>
              <a:pPr algn="ctr"/>
              <a:endParaRPr lang="en-US" sz="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3768" y="1401801"/>
              <a:ext cx="9220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4603"/>
                  </a:solidFill>
                </a:rPr>
                <a:t>2Ve</a:t>
              </a:r>
              <a:r>
                <a:rPr lang="en-US" b="1" baseline="30000" dirty="0" smtClean="0">
                  <a:solidFill>
                    <a:srgbClr val="FF4603"/>
                  </a:solidFill>
                </a:rPr>
                <a:t>-</a:t>
              </a:r>
              <a:endParaRPr lang="en-US" sz="2000" b="1" baseline="30000" dirty="0" smtClean="0">
                <a:solidFill>
                  <a:srgbClr val="FF4603"/>
                </a:solidFill>
              </a:endParaRPr>
            </a:p>
            <a:p>
              <a:pPr algn="ctr"/>
              <a:endParaRPr lang="en-US" sz="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6828" y="1417638"/>
              <a:ext cx="9220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4603"/>
                  </a:solidFill>
                </a:rPr>
                <a:t>3Ve</a:t>
              </a:r>
              <a:r>
                <a:rPr lang="en-US" b="1" baseline="30000" dirty="0" smtClean="0">
                  <a:solidFill>
                    <a:srgbClr val="FF4603"/>
                  </a:solidFill>
                </a:rPr>
                <a:t>-</a:t>
              </a:r>
              <a:endParaRPr lang="en-US" sz="2000" b="1" baseline="30000" dirty="0" smtClean="0">
                <a:solidFill>
                  <a:srgbClr val="FF4603"/>
                </a:solidFill>
              </a:endParaRPr>
            </a:p>
            <a:p>
              <a:pPr algn="ctr"/>
              <a:endParaRPr lang="en-US" sz="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92801" y="1202194"/>
              <a:ext cx="9220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4603"/>
                  </a:solidFill>
                </a:rPr>
                <a:t>4</a:t>
              </a:r>
              <a:r>
                <a:rPr lang="en-US" b="1" dirty="0" smtClean="0">
                  <a:solidFill>
                    <a:srgbClr val="FF4603"/>
                  </a:solidFill>
                </a:rPr>
                <a:t>Ve</a:t>
              </a:r>
              <a:r>
                <a:rPr lang="en-US" b="1" baseline="30000" dirty="0" smtClean="0">
                  <a:solidFill>
                    <a:srgbClr val="FF4603"/>
                  </a:solidFill>
                </a:rPr>
                <a:t>-</a:t>
              </a:r>
              <a:endParaRPr lang="en-US" sz="2000" b="1" baseline="30000" dirty="0" smtClean="0">
                <a:solidFill>
                  <a:srgbClr val="FF4603"/>
                </a:solidFill>
              </a:endParaRPr>
            </a:p>
            <a:p>
              <a:pPr algn="ctr"/>
              <a:endParaRPr lang="en-US" sz="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33946" y="1401801"/>
              <a:ext cx="9220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4603"/>
                  </a:solidFill>
                </a:rPr>
                <a:t>5Ve</a:t>
              </a:r>
              <a:r>
                <a:rPr lang="en-US" b="1" baseline="30000" dirty="0" smtClean="0">
                  <a:solidFill>
                    <a:srgbClr val="FF4603"/>
                  </a:solidFill>
                </a:rPr>
                <a:t>-</a:t>
              </a:r>
              <a:endParaRPr lang="en-US" sz="2000" b="1" baseline="30000" dirty="0" smtClean="0">
                <a:solidFill>
                  <a:srgbClr val="FF4603"/>
                </a:solidFill>
              </a:endParaRPr>
            </a:p>
            <a:p>
              <a:pPr algn="ctr"/>
              <a:endParaRPr lang="en-US" sz="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19518" y="1202194"/>
              <a:ext cx="9220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4603"/>
                  </a:solidFill>
                </a:rPr>
                <a:t>6Ve</a:t>
              </a:r>
              <a:r>
                <a:rPr lang="en-US" b="1" baseline="30000" dirty="0" smtClean="0">
                  <a:solidFill>
                    <a:srgbClr val="FF4603"/>
                  </a:solidFill>
                </a:rPr>
                <a:t>-</a:t>
              </a:r>
              <a:endParaRPr lang="en-US" sz="2000" b="1" baseline="30000" dirty="0" smtClean="0">
                <a:solidFill>
                  <a:srgbClr val="FF4603"/>
                </a:solidFill>
              </a:endParaRPr>
            </a:p>
            <a:p>
              <a:pPr algn="ctr"/>
              <a:endParaRPr lang="en-US" sz="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93543" y="1424492"/>
              <a:ext cx="9220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4603"/>
                  </a:solidFill>
                </a:rPr>
                <a:t>7Ve</a:t>
              </a:r>
              <a:r>
                <a:rPr lang="en-US" b="1" baseline="30000" dirty="0" smtClean="0">
                  <a:solidFill>
                    <a:srgbClr val="FF4603"/>
                  </a:solidFill>
                </a:rPr>
                <a:t>-</a:t>
              </a:r>
              <a:endParaRPr lang="en-US" sz="2000" b="1" baseline="30000" dirty="0" smtClean="0">
                <a:solidFill>
                  <a:srgbClr val="FF4603"/>
                </a:solidFill>
              </a:endParaRPr>
            </a:p>
            <a:p>
              <a:pPr algn="ctr"/>
              <a:endParaRPr lang="en-US" sz="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98039" y="949658"/>
              <a:ext cx="9220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4603"/>
                  </a:solidFill>
                </a:rPr>
                <a:t>8Ve</a:t>
              </a:r>
              <a:r>
                <a:rPr lang="en-US" b="1" baseline="30000" dirty="0" smtClean="0">
                  <a:solidFill>
                    <a:srgbClr val="FF4603"/>
                  </a:solidFill>
                </a:rPr>
                <a:t>-</a:t>
              </a:r>
              <a:endParaRPr lang="en-US" sz="2000" b="1" baseline="30000" dirty="0" smtClean="0">
                <a:solidFill>
                  <a:srgbClr val="FF4603"/>
                </a:solidFill>
              </a:endParaRPr>
            </a:p>
            <a:p>
              <a:pPr algn="ctr"/>
              <a:endParaRPr lang="en-US" sz="400" b="1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660294" y="954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Other Information</a:t>
            </a:r>
            <a:endParaRPr lang="en-US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410" y="1438059"/>
            <a:ext cx="74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P:1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5410" y="1903204"/>
            <a:ext cx="74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P:2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565" y="2406234"/>
            <a:ext cx="74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P:3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565" y="2928276"/>
            <a:ext cx="74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P:4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410" y="3417315"/>
            <a:ext cx="74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P:5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5410" y="3989607"/>
            <a:ext cx="74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P:6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565" y="4499844"/>
            <a:ext cx="74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P:7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15560" y="753761"/>
            <a:ext cx="1356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He = </a:t>
            </a:r>
            <a:r>
              <a:rPr lang="en-US" b="1" dirty="0" smtClean="0">
                <a:solidFill>
                  <a:srgbClr val="FF4603"/>
                </a:solidFill>
              </a:rPr>
              <a:t>2Ve</a:t>
            </a:r>
            <a:r>
              <a:rPr lang="en-US" b="1" baseline="30000" dirty="0" smtClean="0">
                <a:solidFill>
                  <a:srgbClr val="FF4603"/>
                </a:solidFill>
              </a:rPr>
              <a:t>-</a:t>
            </a:r>
            <a:endParaRPr lang="en-US" sz="2000" b="1" baseline="30000" dirty="0" smtClean="0">
              <a:solidFill>
                <a:srgbClr val="FF4603"/>
              </a:solidFill>
            </a:endParaRPr>
          </a:p>
          <a:p>
            <a:pPr algn="ctr"/>
            <a:endParaRPr lang="en-US" sz="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8873" y="4869176"/>
            <a:ext cx="813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4603"/>
                </a:solidFill>
                <a:latin typeface="Comic Sans MS"/>
                <a:cs typeface="Comic Sans MS"/>
              </a:rPr>
              <a:t>Mark the Groups with the number of Valence Electrons.</a:t>
            </a:r>
          </a:p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Mark the Periods with the number of Energy Levels (Shells).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17030" y="415293"/>
            <a:ext cx="2143877" cy="57062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997" y="256554"/>
            <a:ext cx="7992581" cy="61188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 1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Alkali Metals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6578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0" y="0"/>
            <a:ext cx="2209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73200" y="127000"/>
            <a:ext cx="271272" cy="2661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35836" y="41664"/>
            <a:ext cx="2311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Alkali Metals</a:t>
            </a:r>
          </a:p>
          <a:p>
            <a:endParaRPr lang="en-US" sz="800" dirty="0" smtClean="0"/>
          </a:p>
          <a:p>
            <a:r>
              <a:rPr lang="en-US" dirty="0" smtClean="0"/>
              <a:t>Alkaline Earth Metals</a:t>
            </a:r>
          </a:p>
          <a:p>
            <a:endParaRPr lang="en-US" sz="800" dirty="0" smtClean="0"/>
          </a:p>
          <a:p>
            <a:r>
              <a:rPr lang="en-US" dirty="0" smtClean="0"/>
              <a:t>Halogens</a:t>
            </a:r>
          </a:p>
          <a:p>
            <a:endParaRPr lang="en-US" sz="800" dirty="0" smtClean="0"/>
          </a:p>
          <a:p>
            <a:r>
              <a:rPr lang="en-US" dirty="0" smtClean="0"/>
              <a:t>Noble Gases</a:t>
            </a:r>
          </a:p>
          <a:p>
            <a:endParaRPr lang="en-US" sz="800" dirty="0" smtClean="0"/>
          </a:p>
          <a:p>
            <a:r>
              <a:rPr lang="en-US" dirty="0" smtClean="0"/>
              <a:t>Non Metals</a:t>
            </a:r>
          </a:p>
          <a:p>
            <a:endParaRPr lang="en-US" sz="800" dirty="0" smtClean="0"/>
          </a:p>
          <a:p>
            <a:r>
              <a:rPr lang="en-US" dirty="0" smtClean="0"/>
              <a:t>Metalloids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30908"/>
            <a:ext cx="231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 Metals</a:t>
            </a:r>
          </a:p>
          <a:p>
            <a:endParaRPr lang="en-US" sz="800" dirty="0" smtClean="0"/>
          </a:p>
          <a:p>
            <a:r>
              <a:rPr lang="en-US" dirty="0" smtClean="0"/>
              <a:t>Lanthanides</a:t>
            </a:r>
          </a:p>
          <a:p>
            <a:endParaRPr lang="en-US" sz="800" dirty="0" smtClean="0"/>
          </a:p>
          <a:p>
            <a:r>
              <a:rPr lang="en-US" dirty="0" smtClean="0"/>
              <a:t>Actinides</a:t>
            </a:r>
          </a:p>
          <a:p>
            <a:endParaRPr lang="en-US" sz="800" dirty="0" smtClean="0"/>
          </a:p>
          <a:p>
            <a:r>
              <a:rPr lang="en-US" dirty="0" smtClean="0"/>
              <a:t>Gas @ Room </a:t>
            </a:r>
          </a:p>
          <a:p>
            <a:r>
              <a:rPr lang="en-US" dirty="0"/>
              <a:t>	</a:t>
            </a:r>
            <a:r>
              <a:rPr lang="en-US" dirty="0" smtClean="0"/>
              <a:t>Temp.</a:t>
            </a:r>
          </a:p>
          <a:p>
            <a:r>
              <a:rPr lang="en-US" dirty="0" smtClean="0"/>
              <a:t>Liquid @ Room </a:t>
            </a:r>
          </a:p>
          <a:p>
            <a:r>
              <a:rPr lang="en-US" dirty="0"/>
              <a:t>	</a:t>
            </a:r>
            <a:r>
              <a:rPr lang="en-US" dirty="0" smtClean="0"/>
              <a:t>Temp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473200" y="527304"/>
            <a:ext cx="271272" cy="2661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64564" y="1307592"/>
            <a:ext cx="271272" cy="2661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73200" y="914400"/>
            <a:ext cx="271272" cy="2661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73200" y="2106168"/>
            <a:ext cx="271272" cy="2661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73200" y="1712976"/>
            <a:ext cx="271272" cy="2661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22928" y="127000"/>
            <a:ext cx="271272" cy="2661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48328" y="527304"/>
            <a:ext cx="271272" cy="2661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73728" y="1307592"/>
            <a:ext cx="271272" cy="2661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40200" y="914400"/>
            <a:ext cx="271272" cy="2661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73728" y="1840992"/>
            <a:ext cx="271272" cy="26619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Group 1 Alkali Metals</a:t>
            </a:r>
            <a:endParaRPr lang="en-US" b="1" dirty="0">
              <a:solidFill>
                <a:srgbClr val="008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51769" y="1613117"/>
            <a:ext cx="8229600" cy="503428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Most </a:t>
            </a:r>
            <a:r>
              <a:rPr lang="en-US" b="1" dirty="0" smtClean="0">
                <a:latin typeface="Comic Sans MS"/>
                <a:cs typeface="Comic Sans MS"/>
              </a:rPr>
              <a:t>Reactive</a:t>
            </a:r>
            <a:r>
              <a:rPr lang="en-US" dirty="0" smtClean="0">
                <a:latin typeface="Comic Sans MS"/>
                <a:cs typeface="Comic Sans MS"/>
              </a:rPr>
              <a:t> Group of all Metals</a:t>
            </a:r>
          </a:p>
          <a:p>
            <a:r>
              <a:rPr lang="en-US" dirty="0" smtClean="0">
                <a:latin typeface="Comic Sans MS"/>
                <a:cs typeface="Comic Sans MS"/>
              </a:rPr>
              <a:t>Have 1 Valence Electron</a:t>
            </a:r>
          </a:p>
          <a:p>
            <a:r>
              <a:rPr lang="en-US" dirty="0" smtClean="0">
                <a:latin typeface="Comic Sans MS"/>
                <a:cs typeface="Comic Sans MS"/>
              </a:rPr>
              <a:t>Good conductors of heat and electricity</a:t>
            </a:r>
          </a:p>
          <a:p>
            <a:r>
              <a:rPr lang="en-US" dirty="0" smtClean="0">
                <a:latin typeface="Comic Sans MS"/>
                <a:cs typeface="Comic Sans MS"/>
              </a:rPr>
              <a:t>Silver Luster, Solids</a:t>
            </a:r>
          </a:p>
          <a:p>
            <a:r>
              <a:rPr lang="en-US" dirty="0" smtClean="0">
                <a:latin typeface="Comic Sans MS"/>
                <a:cs typeface="Comic Sans MS"/>
              </a:rPr>
              <a:t>Increase their reactivity as you move down the </a:t>
            </a:r>
            <a:r>
              <a:rPr lang="en-US" dirty="0" smtClean="0">
                <a:latin typeface="Comic Sans MS"/>
                <a:cs typeface="Comic Sans MS"/>
              </a:rPr>
              <a:t>group</a:t>
            </a:r>
            <a:r>
              <a:rPr lang="en-US" dirty="0" smtClean="0">
                <a:latin typeface="Comic Sans MS"/>
                <a:cs typeface="Comic Sans MS"/>
              </a:rPr>
              <a:t> (</a:t>
            </a:r>
            <a:r>
              <a:rPr lang="en-US" dirty="0" smtClean="0">
                <a:latin typeface="Comic Sans MS"/>
                <a:cs typeface="Comic Sans MS"/>
              </a:rPr>
              <a:t>column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Never found in nature by itself, but found in camera batteries, table       salt, potatoes, and bananas.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86139">
            <a:off x="295656" y="165979"/>
            <a:ext cx="912693" cy="1289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18546">
            <a:off x="7943534" y="123894"/>
            <a:ext cx="939495" cy="1327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09261">
            <a:off x="7721969" y="1410536"/>
            <a:ext cx="973406" cy="1375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67226">
            <a:off x="7910554" y="4077168"/>
            <a:ext cx="961748" cy="1358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679237">
            <a:off x="7979078" y="5431736"/>
            <a:ext cx="908193" cy="128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0" y="428655"/>
            <a:ext cx="8777220" cy="64293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800" y="1838270"/>
            <a:ext cx="517978" cy="3074924"/>
          </a:xfrm>
          <a:prstGeom prst="rect">
            <a:avLst/>
          </a:prstGeom>
          <a:solidFill>
            <a:srgbClr val="0080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46" y="1855446"/>
            <a:ext cx="668359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</a:t>
            </a:r>
          </a:p>
          <a:p>
            <a:pPr algn="ctr"/>
            <a:endParaRPr lang="en-US" sz="300" b="1" dirty="0" smtClean="0"/>
          </a:p>
          <a:p>
            <a:pPr algn="ctr"/>
            <a:r>
              <a:rPr lang="en-US" sz="2800" b="1" dirty="0" smtClean="0"/>
              <a:t>Na</a:t>
            </a:r>
          </a:p>
          <a:p>
            <a:pPr algn="ctr"/>
            <a:endParaRPr lang="en-US" sz="700" b="1" dirty="0" smtClean="0"/>
          </a:p>
          <a:p>
            <a:pPr algn="ctr"/>
            <a:r>
              <a:rPr lang="en-US" sz="2800" b="1" dirty="0" smtClean="0"/>
              <a:t>K</a:t>
            </a:r>
          </a:p>
          <a:p>
            <a:pPr algn="ctr"/>
            <a:endParaRPr lang="en-US" sz="700" b="1" dirty="0" smtClean="0"/>
          </a:p>
          <a:p>
            <a:pPr algn="ctr"/>
            <a:r>
              <a:rPr lang="en-US" sz="2800" b="1" dirty="0" err="1" smtClean="0"/>
              <a:t>Rb</a:t>
            </a:r>
            <a:endParaRPr lang="en-US" sz="2800" b="1" dirty="0"/>
          </a:p>
          <a:p>
            <a:pPr algn="ctr"/>
            <a:endParaRPr lang="en-US" sz="500" b="1" dirty="0" smtClean="0"/>
          </a:p>
          <a:p>
            <a:pPr algn="ctr"/>
            <a:r>
              <a:rPr lang="en-US" sz="2800" b="1" dirty="0" smtClean="0"/>
              <a:t>Cs</a:t>
            </a:r>
          </a:p>
          <a:p>
            <a:pPr algn="ctr"/>
            <a:endParaRPr lang="en-US" sz="400" b="1" dirty="0"/>
          </a:p>
          <a:p>
            <a:pPr algn="ctr"/>
            <a:r>
              <a:rPr lang="en-US" sz="2800" b="1" dirty="0" err="1" smtClean="0"/>
              <a:t>Fr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52921" y="1376605"/>
            <a:ext cx="476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Color the Alkali Metals: 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Green</a:t>
            </a:r>
            <a:endParaRPr lang="en-US" sz="24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58573" y="4453133"/>
            <a:ext cx="2002447" cy="587799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09657" y="275515"/>
            <a:ext cx="2356179" cy="57062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8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Group 1 Alkali Metals</a:t>
            </a:r>
            <a:endParaRPr lang="en-US" b="1" dirty="0">
              <a:solidFill>
                <a:srgbClr val="008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555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997" y="256554"/>
            <a:ext cx="7992581" cy="61188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460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 2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460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Alkaline Earth Metals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460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7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Group 2 Alkaline Earth Metals</a:t>
            </a:r>
            <a:endParaRPr lang="en-US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45" y="1600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Very reactive but not as reactive as Group 1 (Alkali Metals)</a:t>
            </a:r>
          </a:p>
          <a:p>
            <a:r>
              <a:rPr lang="en-US" dirty="0" smtClean="0">
                <a:latin typeface="Comic Sans MS"/>
                <a:cs typeface="Comic Sans MS"/>
              </a:rPr>
              <a:t>Have 2 Valence Electrons</a:t>
            </a:r>
          </a:p>
          <a:p>
            <a:r>
              <a:rPr lang="en-US" b="1" i="1" dirty="0" smtClean="0">
                <a:latin typeface="Comic Sans MS"/>
                <a:cs typeface="Comic Sans MS"/>
              </a:rPr>
              <a:t>Be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is found in the gens emerald and aquamarine</a:t>
            </a:r>
          </a:p>
          <a:p>
            <a:r>
              <a:rPr lang="en-US" b="1" i="1" dirty="0" smtClean="0">
                <a:latin typeface="Comic Sans MS"/>
                <a:cs typeface="Comic Sans MS"/>
              </a:rPr>
              <a:t>Mg</a:t>
            </a:r>
            <a:r>
              <a:rPr lang="en-US" dirty="0" smtClean="0">
                <a:latin typeface="Comic Sans MS"/>
                <a:cs typeface="Comic Sans MS"/>
              </a:rPr>
              <a:t> is found in the chlorophyll of green plants</a:t>
            </a:r>
          </a:p>
          <a:p>
            <a:r>
              <a:rPr lang="en-US" b="1" i="1" dirty="0" err="1" smtClean="0">
                <a:latin typeface="Comic Sans MS"/>
                <a:cs typeface="Comic Sans MS"/>
              </a:rPr>
              <a:t>Ca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is in Milk and in strong bones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56783">
            <a:off x="5818886" y="2199822"/>
            <a:ext cx="1032196" cy="1032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70858">
            <a:off x="7244056" y="2092588"/>
            <a:ext cx="1083369" cy="1083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737">
            <a:off x="7958360" y="1338764"/>
            <a:ext cx="1083370" cy="1083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543" y="5042794"/>
            <a:ext cx="1083369" cy="1083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02825">
            <a:off x="7958360" y="5584478"/>
            <a:ext cx="1083370" cy="1083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5703">
            <a:off x="7877716" y="3487057"/>
            <a:ext cx="1060577" cy="106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0" y="428655"/>
            <a:ext cx="8777220" cy="64293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4291" y="1838270"/>
            <a:ext cx="517978" cy="3074924"/>
          </a:xfrm>
          <a:prstGeom prst="rect">
            <a:avLst/>
          </a:prstGeom>
          <a:solidFill>
            <a:srgbClr val="FF00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746" y="1838270"/>
            <a:ext cx="668359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Be</a:t>
            </a:r>
          </a:p>
          <a:p>
            <a:pPr algn="ctr"/>
            <a:endParaRPr lang="en-US" sz="300" b="1" dirty="0" smtClean="0"/>
          </a:p>
          <a:p>
            <a:pPr algn="ctr"/>
            <a:r>
              <a:rPr lang="en-US" sz="2800" b="1" dirty="0" smtClean="0"/>
              <a:t>Mg</a:t>
            </a:r>
          </a:p>
          <a:p>
            <a:pPr algn="ctr"/>
            <a:endParaRPr lang="en-US" sz="700" b="1" dirty="0" smtClean="0"/>
          </a:p>
          <a:p>
            <a:pPr algn="ctr"/>
            <a:r>
              <a:rPr lang="en-US" sz="2800" b="1" dirty="0" err="1" smtClean="0"/>
              <a:t>Ca</a:t>
            </a:r>
            <a:endParaRPr lang="en-US" sz="2800" b="1" dirty="0" smtClean="0"/>
          </a:p>
          <a:p>
            <a:pPr algn="ctr"/>
            <a:endParaRPr lang="en-US" sz="700" b="1" dirty="0" smtClean="0"/>
          </a:p>
          <a:p>
            <a:pPr algn="ctr"/>
            <a:r>
              <a:rPr lang="en-US" sz="2800" b="1" dirty="0" err="1" smtClean="0"/>
              <a:t>Sr</a:t>
            </a:r>
            <a:endParaRPr lang="en-US" sz="2800" b="1" dirty="0"/>
          </a:p>
          <a:p>
            <a:pPr algn="ctr"/>
            <a:endParaRPr lang="en-US" sz="500" b="1" dirty="0" smtClean="0"/>
          </a:p>
          <a:p>
            <a:pPr algn="ctr"/>
            <a:r>
              <a:rPr lang="en-US" sz="2800" b="1" dirty="0" smtClean="0"/>
              <a:t>Ba</a:t>
            </a:r>
          </a:p>
          <a:p>
            <a:pPr algn="ctr"/>
            <a:endParaRPr lang="en-US" sz="400" b="1" dirty="0"/>
          </a:p>
          <a:p>
            <a:pPr algn="ctr"/>
            <a:r>
              <a:rPr lang="en-US" sz="2800" b="1" dirty="0" smtClean="0"/>
              <a:t>Ra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52921" y="1422771"/>
            <a:ext cx="4762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Color the Alkaline Earth Metals: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Red</a:t>
            </a:r>
            <a:endParaRPr lang="en-US" sz="24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58573" y="4465961"/>
            <a:ext cx="2002447" cy="57062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83799" y="266056"/>
            <a:ext cx="2215257" cy="57062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425007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/>
                <a:cs typeface="Comic Sans MS"/>
              </a:rPr>
              <a:t>Group 2 Alkaline Earth Metals</a:t>
            </a:r>
            <a:endParaRPr lang="en-US" b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209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997" y="256554"/>
            <a:ext cx="7992581" cy="61188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 17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Halogens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5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847</Words>
  <Application>Microsoft Office PowerPoint</Application>
  <PresentationFormat>On-screen Show (4:3)</PresentationFormat>
  <Paragraphs>301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Comic Sans MS</vt:lpstr>
      <vt:lpstr>Office Theme</vt:lpstr>
      <vt:lpstr>Periodic Table Trends Notes</vt:lpstr>
      <vt:lpstr>Groups vs Periods:</vt:lpstr>
      <vt:lpstr>PowerPoint Presentation</vt:lpstr>
      <vt:lpstr>Group 1 Alkali Metals</vt:lpstr>
      <vt:lpstr>PowerPoint Presentation</vt:lpstr>
      <vt:lpstr>PowerPoint Presentation</vt:lpstr>
      <vt:lpstr>Group 2 Alkaline Earth Metals</vt:lpstr>
      <vt:lpstr>PowerPoint Presentation</vt:lpstr>
      <vt:lpstr>PowerPoint Presentation</vt:lpstr>
      <vt:lpstr>Group 17 Halogens</vt:lpstr>
      <vt:lpstr>PowerPoint Presentation</vt:lpstr>
      <vt:lpstr>PowerPoint Presentation</vt:lpstr>
      <vt:lpstr>Group 18 Noble Gases</vt:lpstr>
      <vt:lpstr>PowerPoint Presentation</vt:lpstr>
      <vt:lpstr>PowerPoint Presentation</vt:lpstr>
      <vt:lpstr>Non-Metals</vt:lpstr>
      <vt:lpstr>PowerPoint Presentation</vt:lpstr>
      <vt:lpstr>PowerPoint Presentation</vt:lpstr>
      <vt:lpstr>Metalloids (The Zig Zag Line)</vt:lpstr>
      <vt:lpstr>PowerPoint Presentation</vt:lpstr>
      <vt:lpstr>PowerPoint Presentation</vt:lpstr>
      <vt:lpstr>Group 3 to Metalloids  Transition Metals and Other Metals</vt:lpstr>
      <vt:lpstr>PowerPoint Presentation</vt:lpstr>
      <vt:lpstr>PowerPoint Presentation</vt:lpstr>
      <vt:lpstr>Lanthanides (Rare Earth Metals) and Actinides</vt:lpstr>
      <vt:lpstr>PowerPoint Presentation</vt:lpstr>
      <vt:lpstr>PowerPoint Presentation</vt:lpstr>
      <vt:lpstr>Other Information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Coloring The Periodic Table Stations</dc:title>
  <dc:creator>Donna Deerfield</dc:creator>
  <cp:lastModifiedBy>Turner, Versie</cp:lastModifiedBy>
  <cp:revision>66</cp:revision>
  <dcterms:created xsi:type="dcterms:W3CDTF">2015-04-25T15:41:53Z</dcterms:created>
  <dcterms:modified xsi:type="dcterms:W3CDTF">2016-10-18T21:45:52Z</dcterms:modified>
</cp:coreProperties>
</file>